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70" r:id="rId3"/>
    <p:sldId id="258" r:id="rId4"/>
    <p:sldId id="259" r:id="rId5"/>
    <p:sldId id="260" r:id="rId6"/>
    <p:sldId id="263" r:id="rId7"/>
    <p:sldId id="266" r:id="rId8"/>
    <p:sldId id="269" r:id="rId9"/>
    <p:sldId id="271" r:id="rId10"/>
    <p:sldId id="273" r:id="rId11"/>
    <p:sldId id="275" r:id="rId12"/>
    <p:sldId id="276" r:id="rId13"/>
    <p:sldId id="289" r:id="rId14"/>
    <p:sldId id="277" r:id="rId15"/>
    <p:sldId id="290" r:id="rId16"/>
    <p:sldId id="278" r:id="rId17"/>
    <p:sldId id="295" r:id="rId18"/>
    <p:sldId id="279" r:id="rId19"/>
    <p:sldId id="297" r:id="rId20"/>
    <p:sldId id="300" r:id="rId21"/>
    <p:sldId id="302" r:id="rId22"/>
    <p:sldId id="303" r:id="rId23"/>
    <p:sldId id="304" r:id="rId24"/>
    <p:sldId id="305" r:id="rId25"/>
    <p:sldId id="337" r:id="rId26"/>
    <p:sldId id="319" r:id="rId27"/>
    <p:sldId id="322" r:id="rId28"/>
    <p:sldId id="323" r:id="rId29"/>
    <p:sldId id="324" r:id="rId30"/>
    <p:sldId id="307" r:id="rId31"/>
    <p:sldId id="308" r:id="rId32"/>
    <p:sldId id="338" r:id="rId33"/>
    <p:sldId id="309" r:id="rId34"/>
    <p:sldId id="325" r:id="rId35"/>
    <p:sldId id="327" r:id="rId36"/>
    <p:sldId id="310" r:id="rId37"/>
    <p:sldId id="326" r:id="rId38"/>
    <p:sldId id="339" r:id="rId39"/>
    <p:sldId id="311" r:id="rId40"/>
    <p:sldId id="330" r:id="rId41"/>
    <p:sldId id="329" r:id="rId42"/>
    <p:sldId id="332" r:id="rId43"/>
    <p:sldId id="333" r:id="rId44"/>
    <p:sldId id="334" r:id="rId45"/>
    <p:sldId id="328" r:id="rId46"/>
    <p:sldId id="312" r:id="rId47"/>
    <p:sldId id="282" r:id="rId48"/>
    <p:sldId id="287" r:id="rId49"/>
    <p:sldId id="283" r:id="rId50"/>
    <p:sldId id="285" r:id="rId51"/>
    <p:sldId id="284" r:id="rId52"/>
    <p:sldId id="341" r:id="rId53"/>
    <p:sldId id="286" r:id="rId54"/>
    <p:sldId id="281" r:id="rId5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DB98DB6-A73F-4A61-9FF4-DB8D73FAA145}">
          <p14:sldIdLst>
            <p14:sldId id="256"/>
            <p14:sldId id="270"/>
          </p14:sldIdLst>
        </p14:section>
        <p14:section name="Background" id="{E6AD5229-DA85-4C91-A2D4-46E0F9E3D37B}">
          <p14:sldIdLst>
            <p14:sldId id="258"/>
            <p14:sldId id="259"/>
            <p14:sldId id="260"/>
            <p14:sldId id="263"/>
            <p14:sldId id="266"/>
            <p14:sldId id="269"/>
            <p14:sldId id="271"/>
            <p14:sldId id="273"/>
            <p14:sldId id="275"/>
            <p14:sldId id="276"/>
            <p14:sldId id="289"/>
            <p14:sldId id="277"/>
            <p14:sldId id="290"/>
            <p14:sldId id="278"/>
            <p14:sldId id="295"/>
          </p14:sldIdLst>
        </p14:section>
        <p14:section name="Previous work" id="{F9B3C571-0140-49E1-A4FC-70D200D13E2F}">
          <p14:sldIdLst>
            <p14:sldId id="279"/>
            <p14:sldId id="297"/>
            <p14:sldId id="300"/>
            <p14:sldId id="302"/>
            <p14:sldId id="303"/>
          </p14:sldIdLst>
        </p14:section>
        <p14:section name="Our Method" id="{B0AA9E2B-4805-4AEE-A7A5-933389ABF45F}">
          <p14:sldIdLst>
            <p14:sldId id="304"/>
            <p14:sldId id="305"/>
          </p14:sldIdLst>
        </p14:section>
        <p14:section name="Shadow MV" id="{D05F9046-8C5A-4A2B-9E4E-44F61D325C3C}">
          <p14:sldIdLst>
            <p14:sldId id="337"/>
            <p14:sldId id="319"/>
            <p14:sldId id="322"/>
            <p14:sldId id="323"/>
            <p14:sldId id="324"/>
            <p14:sldId id="307"/>
            <p14:sldId id="308"/>
          </p14:sldIdLst>
        </p14:section>
        <p14:section name="Glossy MV" id="{A705A0DE-4EAB-48A5-8F03-F4917D31B0F0}">
          <p14:sldIdLst>
            <p14:sldId id="338"/>
            <p14:sldId id="309"/>
            <p14:sldId id="325"/>
            <p14:sldId id="327"/>
            <p14:sldId id="310"/>
            <p14:sldId id="326"/>
          </p14:sldIdLst>
        </p14:section>
        <p14:section name="Dual MV" id="{D00CAB46-CB4D-4B2C-B669-3C9A1E8F8F2B}">
          <p14:sldIdLst>
            <p14:sldId id="339"/>
            <p14:sldId id="311"/>
            <p14:sldId id="330"/>
            <p14:sldId id="329"/>
            <p14:sldId id="332"/>
            <p14:sldId id="333"/>
            <p14:sldId id="334"/>
            <p14:sldId id="328"/>
            <p14:sldId id="312"/>
          </p14:sldIdLst>
        </p14:section>
        <p14:section name="Discussion" id="{5AA6521A-B1AD-4B90-9F50-4BF5A6718F05}">
          <p14:sldIdLst>
            <p14:sldId id="282"/>
            <p14:sldId id="287"/>
            <p14:sldId id="283"/>
          </p14:sldIdLst>
        </p14:section>
        <p14:section name="Conclusion" id="{749D1979-29CA-4E5C-A3D4-CC20C1491784}">
          <p14:sldIdLst>
            <p14:sldId id="285"/>
            <p14:sldId id="284"/>
            <p14:sldId id="341"/>
            <p14:sldId id="286"/>
          </p14:sldIdLst>
        </p14:section>
        <p14:section name="bonus" id="{BA26E554-C73B-40BE-B865-2735B11C0DEE}">
          <p14:sldIdLst>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F41"/>
    <a:srgbClr val="EF5645"/>
    <a:srgbClr val="E7EDD2"/>
    <a:srgbClr val="FFFF00"/>
    <a:srgbClr val="0070C0"/>
    <a:srgbClr val="F7AA94"/>
    <a:srgbClr val="807FBF"/>
    <a:srgbClr val="A4A3D1"/>
    <a:srgbClr val="D3C7E2"/>
    <a:srgbClr val="967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56639" autoAdjust="0"/>
  </p:normalViewPr>
  <p:slideViewPr>
    <p:cSldViewPr snapToGrid="0">
      <p:cViewPr varScale="1">
        <p:scale>
          <a:sx n="37" d="100"/>
          <a:sy n="37" d="100"/>
        </p:scale>
        <p:origin x="154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3078427" cy="513508"/>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3" y="1"/>
            <a:ext cx="3078427" cy="513508"/>
          </a:xfrm>
          <a:prstGeom prst="rect">
            <a:avLst/>
          </a:prstGeom>
        </p:spPr>
        <p:txBody>
          <a:bodyPr vert="horz" lIns="99075" tIns="49538" rIns="99075" bIns="49538" rtlCol="0"/>
          <a:lstStyle>
            <a:lvl1pPr algn="r">
              <a:defRPr sz="1300"/>
            </a:lvl1pPr>
          </a:lstStyle>
          <a:p>
            <a:fld id="{FEABF15C-D943-4769-8486-BD5BA34A1152}" type="datetimeFigureOut">
              <a:rPr lang="zh-CN" altLang="en-US" smtClean="0"/>
              <a:t>2021/4/15</a:t>
            </a:fld>
            <a:endParaRPr lang="zh-CN" altLang="en-US"/>
          </a:p>
        </p:txBody>
      </p:sp>
      <p:sp>
        <p:nvSpPr>
          <p:cNvPr id="4" name="幻灯片图像占位符 3"/>
          <p:cNvSpPr>
            <a:spLocks noGrp="1" noRot="1" noChangeAspect="1"/>
          </p:cNvSpPr>
          <p:nvPr>
            <p:ph type="sldImg" idx="2"/>
          </p:nvPr>
        </p:nvSpPr>
        <p:spPr>
          <a:xfrm>
            <a:off x="481013" y="1277938"/>
            <a:ext cx="6143625" cy="3455987"/>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925408"/>
            <a:ext cx="5683250" cy="4029879"/>
          </a:xfrm>
          <a:prstGeom prst="rect">
            <a:avLst/>
          </a:prstGeom>
        </p:spPr>
        <p:txBody>
          <a:bodyPr vert="horz" lIns="99075" tIns="49538" rIns="99075" bIns="49538"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9721108"/>
            <a:ext cx="3078427" cy="513507"/>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3" y="9721108"/>
            <a:ext cx="3078427" cy="513507"/>
          </a:xfrm>
          <a:prstGeom prst="rect">
            <a:avLst/>
          </a:prstGeom>
        </p:spPr>
        <p:txBody>
          <a:bodyPr vert="horz" lIns="99075" tIns="49538" rIns="99075" bIns="49538" rtlCol="0" anchor="b"/>
          <a:lstStyle>
            <a:lvl1pPr algn="r">
              <a:defRPr sz="1300"/>
            </a:lvl1pPr>
          </a:lstStyle>
          <a:p>
            <a:fld id="{D7B6B9E4-1006-4A5C-BB6B-F72005F958D8}" type="slidenum">
              <a:rPr lang="zh-CN" altLang="en-US" smtClean="0"/>
              <a:t>‹#›</a:t>
            </a:fld>
            <a:endParaRPr lang="zh-CN" altLang="en-US"/>
          </a:p>
        </p:txBody>
      </p:sp>
    </p:spTree>
    <p:extLst>
      <p:ext uri="{BB962C8B-B14F-4D97-AF65-F5344CB8AC3E}">
        <p14:creationId xmlns:p14="http://schemas.microsoft.com/office/powerpoint/2010/main" val="102318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baseline="0" dirty="0"/>
              <a:t>Hello everyone!</a:t>
            </a:r>
          </a:p>
          <a:p>
            <a:pPr defTabSz="990752">
              <a:defRPr/>
            </a:pPr>
            <a:endParaRPr lang="en-US" altLang="zh-CN" dirty="0"/>
          </a:p>
          <a:p>
            <a:pPr defTabSz="990752">
              <a:defRPr/>
            </a:pPr>
            <a:r>
              <a:rPr lang="en-US" altLang="zh-CN" baseline="0" dirty="0"/>
              <a:t>I’m going to talk about our work called </a:t>
            </a:r>
            <a:r>
              <a:rPr lang="en-US" altLang="zh-CN" dirty="0"/>
              <a:t>Temporally Reliable Motion Vectors for Real-time Ray Tracing,</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1</a:t>
            </a:fld>
            <a:endParaRPr lang="zh-CN" altLang="en-US"/>
          </a:p>
        </p:txBody>
      </p:sp>
    </p:spTree>
    <p:extLst>
      <p:ext uri="{BB962C8B-B14F-4D97-AF65-F5344CB8AC3E}">
        <p14:creationId xmlns:p14="http://schemas.microsoft.com/office/powerpoint/2010/main" val="215947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It literally is a 2D vector in the image space that points from the current pixel location to its previous location.</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10</a:t>
            </a:fld>
            <a:endParaRPr lang="zh-CN" altLang="en-US"/>
          </a:p>
        </p:txBody>
      </p:sp>
    </p:spTree>
    <p:extLst>
      <p:ext uri="{BB962C8B-B14F-4D97-AF65-F5344CB8AC3E}">
        <p14:creationId xmlns:p14="http://schemas.microsoft.com/office/powerpoint/2010/main" val="1678353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The motion vectors are stored on a 2d texture like this.</a:t>
            </a:r>
          </a:p>
          <a:p>
            <a:pPr rtl="0" fontAlgn="base"/>
            <a:r>
              <a:rPr lang="en-US" altLang="zh-CN" sz="1300" dirty="0"/>
              <a:t>Note the black pixels in this texture means their motion vectors are all zero-length. Since the geometries within these pixels are all static.</a:t>
            </a:r>
          </a:p>
          <a:p>
            <a:pPr rtl="0" fontAlgn="base"/>
            <a:r>
              <a:rPr lang="en-US" altLang="zh-CN" sz="1300" dirty="0"/>
              <a:t>(c1) </a:t>
            </a:r>
            <a:r>
              <a:rPr lang="en-US" altLang="zh-CN" sz="1200" b="0" i="0" kern="1200" dirty="0">
                <a:solidFill>
                  <a:schemeClr val="tx1"/>
                </a:solidFill>
                <a:effectLst/>
                <a:latin typeface="+mn-lt"/>
                <a:ea typeface="+mn-ea"/>
                <a:cs typeface="+mn-cs"/>
              </a:rPr>
              <a:t>However</a:t>
            </a:r>
            <a:r>
              <a:rPr lang="en-US" altLang="zh-CN" sz="1300" dirty="0"/>
              <a:t>, could it always find the right temporal correspondence for us?</a:t>
            </a:r>
          </a:p>
          <a:p>
            <a:pPr rtl="0" fontAlgn="base"/>
            <a:r>
              <a:rPr lang="en-US" altLang="zh-CN" sz="1300" dirty="0"/>
              <a:t>The answer is no. </a:t>
            </a:r>
          </a:p>
          <a:p>
            <a:pPr rtl="0" fontAlgn="base"/>
            <a:endParaRPr lang="en-US" altLang="zh-CN" sz="1300"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11</a:t>
            </a:fld>
            <a:endParaRPr lang="zh-CN" altLang="en-US"/>
          </a:p>
        </p:txBody>
      </p:sp>
    </p:spTree>
    <p:extLst>
      <p:ext uri="{BB962C8B-B14F-4D97-AF65-F5344CB8AC3E}">
        <p14:creationId xmlns:p14="http://schemas.microsoft.com/office/powerpoint/2010/main" val="54392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The motion vectors may be wrong under certain cases. </a:t>
            </a:r>
          </a:p>
          <a:p>
            <a:pPr rtl="0" fontAlgn="base"/>
            <a:endParaRPr lang="en-US" altLang="zh-CN" sz="1300" dirty="0"/>
          </a:p>
          <a:p>
            <a:pPr rtl="0" fontAlgn="base"/>
            <a:r>
              <a:rPr lang="en-US" altLang="zh-CN" sz="1300" dirty="0"/>
              <a:t>The first typical failure is the shadows.</a:t>
            </a:r>
          </a:p>
          <a:p>
            <a:pPr rtl="0" fontAlgn="base"/>
            <a:endParaRPr lang="en-US" altLang="zh-CN" sz="1300" dirty="0"/>
          </a:p>
          <a:p>
            <a:pPr rtl="0" fontAlgn="base"/>
            <a:r>
              <a:rPr lang="en-US" altLang="zh-CN" sz="1300" dirty="0"/>
              <a:t>Here we have a static plane,</a:t>
            </a:r>
          </a:p>
          <a:p>
            <a:pPr rtl="0" fontAlgn="base"/>
            <a:r>
              <a:rPr lang="en-US" altLang="zh-CN" sz="1300" dirty="0"/>
              <a:t>with a static cylinder standing on it.</a:t>
            </a:r>
          </a:p>
          <a:p>
            <a:pPr rtl="0" fontAlgn="base"/>
            <a:endParaRPr lang="en-US" altLang="zh-CN" sz="1300" dirty="0"/>
          </a:p>
          <a:p>
            <a:pPr rtl="0" fontAlgn="base"/>
            <a:r>
              <a:rPr lang="en-US" altLang="zh-CN" sz="1300" dirty="0"/>
              <a:t>(c1) Now, there is an area light source moving to left, </a:t>
            </a:r>
          </a:p>
          <a:p>
            <a:pPr rtl="0" fontAlgn="base"/>
            <a:r>
              <a:rPr lang="en-US" altLang="zh-CN" sz="1300" dirty="0"/>
              <a:t>(c2) while casting shadows onto the plane.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sz="1300" dirty="0"/>
              <a:t>(c3) Lets rewind the time to the last frame.</a:t>
            </a:r>
          </a:p>
          <a:p>
            <a:pPr rtl="0" fontAlgn="base"/>
            <a:endParaRPr lang="en-US" altLang="zh-CN" sz="1300" dirty="0"/>
          </a:p>
          <a:p>
            <a:pPr rtl="0" fontAlgn="base"/>
            <a:endParaRPr lang="en-US" altLang="zh-CN" sz="1300"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12</a:t>
            </a:fld>
            <a:endParaRPr lang="zh-CN" altLang="en-US"/>
          </a:p>
        </p:txBody>
      </p:sp>
    </p:spTree>
    <p:extLst>
      <p:ext uri="{BB962C8B-B14F-4D97-AF65-F5344CB8AC3E}">
        <p14:creationId xmlns:p14="http://schemas.microsoft.com/office/powerpoint/2010/main" val="231835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If we calculate the motion vectors of the static plane’s, </a:t>
            </a:r>
          </a:p>
          <a:p>
            <a:pPr rtl="0" fontAlgn="base"/>
            <a:r>
              <a:rPr lang="en-US" altLang="zh-CN" sz="1300" dirty="0"/>
              <a:t>(c1) we will find that the motion vectors are all zero-length, since the geometry is static.</a:t>
            </a:r>
          </a:p>
          <a:p>
            <a:pPr rtl="0" fontAlgn="base"/>
            <a:r>
              <a:rPr lang="en-US" altLang="zh-CN" sz="1300" dirty="0"/>
              <a:t>(c2) In this case, if the temporal filtering is applied anyway, it will simply blend the pixels on the two planes.</a:t>
            </a:r>
          </a:p>
          <a:p>
            <a:pPr rtl="0" fontAlgn="base"/>
            <a:r>
              <a:rPr lang="en-US" altLang="zh-CN" sz="1300" dirty="0"/>
              <a:t>(c3) As a result, lagging artifacts will emerge. </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13</a:t>
            </a:fld>
            <a:endParaRPr lang="zh-CN" altLang="en-US"/>
          </a:p>
        </p:txBody>
      </p:sp>
    </p:spTree>
    <p:extLst>
      <p:ext uri="{BB962C8B-B14F-4D97-AF65-F5344CB8AC3E}">
        <p14:creationId xmlns:p14="http://schemas.microsoft.com/office/powerpoint/2010/main" val="137137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Another typical failure is glossy reflections.</a:t>
            </a:r>
          </a:p>
          <a:p>
            <a:pPr rtl="0" fontAlgn="base"/>
            <a:r>
              <a:rPr lang="en-US" altLang="zh-CN" sz="1300" dirty="0"/>
              <a:t>Here we have an object moving to left.</a:t>
            </a:r>
          </a:p>
          <a:p>
            <a:pPr rtl="0" fontAlgn="base"/>
            <a:r>
              <a:rPr lang="en-US" altLang="zh-CN" sz="1300" dirty="0"/>
              <a:t>(c1) And below the object, there is a glossy surface.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sz="1300" dirty="0"/>
              <a:t>(c2) Again, lets rewind the time to the last frame.</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14</a:t>
            </a:fld>
            <a:endParaRPr lang="zh-CN" altLang="en-US"/>
          </a:p>
        </p:txBody>
      </p:sp>
    </p:spTree>
    <p:extLst>
      <p:ext uri="{BB962C8B-B14F-4D97-AF65-F5344CB8AC3E}">
        <p14:creationId xmlns:p14="http://schemas.microsoft.com/office/powerpoint/2010/main" val="3841987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Similar to the shadow case, all of the motion vectors of this glossy plane’s are also zero-length. </a:t>
            </a:r>
          </a:p>
          <a:p>
            <a:pPr rtl="0" fontAlgn="base"/>
            <a:r>
              <a:rPr lang="en-US" altLang="zh-CN" sz="1300" dirty="0"/>
              <a:t>(c1) And again, lagging artifacts will emerge. </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15</a:t>
            </a:fld>
            <a:endParaRPr lang="zh-CN" altLang="en-US"/>
          </a:p>
        </p:txBody>
      </p:sp>
    </p:spTree>
    <p:extLst>
      <p:ext uri="{BB962C8B-B14F-4D97-AF65-F5344CB8AC3E}">
        <p14:creationId xmlns:p14="http://schemas.microsoft.com/office/powerpoint/2010/main" val="3724055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The next failure case is occlusions.</a:t>
            </a:r>
          </a:p>
          <a:p>
            <a:pPr rtl="0" fontAlgn="base"/>
            <a:r>
              <a:rPr lang="en-US" altLang="zh-CN" sz="1300" dirty="0"/>
              <a:t>We have an object moving to left, and with a white wall behind it.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sz="1300" dirty="0"/>
              <a:t>(c1) Now we rewind the time to the last frame.</a:t>
            </a:r>
          </a:p>
          <a:p>
            <a:pPr rtl="0" fontAlgn="base"/>
            <a:endParaRPr lang="en-US" altLang="zh-CN" sz="1300"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16</a:t>
            </a:fld>
            <a:endParaRPr lang="zh-CN" altLang="en-US"/>
          </a:p>
        </p:txBody>
      </p:sp>
    </p:spTree>
    <p:extLst>
      <p:ext uri="{BB962C8B-B14F-4D97-AF65-F5344CB8AC3E}">
        <p14:creationId xmlns:p14="http://schemas.microsoft.com/office/powerpoint/2010/main" val="135123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For the previously occluded regions, the motion vectors are again all zero-length.</a:t>
            </a:r>
          </a:p>
          <a:p>
            <a:pPr rtl="0" fontAlgn="base"/>
            <a:r>
              <a:rPr lang="en-US" altLang="zh-CN" sz="1300" dirty="0"/>
              <a:t>(c1) So it will simply blend the this regions with the </a:t>
            </a:r>
            <a:r>
              <a:rPr lang="en-US" altLang="zh-CN" sz="1300" dirty="0" err="1"/>
              <a:t>occluder</a:t>
            </a:r>
            <a:r>
              <a:rPr lang="en-US" altLang="zh-CN" sz="1300" dirty="0"/>
              <a:t> in previous frame.</a:t>
            </a:r>
          </a:p>
          <a:p>
            <a:pPr rtl="0" fontAlgn="base"/>
            <a:r>
              <a:rPr lang="en-US" altLang="zh-CN" sz="1300" dirty="0"/>
              <a:t>(c2) As a result, ghosting artifacts will emerge. </a:t>
            </a:r>
          </a:p>
          <a:p>
            <a:pPr rtl="0" fontAlgn="base"/>
            <a:endParaRPr lang="en-US" altLang="zh-CN" sz="1300" dirty="0"/>
          </a:p>
          <a:p>
            <a:pPr rtl="0" fontAlgn="base"/>
            <a:endParaRPr lang="en-US" altLang="zh-CN" sz="1300"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17</a:t>
            </a:fld>
            <a:endParaRPr lang="zh-CN" altLang="en-US"/>
          </a:p>
        </p:txBody>
      </p:sp>
    </p:spTree>
    <p:extLst>
      <p:ext uri="{BB962C8B-B14F-4D97-AF65-F5344CB8AC3E}">
        <p14:creationId xmlns:p14="http://schemas.microsoft.com/office/powerpoint/2010/main" val="217161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Various methods are designed to alleviate the temporal failures.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18</a:t>
            </a:fld>
            <a:endParaRPr lang="zh-CN" altLang="en-US"/>
          </a:p>
        </p:txBody>
      </p:sp>
    </p:spTree>
    <p:extLst>
      <p:ext uri="{BB962C8B-B14F-4D97-AF65-F5344CB8AC3E}">
        <p14:creationId xmlns:p14="http://schemas.microsoft.com/office/powerpoint/2010/main" val="4101009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The neighborhood clamping methods first gather the color information from neighborhood pixels.</a:t>
            </a:r>
          </a:p>
          <a:p>
            <a:r>
              <a:rPr lang="en-US" altLang="zh-CN" sz="1300" dirty="0"/>
              <a:t>(c1) Then, they compute an axis-aligned bounding box or a Gaussian distribution of the colors.</a:t>
            </a:r>
          </a:p>
          <a:p>
            <a:r>
              <a:rPr lang="en-US" altLang="zh-CN" sz="1300" dirty="0"/>
              <a:t>And finally, clamp or clip the history color according to it.</a:t>
            </a:r>
          </a:p>
          <a:p>
            <a:r>
              <a:rPr lang="en-US" altLang="zh-CN" sz="1300" dirty="0"/>
              <a:t>(c2) This kind of method aims at rectifying the history color, in order to suppress the ghosting artifacts.</a:t>
            </a:r>
          </a:p>
          <a:p>
            <a:endParaRPr lang="en-US" altLang="zh-CN" sz="1300"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19</a:t>
            </a:fld>
            <a:endParaRPr lang="zh-CN" altLang="en-US"/>
          </a:p>
        </p:txBody>
      </p:sp>
    </p:spTree>
    <p:extLst>
      <p:ext uri="{BB962C8B-B14F-4D97-AF65-F5344CB8AC3E}">
        <p14:creationId xmlns:p14="http://schemas.microsoft.com/office/powerpoint/2010/main" val="232406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work, we address the ghosting and lagging artifacts in real-time ray tracing using our motion vectors. </a:t>
            </a:r>
          </a:p>
          <a:p>
            <a:endParaRPr lang="en-US" altLang="zh-CN" dirty="0"/>
          </a:p>
          <a:p>
            <a:r>
              <a:rPr lang="en-US" altLang="zh-CN" dirty="0"/>
              <a:t>To explain where these artifacts come from, I’ll first give a little background.</a:t>
            </a:r>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a:t>
            </a:fld>
            <a:endParaRPr lang="zh-CN" altLang="en-US"/>
          </a:p>
        </p:txBody>
      </p:sp>
    </p:spTree>
    <p:extLst>
      <p:ext uri="{BB962C8B-B14F-4D97-AF65-F5344CB8AC3E}">
        <p14:creationId xmlns:p14="http://schemas.microsoft.com/office/powerpoint/2010/main" val="1681947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The spatiotemporal variance-guided filtering (SVGF) method analyzes both spatial and temporal variances to guide the shape and size of spatial filters.</a:t>
            </a:r>
          </a:p>
          <a:p>
            <a:pPr rtl="0" fontAlgn="base"/>
            <a:r>
              <a:rPr lang="en-US" altLang="zh-CN" sz="1300" dirty="0"/>
              <a:t>This method focuses on a better spatial filtering scheme to acquire better current result.</a:t>
            </a:r>
          </a:p>
          <a:p>
            <a:pPr rtl="0" fontAlgn="base"/>
            <a:endParaRPr lang="en-US" altLang="zh-CN" sz="1300"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20</a:t>
            </a:fld>
            <a:endParaRPr lang="zh-CN" altLang="en-US"/>
          </a:p>
        </p:txBody>
      </p:sp>
    </p:spTree>
    <p:extLst>
      <p:ext uri="{BB962C8B-B14F-4D97-AF65-F5344CB8AC3E}">
        <p14:creationId xmlns:p14="http://schemas.microsoft.com/office/powerpoint/2010/main" val="24730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And the ASVGF method detects rapid temporal changes to adjust the blending factor α, to rely more or less on spatial filtering, trading ghosting artifacts for noise. </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21</a:t>
            </a:fld>
            <a:endParaRPr lang="zh-CN" altLang="en-US"/>
          </a:p>
        </p:txBody>
      </p:sp>
    </p:spTree>
    <p:extLst>
      <p:ext uri="{BB962C8B-B14F-4D97-AF65-F5344CB8AC3E}">
        <p14:creationId xmlns:p14="http://schemas.microsoft.com/office/powerpoint/2010/main" val="619604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All of the previous methods are aiming at detecting the temporal failures, and either rectifying or rejecting the wrong temporal information.</a:t>
            </a:r>
          </a:p>
          <a:p>
            <a:pPr rtl="0" fontAlgn="base"/>
            <a:endParaRPr lang="en-US" altLang="zh-CN" sz="1300" dirty="0"/>
          </a:p>
          <a:p>
            <a:pPr rtl="0" fontAlgn="base"/>
            <a:r>
              <a:rPr lang="en-US" altLang="zh-CN" sz="1300" dirty="0"/>
              <a:t>(c1) In contrast to previous methods, our goal is to find more reliable temporal information.</a:t>
            </a:r>
          </a:p>
          <a:p>
            <a:pPr rtl="0" fontAlgn="base"/>
            <a:endParaRPr lang="en-US" altLang="zh-CN" sz="1300" dirty="0"/>
          </a:p>
          <a:p>
            <a:pPr rtl="0" fontAlgn="base"/>
            <a:r>
              <a:rPr lang="en-US" altLang="zh-CN" sz="1300" dirty="0"/>
              <a:t>Specifically, we will focus on the three commonly encountered temporal failure cases, shadows, glossy reflections and occlusions.</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22</a:t>
            </a:fld>
            <a:endParaRPr lang="zh-CN" altLang="en-US"/>
          </a:p>
        </p:txBody>
      </p:sp>
    </p:spTree>
    <p:extLst>
      <p:ext uri="{BB962C8B-B14F-4D97-AF65-F5344CB8AC3E}">
        <p14:creationId xmlns:p14="http://schemas.microsoft.com/office/powerpoint/2010/main" val="918109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take a look at our method.</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23</a:t>
            </a:fld>
            <a:endParaRPr lang="zh-CN" altLang="en-US"/>
          </a:p>
        </p:txBody>
      </p:sp>
    </p:spTree>
    <p:extLst>
      <p:ext uri="{BB962C8B-B14F-4D97-AF65-F5344CB8AC3E}">
        <p14:creationId xmlns:p14="http://schemas.microsoft.com/office/powerpoint/2010/main" val="69172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The high level idea is that we design a separate motion vector for each of these effects. </a:t>
            </a:r>
          </a:p>
          <a:p>
            <a:pPr rtl="0" fontAlgn="base"/>
            <a:endParaRPr lang="en-US" altLang="zh-CN" sz="1300" dirty="0"/>
          </a:p>
          <a:p>
            <a:pPr rtl="0" fontAlgn="base"/>
            <a:r>
              <a:rPr lang="en-US" altLang="zh-CN" sz="1300" dirty="0"/>
              <a:t>(c1) In accordance with the different types of motion vectors, we also treat our final output as a collection of separate components.</a:t>
            </a:r>
          </a:p>
          <a:p>
            <a:endParaRPr lang="en-US" altLang="zh-CN" dirty="0"/>
          </a:p>
          <a:p>
            <a:r>
              <a:rPr lang="en-US" altLang="zh-CN" dirty="0"/>
              <a:t>(c2) Using the LTC method, the shading part can already be reasonably approximated in a noise-free way,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24</a:t>
            </a:fld>
            <a:endParaRPr lang="zh-CN" altLang="en-US"/>
          </a:p>
        </p:txBody>
      </p:sp>
    </p:spTree>
    <p:extLst>
      <p:ext uri="{BB962C8B-B14F-4D97-AF65-F5344CB8AC3E}">
        <p14:creationId xmlns:p14="http://schemas.microsoft.com/office/powerpoint/2010/main" val="2698159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dirty="0"/>
              <a:t>So now we only need to apply each of our motion vectors to the remaining three components respectively.</a:t>
            </a:r>
          </a:p>
          <a:p>
            <a:pPr defTabSz="990752">
              <a:defRPr/>
            </a:pPr>
            <a:endParaRPr lang="en-US" altLang="zh-CN" dirty="0"/>
          </a:p>
          <a:p>
            <a:pPr defTabSz="990752">
              <a:defRPr/>
            </a:pPr>
            <a:r>
              <a:rPr lang="en-US" altLang="zh-CN" dirty="0"/>
              <a:t>(c1) Let’s first take a look at our motion vector for shadows.</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25</a:t>
            </a:fld>
            <a:endParaRPr lang="zh-CN" altLang="en-US"/>
          </a:p>
        </p:txBody>
      </p:sp>
    </p:spTree>
    <p:extLst>
      <p:ext uri="{BB962C8B-B14F-4D97-AF65-F5344CB8AC3E}">
        <p14:creationId xmlns:p14="http://schemas.microsoft.com/office/powerpoint/2010/main" val="2701472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Remember that all we want to do is to find the right temporal correspondence for a pixel in current frame.</a:t>
            </a:r>
          </a:p>
          <a:p>
            <a:endParaRPr lang="en-US" altLang="zh-CN" dirty="0"/>
          </a:p>
          <a:p>
            <a:r>
              <a:rPr lang="en-US" altLang="zh-CN" dirty="0"/>
              <a:t>(c1) We already know that, for shadows, tracking the movement of geometry is not working.</a:t>
            </a:r>
          </a:p>
          <a:p>
            <a:endParaRPr lang="en-US" altLang="zh-CN" dirty="0"/>
          </a:p>
          <a:p>
            <a:r>
              <a:rPr lang="en-US" altLang="zh-CN" dirty="0"/>
              <a:t>(c2) Our key observation is, can we find a similar shadow in previous frame?</a:t>
            </a:r>
          </a:p>
          <a:p>
            <a:endParaRPr lang="en-US" altLang="zh-CN" dirty="0"/>
          </a:p>
          <a:p>
            <a:r>
              <a:rPr lang="en-US" altLang="zh-CN" dirty="0"/>
              <a:t>(c3) The answer is yes. These pixels in the previous frame should be the right temporal correspondences.</a:t>
            </a:r>
          </a:p>
          <a:p>
            <a:endParaRPr lang="en-US" altLang="zh-CN" dirty="0"/>
          </a:p>
          <a:p>
            <a:r>
              <a:rPr lang="en-US" altLang="zh-CN" dirty="0"/>
              <a:t>(c4) So our insight is, for shadows, it is not the geometry we want to track, but the movement of shadows.</a:t>
            </a:r>
          </a:p>
          <a:p>
            <a:endParaRPr lang="en-US" altLang="zh-CN" dirty="0"/>
          </a:p>
          <a:p>
            <a:r>
              <a:rPr lang="en-US" altLang="zh-CN" dirty="0"/>
              <a:t>(c5) Now, the questions is, how to track the movement of shadows?</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26</a:t>
            </a:fld>
            <a:endParaRPr lang="zh-CN" altLang="en-US"/>
          </a:p>
        </p:txBody>
      </p:sp>
    </p:spTree>
    <p:extLst>
      <p:ext uri="{BB962C8B-B14F-4D97-AF65-F5344CB8AC3E}">
        <p14:creationId xmlns:p14="http://schemas.microsoft.com/office/powerpoint/2010/main" val="486183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Inspired by the PCSS method, we propose to track the movement of the shadow by following the blocker and light positions over time. </a:t>
            </a:r>
          </a:p>
          <a:p>
            <a:pPr rtl="0" fontAlgn="base"/>
            <a:endParaRPr lang="en-US" altLang="zh-CN" sz="1300" dirty="0"/>
          </a:p>
          <a:p>
            <a:pPr rtl="0" fontAlgn="base"/>
            <a:r>
              <a:rPr lang="en-US" altLang="zh-CN" sz="1300" dirty="0"/>
              <a:t>(c1) Given two consecutive frames, </a:t>
            </a:r>
          </a:p>
          <a:p>
            <a:pPr rtl="0" fontAlgn="base"/>
            <a:endParaRPr lang="en-US" altLang="zh-CN" sz="1300" dirty="0"/>
          </a:p>
          <a:p>
            <a:pPr rtl="0" fontAlgn="base"/>
            <a:r>
              <a:rPr lang="en-US" altLang="zh-CN" sz="1300" dirty="0"/>
              <a:t>(c2) for a pixel in shadow, we know exactly the world space position of its shading point </a:t>
            </a:r>
            <a:r>
              <a:rPr lang="en-US" altLang="zh-CN" sz="1300" dirty="0" err="1"/>
              <a:t>si</a:t>
            </a:r>
            <a:r>
              <a:rPr lang="en-US" altLang="zh-CN" sz="1300" dirty="0"/>
              <a:t>, </a:t>
            </a:r>
          </a:p>
          <a:p>
            <a:pPr rtl="0" fontAlgn="base"/>
            <a:endParaRPr lang="en-US" altLang="zh-CN" sz="1300" dirty="0"/>
          </a:p>
          <a:p>
            <a:pPr rtl="0" fontAlgn="base"/>
            <a:r>
              <a:rPr lang="en-US" altLang="zh-CN" sz="1300" dirty="0"/>
              <a:t>the blocker position bi, and the light sample position li</a:t>
            </a:r>
          </a:p>
          <a:p>
            <a:pPr rtl="0" fontAlgn="base"/>
            <a:endParaRPr lang="en-US" altLang="zh-CN" sz="1300" dirty="0"/>
          </a:p>
          <a:p>
            <a:pPr rtl="0" fontAlgn="base"/>
            <a:r>
              <a:rPr lang="en-US" altLang="zh-CN" dirty="0"/>
              <a:t>(c3) Since the blocker and the light sample positions are associated with certain objects, we immediately know their positions in the previous frame. </a:t>
            </a:r>
          </a:p>
          <a:p>
            <a:pPr rtl="0" fontAlgn="base"/>
            <a:endParaRPr lang="en-US" altLang="zh-CN" dirty="0"/>
          </a:p>
          <a:p>
            <a:pPr rtl="0" fontAlgn="base"/>
            <a:r>
              <a:rPr lang="en-US" altLang="zh-CN" dirty="0"/>
              <a:t>(c4) Now, suppose that the geometry around </a:t>
            </a:r>
            <a:r>
              <a:rPr lang="en-US" altLang="zh-CN" dirty="0" err="1"/>
              <a:t>si</a:t>
            </a:r>
            <a:r>
              <a:rPr lang="en-US" altLang="zh-CN" dirty="0"/>
              <a:t> is a locally flat surface,</a:t>
            </a:r>
          </a:p>
          <a:p>
            <a:pPr rtl="0" fontAlgn="base"/>
            <a:endParaRPr lang="en-US" altLang="zh-CN" dirty="0"/>
          </a:p>
          <a:p>
            <a:pPr rtl="0" fontAlgn="base"/>
            <a:r>
              <a:rPr lang="en-US" altLang="zh-CN" dirty="0"/>
              <a:t>We can easily find the intersection s_i-1 between this plane and the line connecting l_i-1 and b_i-1</a:t>
            </a:r>
            <a:r>
              <a:rPr lang="zh-CN" altLang="en-US" dirty="0"/>
              <a:t>。</a:t>
            </a:r>
            <a:endParaRPr lang="en-US" altLang="zh-CN" dirty="0"/>
          </a:p>
          <a:p>
            <a:pPr rtl="0" fontAlgn="base"/>
            <a:endParaRPr lang="en-US" altLang="zh-CN" dirty="0"/>
          </a:p>
          <a:p>
            <a:pPr rtl="0" fontAlgn="base"/>
            <a:r>
              <a:rPr lang="en-US" altLang="zh-CN" dirty="0"/>
              <a:t>(c5) Finally, we project this intersection to the image space. And this projected pixel is our tracked shadow position.</a:t>
            </a:r>
          </a:p>
          <a:p>
            <a:pPr rtl="0" fontAlgn="base"/>
            <a:endParaRPr lang="en-US" altLang="zh-CN" dirty="0"/>
          </a:p>
          <a:p>
            <a:pPr rtl="0" fontAlgn="base"/>
            <a:r>
              <a:rPr lang="en-US" altLang="zh-CN" dirty="0"/>
              <a:t>(c6) Our motion vector can be formally written as this:</a:t>
            </a:r>
          </a:p>
          <a:p>
            <a:pPr rtl="0" fontAlgn="base"/>
            <a:endParaRPr lang="en-US" altLang="zh-CN" dirty="0"/>
          </a:p>
          <a:p>
            <a:pPr rtl="0" fontAlgn="base"/>
            <a:r>
              <a:rPr lang="en-US" altLang="zh-CN" dirty="0"/>
              <a:t>Note that the only assumption we made is that the geometry is locally flat surface.</a:t>
            </a:r>
          </a:p>
          <a:p>
            <a:pPr rtl="0" fontAlgn="base"/>
            <a:endParaRPr lang="en-US" altLang="zh-CN" dirty="0"/>
          </a:p>
          <a:p>
            <a:pPr rtl="0" fontAlgn="base"/>
            <a:r>
              <a:rPr lang="en-US" altLang="zh-CN" dirty="0"/>
              <a:t>(c7) But what if the surface isn’t flat?</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27</a:t>
            </a:fld>
            <a:endParaRPr lang="zh-CN" altLang="en-US"/>
          </a:p>
        </p:txBody>
      </p:sp>
    </p:spTree>
    <p:extLst>
      <p:ext uri="{BB962C8B-B14F-4D97-AF65-F5344CB8AC3E}">
        <p14:creationId xmlns:p14="http://schemas.microsoft.com/office/powerpoint/2010/main" val="884008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example,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28</a:t>
            </a:fld>
            <a:endParaRPr lang="zh-CN" altLang="en-US"/>
          </a:p>
        </p:txBody>
      </p:sp>
    </p:spTree>
    <p:extLst>
      <p:ext uri="{BB962C8B-B14F-4D97-AF65-F5344CB8AC3E}">
        <p14:creationId xmlns:p14="http://schemas.microsoft.com/office/powerpoint/2010/main" val="2777811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is a box above this intersection. </a:t>
            </a:r>
          </a:p>
          <a:p>
            <a:endParaRPr lang="en-US" altLang="zh-CN" dirty="0"/>
          </a:p>
          <a:p>
            <a:r>
              <a:rPr lang="en-US" altLang="zh-CN" dirty="0"/>
              <a:t>(c1) Then the real shading point in previous frame is on the top of the box.</a:t>
            </a:r>
          </a:p>
          <a:p>
            <a:endParaRPr lang="en-US" altLang="zh-CN" dirty="0"/>
          </a:p>
          <a:p>
            <a:r>
              <a:rPr lang="en-US" altLang="zh-CN" dirty="0"/>
              <a:t>To deal with this situation, we introduce a simple but effective falloff heuristic. That is, we measure the extent of “non-planarity”</a:t>
            </a:r>
          </a:p>
          <a:p>
            <a:endParaRPr lang="en-US" altLang="zh-CN" dirty="0"/>
          </a:p>
          <a:p>
            <a:r>
              <a:rPr lang="en-US" altLang="zh-CN" dirty="0"/>
              <a:t>(c2) we connect these two shading points, and measure the angle [theta] between the normal of the plane and this line.</a:t>
            </a:r>
          </a:p>
          <a:p>
            <a:endParaRPr lang="en-US" altLang="zh-CN" dirty="0"/>
          </a:p>
          <a:p>
            <a:r>
              <a:rPr lang="en-US" altLang="zh-CN" dirty="0"/>
              <a:t>(c3) Our key observation is that only when </a:t>
            </a:r>
            <a:r>
              <a:rPr lang="zh-CN" altLang="en-US" dirty="0"/>
              <a:t>𝜃 </a:t>
            </a:r>
            <a:r>
              <a:rPr lang="en-US" altLang="zh-CN" dirty="0"/>
              <a:t>is close to 90°, We can fully depend on temporal result. </a:t>
            </a:r>
          </a:p>
          <a:p>
            <a:endParaRPr lang="en-US" altLang="zh-CN" dirty="0"/>
          </a:p>
          <a:p>
            <a:r>
              <a:rPr lang="en-US" altLang="zh-CN" dirty="0"/>
              <a:t>(c4) Otherwise, we should trust more on the current result. </a:t>
            </a:r>
          </a:p>
          <a:p>
            <a:endParaRPr lang="en-US" altLang="zh-CN" dirty="0"/>
          </a:p>
          <a:p>
            <a:r>
              <a:rPr lang="en-US" altLang="zh-CN" dirty="0"/>
              <a:t>(c5) So, we use [theta] to adjust the [alpha]</a:t>
            </a:r>
          </a:p>
          <a:p>
            <a:endParaRPr lang="en-US" altLang="zh-CN" dirty="0"/>
          </a:p>
          <a:p>
            <a:pPr defTabSz="990752">
              <a:defRPr/>
            </a:pPr>
            <a:r>
              <a:rPr lang="en-US" altLang="zh-CN" dirty="0"/>
              <a:t>Finally, we achieve high quality, non-lagging shadows.</a:t>
            </a:r>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29</a:t>
            </a:fld>
            <a:endParaRPr lang="zh-CN" altLang="en-US"/>
          </a:p>
        </p:txBody>
      </p:sp>
    </p:spTree>
    <p:extLst>
      <p:ext uri="{BB962C8B-B14F-4D97-AF65-F5344CB8AC3E}">
        <p14:creationId xmlns:p14="http://schemas.microsoft.com/office/powerpoint/2010/main" val="400718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a:t>
            </a:fld>
            <a:endParaRPr lang="zh-CN" altLang="en-US"/>
          </a:p>
        </p:txBody>
      </p:sp>
    </p:spTree>
    <p:extLst>
      <p:ext uri="{BB962C8B-B14F-4D97-AF65-F5344CB8AC3E}">
        <p14:creationId xmlns:p14="http://schemas.microsoft.com/office/powerpoint/2010/main" val="841655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compare our results with the ones generated using traditional motion vectors, with and without the neighborhood clamping approach used in temporal filtering.</a:t>
            </a:r>
          </a:p>
          <a:p>
            <a:r>
              <a:rPr lang="en-US" altLang="zh-CN" dirty="0"/>
              <a:t>We also compare our method with the SVGF and A-SVGF.</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30</a:t>
            </a:fld>
            <a:endParaRPr lang="zh-CN" altLang="en-US"/>
          </a:p>
        </p:txBody>
      </p:sp>
    </p:spTree>
    <p:extLst>
      <p:ext uri="{BB962C8B-B14F-4D97-AF65-F5344CB8AC3E}">
        <p14:creationId xmlns:p14="http://schemas.microsoft.com/office/powerpoint/2010/main" val="676109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Note that we are able to produce shadows that are closely attached to the fence.</a:t>
            </a:r>
          </a:p>
          <a:p>
            <a:endParaRPr lang="en-US" altLang="zh-CN" dirty="0"/>
          </a:p>
          <a:p>
            <a:pPr defTabSz="990752"/>
            <a:r>
              <a:rPr lang="en-US" altLang="zh-CN" dirty="0"/>
              <a:t>GT: We produce the closest result to the ground truth.</a:t>
            </a:r>
          </a:p>
          <a:p>
            <a:endParaRPr lang="en-US" altLang="zh-CN" dirty="0"/>
          </a:p>
          <a:p>
            <a:r>
              <a:rPr lang="en-US" altLang="zh-CN" dirty="0"/>
              <a:t>Traditional motion vectors produce significant ghosting artifacts. </a:t>
            </a:r>
          </a:p>
          <a:p>
            <a:endParaRPr lang="en-US" altLang="zh-CN" dirty="0"/>
          </a:p>
          <a:p>
            <a:r>
              <a:rPr lang="en-US" altLang="zh-CN" dirty="0"/>
              <a:t>With clamping, the results are less lagging but much more noisy. </a:t>
            </a:r>
          </a:p>
          <a:p>
            <a:endParaRPr lang="en-US" altLang="zh-CN" dirty="0"/>
          </a:p>
          <a:p>
            <a:r>
              <a:rPr lang="en-US" altLang="zh-CN" dirty="0"/>
              <a:t>SVGF method produces over-blurred and lagging shadows.</a:t>
            </a:r>
          </a:p>
          <a:p>
            <a:endParaRPr lang="en-US" altLang="zh-CN" dirty="0"/>
          </a:p>
          <a:p>
            <a:r>
              <a:rPr lang="en-US" altLang="zh-CN" dirty="0"/>
              <a:t>A-SVGF method discards temporal information, resulting in noisy shadows.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31</a:t>
            </a:fld>
            <a:endParaRPr lang="zh-CN" altLang="en-US"/>
          </a:p>
        </p:txBody>
      </p:sp>
    </p:spTree>
    <p:extLst>
      <p:ext uri="{BB962C8B-B14F-4D97-AF65-F5344CB8AC3E}">
        <p14:creationId xmlns:p14="http://schemas.microsoft.com/office/powerpoint/2010/main" val="1875145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let’s take a look at our motion vector for glossy reflections.</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32</a:t>
            </a:fld>
            <a:endParaRPr lang="zh-CN" altLang="en-US"/>
          </a:p>
        </p:txBody>
      </p:sp>
    </p:spTree>
    <p:extLst>
      <p:ext uri="{BB962C8B-B14F-4D97-AF65-F5344CB8AC3E}">
        <p14:creationId xmlns:p14="http://schemas.microsoft.com/office/powerpoint/2010/main" val="138393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Similar to tracking the shadows, we can also track the movement of glossy reflections, instead of geometry.</a:t>
            </a:r>
          </a:p>
          <a:p>
            <a:r>
              <a:rPr lang="en-US" altLang="zh-CN" dirty="0"/>
              <a:t>(c1) This is inspired by Zimmer et al. and Mara et al. on mirror / specular reflections.</a:t>
            </a:r>
          </a:p>
          <a:p>
            <a:r>
              <a:rPr lang="en-US" altLang="zh-CN" dirty="0"/>
              <a:t>They assume that the virtual image is a real object behind the mirror reflector, and calculate the motion vectors of the virtual image instead of the reflector. </a:t>
            </a:r>
          </a:p>
          <a:p>
            <a:r>
              <a:rPr lang="en-US" altLang="zh-CN" dirty="0"/>
              <a:t>(c2) However, the question is, is this still valid for glossy reflections?</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33</a:t>
            </a:fld>
            <a:endParaRPr lang="zh-CN" altLang="en-US"/>
          </a:p>
        </p:txBody>
      </p:sp>
    </p:spTree>
    <p:extLst>
      <p:ext uri="{BB962C8B-B14F-4D97-AF65-F5344CB8AC3E}">
        <p14:creationId xmlns:p14="http://schemas.microsoft.com/office/powerpoint/2010/main" val="918768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answer is no.</a:t>
            </a:r>
          </a:p>
          <a:p>
            <a:r>
              <a:rPr lang="en-US" altLang="zh-CN" dirty="0"/>
              <a:t>(c1) Since we trace 1 secondary ray per pixel, we can only importance sample the glossy lobe to decide where to bounce. </a:t>
            </a:r>
          </a:p>
          <a:p>
            <a:r>
              <a:rPr lang="en-US" altLang="zh-CN" dirty="0"/>
              <a:t>And the bounced direction can certainly be different to the specular reflected direction. </a:t>
            </a:r>
          </a:p>
          <a:p>
            <a:r>
              <a:rPr lang="en-US" altLang="zh-CN" dirty="0"/>
              <a:t>(c2) Our insight is that no matter if we are using the specular or sampled direction, </a:t>
            </a:r>
          </a:p>
          <a:p>
            <a:r>
              <a:rPr lang="en-US" altLang="zh-CN" dirty="0"/>
              <a:t>(c3) what we need to do is still to find the corresponding pixel in the previous frame </a:t>
            </a:r>
          </a:p>
          <a:p>
            <a:r>
              <a:rPr lang="en-US" altLang="zh-CN" dirty="0"/>
              <a:t>(c4) However, since glossy BRDFs model a non-delta distribution, </a:t>
            </a:r>
          </a:p>
          <a:p>
            <a:pPr>
              <a:lnSpc>
                <a:spcPct val="150000"/>
              </a:lnSpc>
            </a:pPr>
            <a:r>
              <a:rPr lang="en-US" altLang="zh-CN" dirty="0"/>
              <a:t>(c5) </a:t>
            </a:r>
            <a:r>
              <a:rPr lang="en-US" altLang="zh-CN" sz="1300" dirty="0"/>
              <a:t>Multiple shading points may reflect to the same hit point</a:t>
            </a:r>
          </a:p>
          <a:p>
            <a:pPr>
              <a:lnSpc>
                <a:spcPct val="150000"/>
              </a:lnSpc>
            </a:pPr>
            <a:r>
              <a:rPr lang="en-US" altLang="zh-CN" sz="1300" dirty="0"/>
              <a:t>(c6) And there are Multiple pixels from the previous frame that correspond to xi</a:t>
            </a:r>
            <a:endParaRPr lang="zh-CN" altLang="en-US" sz="1300" dirty="0"/>
          </a:p>
          <a:p>
            <a:r>
              <a:rPr lang="en-US" altLang="zh-CN" sz="1300" dirty="0"/>
              <a:t>(c7) </a:t>
            </a:r>
            <a:r>
              <a:rPr lang="en-US" altLang="zh-CN" dirty="0"/>
              <a:t>forming a finite area in the image space. </a:t>
            </a:r>
          </a:p>
          <a:p>
            <a:r>
              <a:rPr lang="en-US" altLang="zh-CN" dirty="0"/>
              <a:t>(c8) So, our goal is to design a stochastic motion vector, aiming at finding one pixel from this finite area at a time. </a:t>
            </a:r>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34</a:t>
            </a:fld>
            <a:endParaRPr lang="zh-CN" altLang="en-US"/>
          </a:p>
        </p:txBody>
      </p:sp>
    </p:spTree>
    <p:extLst>
      <p:ext uri="{BB962C8B-B14F-4D97-AF65-F5344CB8AC3E}">
        <p14:creationId xmlns:p14="http://schemas.microsoft.com/office/powerpoint/2010/main" val="3092847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start from the importance sampled secondary ray at the shading point [</a:t>
            </a:r>
            <a:r>
              <a:rPr lang="en-US" altLang="zh-CN" dirty="0" err="1"/>
              <a:t>si</a:t>
            </a:r>
            <a:r>
              <a:rPr lang="en-US" altLang="zh-CN" dirty="0"/>
              <a:t>] and the secondary hit point [hi] in the world space. </a:t>
            </a:r>
          </a:p>
          <a:p>
            <a:r>
              <a:rPr lang="en-US" altLang="zh-CN" dirty="0"/>
              <a:t>(c1) We then transform [hi] to the previous frame</a:t>
            </a:r>
          </a:p>
          <a:p>
            <a:r>
              <a:rPr lang="en-US" altLang="zh-CN" dirty="0"/>
              <a:t>Since the center of a glossy BRDF lobe is usually the strongest, here we can first assume that the glossy BRDF degenerates to pure specular, </a:t>
            </a:r>
          </a:p>
          <a:p>
            <a:r>
              <a:rPr lang="en-US" altLang="zh-CN" dirty="0"/>
              <a:t>(c2) now we can immediately find </a:t>
            </a:r>
            <a:r>
              <a:rPr lang="en-US" altLang="zh-CN" dirty="0" err="1"/>
              <a:t>find</a:t>
            </a:r>
            <a:r>
              <a:rPr lang="en-US" altLang="zh-CN" dirty="0"/>
              <a:t> its mirror-reflected image, </a:t>
            </a:r>
          </a:p>
          <a:p>
            <a:r>
              <a:rPr lang="en-US" altLang="zh-CN" dirty="0"/>
              <a:t>(c3) next, we project it towards the screen to get [</a:t>
            </a:r>
            <a:r>
              <a:rPr lang="en-US" altLang="zh-CN" dirty="0" err="1"/>
              <a:t>sC</a:t>
            </a:r>
            <a:r>
              <a:rPr lang="en-US" altLang="zh-CN" dirty="0"/>
              <a:t> i−1]</a:t>
            </a:r>
          </a:p>
          <a:p>
            <a:r>
              <a:rPr lang="en-US" altLang="zh-CN" dirty="0"/>
              <a:t>Then our insight is that, as the glossy lobe gradually emerges, </a:t>
            </a:r>
          </a:p>
          <a:p>
            <a:r>
              <a:rPr lang="en-US" altLang="zh-CN" dirty="0"/>
              <a:t>(c4)a region will appear around </a:t>
            </a:r>
            <a:r>
              <a:rPr lang="en-US" altLang="zh-CN" dirty="0" err="1"/>
              <a:t>sC</a:t>
            </a:r>
            <a:r>
              <a:rPr lang="en-US" altLang="zh-CN" dirty="0"/>
              <a:t> i−1, in which all the points are able to reflect to the same hit point hi−1. </a:t>
            </a:r>
          </a:p>
          <a:p>
            <a:r>
              <a:rPr lang="en-US" altLang="zh-CN" dirty="0"/>
              <a:t>This region can be approximated by tracing a glossy lobe from the virtual image towards </a:t>
            </a:r>
            <a:r>
              <a:rPr lang="en-US" altLang="zh-CN" dirty="0" err="1"/>
              <a:t>sC</a:t>
            </a:r>
            <a:r>
              <a:rPr lang="en-US" altLang="zh-CN" dirty="0"/>
              <a:t> i−1. </a:t>
            </a:r>
          </a:p>
          <a:p>
            <a:endParaRPr lang="en-US" altLang="zh-CN" dirty="0"/>
          </a:p>
          <a:p>
            <a:r>
              <a:rPr lang="en-US" altLang="zh-CN" dirty="0"/>
              <a:t>(c5) In practice, there is no need to trace any cones, and we simply assume that the glossy lobe is a Gaussian in directions, and that the intersected region is a Gaussian in positions as well as in the image space. Then our stochastic motion vector can randomly sample one corresponding pixel from the gaussian function.</a:t>
            </a:r>
          </a:p>
          <a:p>
            <a:endParaRPr lang="en-US" altLang="zh-CN" dirty="0"/>
          </a:p>
          <a:p>
            <a:pPr defTabSz="990752">
              <a:defRPr/>
            </a:pPr>
            <a:r>
              <a:rPr lang="en-US" altLang="zh-CN" dirty="0"/>
              <a:t>(c6) It can be formally written as this:</a:t>
            </a:r>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35</a:t>
            </a:fld>
            <a:endParaRPr lang="zh-CN" altLang="en-US"/>
          </a:p>
        </p:txBody>
      </p:sp>
    </p:spTree>
    <p:extLst>
      <p:ext uri="{BB962C8B-B14F-4D97-AF65-F5344CB8AC3E}">
        <p14:creationId xmlns:p14="http://schemas.microsoft.com/office/powerpoint/2010/main" val="3326042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300" dirty="0"/>
              <a:t>Similar to shadows, we again </a:t>
            </a:r>
            <a:r>
              <a:rPr lang="en-US" altLang="zh-CN" dirty="0"/>
              <a:t>compare our results with these methods. Specially, we compare with method using specular reflection motion vectors, also with clamping.</a:t>
            </a:r>
            <a:endParaRPr lang="en-US" altLang="zh-CN" sz="1300"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36</a:t>
            </a:fld>
            <a:endParaRPr lang="zh-CN" altLang="en-US"/>
          </a:p>
        </p:txBody>
      </p:sp>
    </p:spTree>
    <p:extLst>
      <p:ext uri="{BB962C8B-B14F-4D97-AF65-F5344CB8AC3E}">
        <p14:creationId xmlns:p14="http://schemas.microsoft.com/office/powerpoint/2010/main" val="3382587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Ours: our glossy reflection motion vectors do not introduce ghosting artifacts. </a:t>
            </a:r>
          </a:p>
          <a:p>
            <a:endParaRPr lang="en-US" altLang="zh-CN" dirty="0"/>
          </a:p>
          <a:p>
            <a:r>
              <a:rPr lang="en-US" altLang="zh-CN" dirty="0"/>
              <a:t>Spec: The results of specular motion vector look plausible, but we can also find discontinuous artifacts around the edges of the reflected objects. </a:t>
            </a:r>
          </a:p>
          <a:p>
            <a:endParaRPr lang="en-US" altLang="zh-CN" dirty="0"/>
          </a:p>
          <a:p>
            <a:r>
              <a:rPr lang="en-US" altLang="zh-CN" dirty="0"/>
              <a:t>Trad: with traditional motion vectors, naive filtering produces significant ghosting</a:t>
            </a:r>
          </a:p>
          <a:p>
            <a:endParaRPr lang="en-US" altLang="zh-CN" dirty="0"/>
          </a:p>
          <a:p>
            <a:r>
              <a:rPr lang="en-US" altLang="zh-CN" dirty="0"/>
              <a:t>Trad clamp: Clamping relieves the lagging but introduces discontinuous artifacts. </a:t>
            </a:r>
          </a:p>
          <a:p>
            <a:endParaRPr lang="en-US" altLang="zh-CN" dirty="0"/>
          </a:p>
          <a:p>
            <a:r>
              <a:rPr lang="en-US" altLang="zh-CN" dirty="0"/>
              <a:t>ASVGF: Finally, A-SVGF will always result in noisy</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37</a:t>
            </a:fld>
            <a:endParaRPr lang="zh-CN" altLang="en-US"/>
          </a:p>
        </p:txBody>
      </p:sp>
    </p:spTree>
    <p:extLst>
      <p:ext uri="{BB962C8B-B14F-4D97-AF65-F5344CB8AC3E}">
        <p14:creationId xmlns:p14="http://schemas.microsoft.com/office/powerpoint/2010/main" val="1830549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let’s take a look at our motion vector for occlusions.</a:t>
            </a:r>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38</a:t>
            </a:fld>
            <a:endParaRPr lang="zh-CN" altLang="en-US"/>
          </a:p>
        </p:txBody>
      </p:sp>
    </p:spTree>
    <p:extLst>
      <p:ext uri="{BB962C8B-B14F-4D97-AF65-F5344CB8AC3E}">
        <p14:creationId xmlns:p14="http://schemas.microsoft.com/office/powerpoint/2010/main" val="1023541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Tracking the geometry is still not working.</a:t>
            </a:r>
          </a:p>
          <a:p>
            <a:r>
              <a:rPr lang="en-US" altLang="zh-CN" dirty="0"/>
              <a:t>However, different from shadows and glossy reflections,</a:t>
            </a:r>
          </a:p>
          <a:p>
            <a:r>
              <a:rPr lang="en-US" altLang="zh-CN" dirty="0"/>
              <a:t>(c1) When occlusion happens, in theory there are no temporal correspondences of pixels in the occluded regions.</a:t>
            </a:r>
          </a:p>
          <a:p>
            <a:r>
              <a:rPr lang="en-US" altLang="zh-CN" dirty="0"/>
              <a:t>(c2) The back-projected motion vectors of these pixels will always land on the </a:t>
            </a:r>
            <a:r>
              <a:rPr lang="en-US" altLang="zh-CN" dirty="0" err="1"/>
              <a:t>occluders</a:t>
            </a:r>
            <a:r>
              <a:rPr lang="en-US" altLang="zh-CN" dirty="0"/>
              <a:t>, thus the previous pixel values cannot easily be used. </a:t>
            </a:r>
          </a:p>
          <a:p>
            <a:r>
              <a:rPr lang="en-US" altLang="zh-CN" dirty="0"/>
              <a:t>(c3) To alleviate this issue, we start from the clamping methods.</a:t>
            </a:r>
          </a:p>
          <a:p>
            <a:r>
              <a:rPr lang="en-US" altLang="zh-CN" dirty="0"/>
              <a:t>(c4) They clamp the history pixel values of </a:t>
            </a:r>
            <a:r>
              <a:rPr lang="en-US" altLang="zh-CN" dirty="0" err="1"/>
              <a:t>occluders</a:t>
            </a:r>
            <a:r>
              <a:rPr lang="en-US" altLang="zh-CN" dirty="0"/>
              <a:t> to the current value, but is still prone to ghosting artifacts, since usually the </a:t>
            </a:r>
            <a:r>
              <a:rPr lang="en-US" altLang="zh-CN" dirty="0" err="1"/>
              <a:t>occluders</a:t>
            </a:r>
            <a:r>
              <a:rPr lang="en-US" altLang="zh-CN" dirty="0"/>
              <a:t> have completely different colors.</a:t>
            </a:r>
          </a:p>
          <a:p>
            <a:r>
              <a:rPr lang="en-US" altLang="zh-CN" dirty="0"/>
              <a:t>(c5) Our insight is that if the history value is closer to the current value in the occluded regions, the issues produced by the clamping method can be better resolved. </a:t>
            </a:r>
          </a:p>
          <a:p>
            <a:r>
              <a:rPr lang="en-US" altLang="zh-CN" dirty="0"/>
              <a:t>(c6) So, we propose to find a closer color instead.</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39</a:t>
            </a:fld>
            <a:endParaRPr lang="zh-CN" altLang="en-US"/>
          </a:p>
        </p:txBody>
      </p:sp>
    </p:spTree>
    <p:extLst>
      <p:ext uri="{BB962C8B-B14F-4D97-AF65-F5344CB8AC3E}">
        <p14:creationId xmlns:p14="http://schemas.microsoft.com/office/powerpoint/2010/main" val="366597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Nowadays, real-time ray tracing is increasingly being used in a variety of industries.</a:t>
            </a:r>
          </a:p>
          <a:p>
            <a:r>
              <a:rPr lang="en-US" altLang="zh-CN" dirty="0"/>
              <a:t>(click) However, despite the rapid progress, it still only allows for low sampling rates.</a:t>
            </a:r>
          </a:p>
          <a:p>
            <a:pPr defTabSz="990752">
              <a:defRPr/>
            </a:pPr>
            <a:r>
              <a:rPr lang="en-US" altLang="zh-CN" dirty="0"/>
              <a:t>(click) For example, In order to guarantee real-time performance, for each pixel, only 4 rays can be traced. </a:t>
            </a:r>
          </a:p>
          <a:p>
            <a:pPr defTabSz="990752">
              <a:defRPr/>
            </a:pPr>
            <a:r>
              <a:rPr lang="en-US" altLang="zh-CN" dirty="0"/>
              <a:t>(click) As a result, the rendered image will be noisy.</a:t>
            </a:r>
          </a:p>
          <a:p>
            <a:pPr defTabSz="990752">
              <a:defRPr/>
            </a:pPr>
            <a:r>
              <a:rPr lang="en-US" altLang="zh-CN" dirty="0"/>
              <a:t>To improve the essential sampling rate, many research directions have been explored.</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4</a:t>
            </a:fld>
            <a:endParaRPr lang="zh-CN" altLang="en-US"/>
          </a:p>
        </p:txBody>
      </p:sp>
    </p:spTree>
    <p:extLst>
      <p:ext uri="{BB962C8B-B14F-4D97-AF65-F5344CB8AC3E}">
        <p14:creationId xmlns:p14="http://schemas.microsoft.com/office/powerpoint/2010/main" val="284555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observe that the close color values often appears on</a:t>
            </a:r>
          </a:p>
          <a:p>
            <a:r>
              <a:rPr lang="en-US" altLang="zh-CN" dirty="0"/>
              <a:t>(c1) the same object.</a:t>
            </a:r>
          </a:p>
          <a:p>
            <a:r>
              <a:rPr lang="en-US" altLang="zh-CN" dirty="0"/>
              <a:t>(c2) In this case, close color values appear on the background.</a:t>
            </a:r>
          </a:p>
          <a:p>
            <a:r>
              <a:rPr lang="en-US" altLang="zh-CN" dirty="0"/>
              <a:t>So when the object moving to left, we temporally reuse the color values from the right side.</a:t>
            </a:r>
          </a:p>
          <a:p>
            <a:r>
              <a:rPr lang="en-US" altLang="zh-CN" dirty="0"/>
              <a:t>(c3) This is a relative motion!</a:t>
            </a:r>
          </a:p>
          <a:p>
            <a:r>
              <a:rPr lang="en-US" altLang="zh-CN" dirty="0"/>
              <a:t>(c4) So, Inspired by Bowles et al., we are going to design a motion vector, using this relative motion.</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40</a:t>
            </a:fld>
            <a:endParaRPr lang="zh-CN" altLang="en-US"/>
          </a:p>
        </p:txBody>
      </p:sp>
    </p:spTree>
    <p:extLst>
      <p:ext uri="{BB962C8B-B14F-4D97-AF65-F5344CB8AC3E}">
        <p14:creationId xmlns:p14="http://schemas.microsoft.com/office/powerpoint/2010/main" val="4253354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each pixel xi in current frame,</a:t>
            </a:r>
          </a:p>
          <a:p>
            <a:r>
              <a:rPr lang="en-US" altLang="zh-CN" dirty="0"/>
              <a:t>(c1) the traditional motion vector using back-projection gives the xi to y</a:t>
            </a:r>
          </a:p>
          <a:p>
            <a:r>
              <a:rPr lang="en-US" altLang="zh-CN" dirty="0"/>
              <a:t>(c2) We then continues to track the movement of y to z, using the motion vector of </a:t>
            </a:r>
            <a:r>
              <a:rPr lang="en-US" altLang="zh-CN" dirty="0" err="1"/>
              <a:t>occluder’s</a:t>
            </a:r>
            <a:r>
              <a:rPr lang="en-US" altLang="zh-CN" dirty="0"/>
              <a:t>, that is a forward-projection.</a:t>
            </a:r>
          </a:p>
          <a:p>
            <a:r>
              <a:rPr lang="en-US" altLang="zh-CN" dirty="0"/>
              <a:t>(c3) Then, based on the relative positions of xi and z, </a:t>
            </a:r>
          </a:p>
          <a:p>
            <a:r>
              <a:rPr lang="en-US" altLang="zh-CN" dirty="0"/>
              <a:t>(c4) we are able to find the [</a:t>
            </a:r>
            <a:r>
              <a:rPr lang="en-US" altLang="zh-CN" dirty="0" err="1"/>
              <a:t>xO</a:t>
            </a:r>
            <a:r>
              <a:rPr lang="en-US" altLang="zh-CN" dirty="0"/>
              <a:t> i−1] in the previous frame.</a:t>
            </a:r>
          </a:p>
          <a:p>
            <a:r>
              <a:rPr lang="en-US" altLang="zh-CN" dirty="0"/>
              <a:t>(c5) Since we have applied a back-projection followed by a forward-projection, essentially using two motion vectors, we name our approach “dual motion vectors”</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41</a:t>
            </a:fld>
            <a:endParaRPr lang="zh-CN" altLang="en-US"/>
          </a:p>
        </p:txBody>
      </p:sp>
    </p:spTree>
    <p:extLst>
      <p:ext uri="{BB962C8B-B14F-4D97-AF65-F5344CB8AC3E}">
        <p14:creationId xmlns:p14="http://schemas.microsoft.com/office/powerpoint/2010/main" val="945671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dirty="0"/>
              <a:t>So far, we are able to find a much closer color value to xi on the background.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42</a:t>
            </a:fld>
            <a:endParaRPr lang="zh-CN" altLang="en-US"/>
          </a:p>
        </p:txBody>
      </p:sp>
    </p:spTree>
    <p:extLst>
      <p:ext uri="{BB962C8B-B14F-4D97-AF65-F5344CB8AC3E}">
        <p14:creationId xmlns:p14="http://schemas.microsoft.com/office/powerpoint/2010/main" val="476307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if the corresponding pixel land on another object, </a:t>
            </a:r>
          </a:p>
          <a:p>
            <a:r>
              <a:rPr lang="en-US" altLang="zh-CN" dirty="0"/>
              <a:t>(c1) simply applying the color values will result in clear repetitive pattern. because it is essentially copy-pasting image contents. </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43</a:t>
            </a:fld>
            <a:endParaRPr lang="zh-CN" altLang="en-US"/>
          </a:p>
        </p:txBody>
      </p:sp>
    </p:spTree>
    <p:extLst>
      <p:ext uri="{BB962C8B-B14F-4D97-AF65-F5344CB8AC3E}">
        <p14:creationId xmlns:p14="http://schemas.microsoft.com/office/powerpoint/2010/main" val="1097625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address this issue, we propose to temporally reuse the incident radiance instead of the shading result. </a:t>
            </a:r>
          </a:p>
          <a:p>
            <a:r>
              <a:rPr lang="en-US" altLang="zh-CN" dirty="0"/>
              <a:t>Specifically, for the application of diffuse indirect illumination, we record the 2D indirect incident radiance per pixel. </a:t>
            </a:r>
          </a:p>
          <a:p>
            <a:endParaRPr lang="en-US" altLang="zh-CN" dirty="0"/>
          </a:p>
          <a:p>
            <a:r>
              <a:rPr lang="en-US" altLang="zh-CN" dirty="0"/>
              <a:t>(c1) For efficiently store the 2D incident radiance per pixel,</a:t>
            </a:r>
            <a:r>
              <a:rPr lang="zh-CN" altLang="en-US" dirty="0"/>
              <a:t> </a:t>
            </a:r>
            <a:r>
              <a:rPr lang="en-US" altLang="zh-CN" dirty="0"/>
              <a:t>we</a:t>
            </a:r>
            <a:r>
              <a:rPr lang="zh-CN" altLang="en-US" dirty="0"/>
              <a:t> </a:t>
            </a:r>
            <a:r>
              <a:rPr lang="en-US" altLang="zh-CN" dirty="0"/>
              <a:t>refer</a:t>
            </a:r>
            <a:r>
              <a:rPr lang="zh-CN" altLang="en-US" dirty="0"/>
              <a:t> </a:t>
            </a:r>
            <a:r>
              <a:rPr lang="en-US" altLang="zh-CN" dirty="0"/>
              <a:t>to</a:t>
            </a:r>
            <a:r>
              <a:rPr lang="zh-CN" altLang="en-US" dirty="0"/>
              <a:t> </a:t>
            </a:r>
            <a:r>
              <a:rPr lang="en-US" altLang="zh-CN" dirty="0"/>
              <a:t>the representation in the voxel cone tracing approach.</a:t>
            </a:r>
          </a:p>
          <a:p>
            <a:r>
              <a:rPr lang="en-US" altLang="zh-CN" dirty="0"/>
              <a:t>(c2) We subdivide a hemisphere into 6 cones.</a:t>
            </a:r>
          </a:p>
          <a:p>
            <a:r>
              <a:rPr lang="en-US" altLang="zh-CN" dirty="0"/>
              <a:t>(c3) And during spatial or temporal filtering, instead of averaging the shading result, we filter for each cone individually, using the overlapping solid angles between each pair of cones as the filtering weight. </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44</a:t>
            </a:fld>
            <a:endParaRPr lang="zh-CN" altLang="en-US"/>
          </a:p>
        </p:txBody>
      </p:sp>
    </p:spTree>
    <p:extLst>
      <p:ext uri="{BB962C8B-B14F-4D97-AF65-F5344CB8AC3E}">
        <p14:creationId xmlns:p14="http://schemas.microsoft.com/office/powerpoint/2010/main" val="3192219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300" dirty="0"/>
              <a:t>We again </a:t>
            </a:r>
            <a:r>
              <a:rPr lang="en-US" altLang="zh-CN" dirty="0"/>
              <a:t>compare our results with these methods</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45</a:t>
            </a:fld>
            <a:endParaRPr lang="zh-CN" altLang="en-US"/>
          </a:p>
        </p:txBody>
      </p:sp>
    </p:spTree>
    <p:extLst>
      <p:ext uri="{BB962C8B-B14F-4D97-AF65-F5344CB8AC3E}">
        <p14:creationId xmlns:p14="http://schemas.microsoft.com/office/powerpoint/2010/main" val="2777673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Ours: Our motion vectors avoid noise and ghosting, preserving details and suppressing </a:t>
            </a:r>
            <a:r>
              <a:rPr lang="en-US" altLang="zh-CN" dirty="0" err="1"/>
              <a:t>overblur</a:t>
            </a:r>
            <a:endParaRPr lang="en-US" altLang="zh-CN" dirty="0"/>
          </a:p>
          <a:p>
            <a:endParaRPr lang="en-US" altLang="zh-CN" dirty="0"/>
          </a:p>
          <a:p>
            <a:r>
              <a:rPr lang="en-US" altLang="zh-CN" dirty="0"/>
              <a:t>GT: We produce the closest result to the ground truth </a:t>
            </a:r>
          </a:p>
          <a:p>
            <a:endParaRPr lang="en-US" altLang="zh-CN" dirty="0"/>
          </a:p>
          <a:p>
            <a:r>
              <a:rPr lang="en-US" altLang="zh-CN" dirty="0"/>
              <a:t>SVGF: SVGF method still results in significant amount of </a:t>
            </a:r>
            <a:r>
              <a:rPr lang="en-US" altLang="zh-CN" dirty="0" err="1"/>
              <a:t>overblur</a:t>
            </a:r>
            <a:endParaRPr lang="en-US" altLang="zh-CN" dirty="0"/>
          </a:p>
          <a:p>
            <a:endParaRPr lang="en-US" altLang="zh-CN" dirty="0"/>
          </a:p>
          <a:p>
            <a:r>
              <a:rPr lang="en-US" altLang="zh-CN" dirty="0"/>
              <a:t>A-SVGF: A-SVGF method appears to be smeared spatially and loses temporal stability</a:t>
            </a:r>
          </a:p>
          <a:p>
            <a:endParaRPr lang="en-US" altLang="zh-CN" dirty="0"/>
          </a:p>
          <a:p>
            <a:r>
              <a:rPr lang="en-US" altLang="zh-CN" dirty="0"/>
              <a:t>Trad (no clamp): The traditional motion vectors introduce ghosting artifacts. </a:t>
            </a:r>
          </a:p>
          <a:p>
            <a:endParaRPr lang="en-US" altLang="zh-CN" dirty="0"/>
          </a:p>
          <a:p>
            <a:pPr defTabSz="990752">
              <a:defRPr/>
            </a:pPr>
            <a:r>
              <a:rPr lang="en-US" altLang="zh-CN" dirty="0"/>
              <a:t>Trad (clamp): With clamping, the results are less ghosting but much more noisy. </a:t>
            </a:r>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46</a:t>
            </a:fld>
            <a:endParaRPr lang="zh-CN" altLang="en-US"/>
          </a:p>
        </p:txBody>
      </p:sp>
    </p:spTree>
    <p:extLst>
      <p:ext uri="{BB962C8B-B14F-4D97-AF65-F5344CB8AC3E}">
        <p14:creationId xmlns:p14="http://schemas.microsoft.com/office/powerpoint/2010/main" val="1103069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a:t>
            </a:r>
            <a:r>
              <a:rPr lang="en-US" altLang="zh-CN" sz="1300" dirty="0"/>
              <a:t>let’s move to the discussion.</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47</a:t>
            </a:fld>
            <a:endParaRPr lang="zh-CN" altLang="en-US"/>
          </a:p>
        </p:txBody>
      </p:sp>
    </p:spTree>
    <p:extLst>
      <p:ext uri="{BB962C8B-B14F-4D97-AF65-F5344CB8AC3E}">
        <p14:creationId xmlns:p14="http://schemas.microsoft.com/office/powerpoint/2010/main" val="1954615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the performance of our motion vectors. </a:t>
            </a:r>
          </a:p>
          <a:p>
            <a:endParaRPr lang="en-US" altLang="zh-CN" dirty="0"/>
          </a:p>
          <a:p>
            <a:r>
              <a:rPr lang="en-US" altLang="zh-CN" dirty="0"/>
              <a:t>We compared with SVGF using traditional motion vectors.</a:t>
            </a:r>
          </a:p>
          <a:p>
            <a:endParaRPr lang="en-US" altLang="zh-CN" dirty="0"/>
          </a:p>
          <a:p>
            <a:r>
              <a:rPr lang="en-US" altLang="zh-CN" dirty="0"/>
              <a:t>Different from previous work, our main contribution is not a spatial filtering approach or system, but the different types of motion vectors. </a:t>
            </a:r>
          </a:p>
          <a:p>
            <a:endParaRPr lang="en-US" altLang="zh-CN" dirty="0"/>
          </a:p>
          <a:p>
            <a:r>
              <a:rPr lang="en-US" altLang="zh-CN" dirty="0"/>
              <a:t>As one would expect from their simple computation, in practice, we observed only a negligible performance cost by replacing with our motion vectors.</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48</a:t>
            </a:fld>
            <a:endParaRPr lang="zh-CN" altLang="en-US"/>
          </a:p>
        </p:txBody>
      </p:sp>
    </p:spTree>
    <p:extLst>
      <p:ext uri="{BB962C8B-B14F-4D97-AF65-F5344CB8AC3E}">
        <p14:creationId xmlns:p14="http://schemas.microsoft.com/office/powerpoint/2010/main" val="2081210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some limitations of our method.</a:t>
            </a:r>
          </a:p>
          <a:p>
            <a:endParaRPr lang="en-US" altLang="zh-CN" dirty="0"/>
          </a:p>
          <a:p>
            <a:r>
              <a:rPr lang="en-US" altLang="zh-CN" dirty="0"/>
              <a:t>For example,</a:t>
            </a:r>
          </a:p>
          <a:p>
            <a:endParaRPr lang="en-US" altLang="zh-CN" dirty="0"/>
          </a:p>
          <a:p>
            <a:r>
              <a:rPr lang="en-US" altLang="zh-CN" dirty="0"/>
              <a:t>(c1) When filtering the occlusions, sometimes our method will still introduce faintly visible ghosting due to the intensely varied irradiance in the local area.</a:t>
            </a:r>
          </a:p>
          <a:p>
            <a:endParaRPr lang="en-US" altLang="zh-CN" dirty="0"/>
          </a:p>
          <a:p>
            <a:r>
              <a:rPr lang="en-US" altLang="zh-CN" dirty="0"/>
              <a:t>(c2) Also, currently, we do not explicitly handle the cases where the motion vectors point to regions outside the image plane.</a:t>
            </a:r>
          </a:p>
          <a:p>
            <a:endParaRPr lang="en-US" altLang="zh-CN" dirty="0"/>
          </a:p>
          <a:p>
            <a:r>
              <a:rPr lang="en-US" altLang="zh-CN" dirty="0"/>
              <a:t>(c3) Moreover, When the temporal change is too drastic, there is barely any temporal information that we can use. One typical case is the sudden switch of scenes.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49</a:t>
            </a:fld>
            <a:endParaRPr lang="zh-CN" altLang="en-US"/>
          </a:p>
        </p:txBody>
      </p:sp>
    </p:spTree>
    <p:extLst>
      <p:ext uri="{BB962C8B-B14F-4D97-AF65-F5344CB8AC3E}">
        <p14:creationId xmlns:p14="http://schemas.microsoft.com/office/powerpoint/2010/main" val="193507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dirty="0"/>
              <a:t>Among these directions, the temporal filtering method stands out.</a:t>
            </a:r>
          </a:p>
          <a:p>
            <a:pPr defTabSz="990752">
              <a:defRPr/>
            </a:pPr>
            <a:r>
              <a:rPr lang="en-US" altLang="zh-CN" dirty="0"/>
              <a:t>For better explanation of how it works, let’s</a:t>
            </a:r>
            <a:r>
              <a:rPr lang="zh-CN" altLang="en-US" dirty="0"/>
              <a:t> </a:t>
            </a:r>
            <a:r>
              <a:rPr lang="en-US" altLang="zh-CN" dirty="0"/>
              <a:t>zoom</a:t>
            </a:r>
            <a:r>
              <a:rPr lang="zh-CN" altLang="en-US" dirty="0"/>
              <a:t> </a:t>
            </a:r>
            <a:r>
              <a:rPr lang="en-US" altLang="zh-CN" dirty="0"/>
              <a:t>in</a:t>
            </a:r>
            <a:r>
              <a:rPr lang="zh-CN" altLang="en-US" dirty="0"/>
              <a:t> </a:t>
            </a:r>
            <a:r>
              <a:rPr lang="en-US" altLang="zh-CN" dirty="0"/>
              <a:t>a</a:t>
            </a:r>
            <a:r>
              <a:rPr lang="zh-CN" altLang="en-US" dirty="0"/>
              <a:t> </a:t>
            </a:r>
            <a:r>
              <a:rPr lang="en-US" altLang="zh-CN" dirty="0"/>
              <a:t>little</a:t>
            </a:r>
            <a:r>
              <a:rPr lang="zh-CN" altLang="en-US" dirty="0"/>
              <a:t> </a:t>
            </a:r>
            <a:r>
              <a:rPr lang="en-US" altLang="zh-CN" dirty="0"/>
              <a:t>bit.</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5</a:t>
            </a:fld>
            <a:endParaRPr lang="zh-CN" altLang="en-US"/>
          </a:p>
        </p:txBody>
      </p:sp>
    </p:spTree>
    <p:extLst>
      <p:ext uri="{BB962C8B-B14F-4D97-AF65-F5344CB8AC3E}">
        <p14:creationId xmlns:p14="http://schemas.microsoft.com/office/powerpoint/2010/main" val="77612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wrap up.</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50</a:t>
            </a:fld>
            <a:endParaRPr lang="zh-CN" altLang="en-US"/>
          </a:p>
        </p:txBody>
      </p:sp>
    </p:spTree>
    <p:extLst>
      <p:ext uri="{BB962C8B-B14F-4D97-AF65-F5344CB8AC3E}">
        <p14:creationId xmlns:p14="http://schemas.microsoft.com/office/powerpoint/2010/main" val="40270621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proposed multiple types of motion vectors for better utilization of temporal information in real-time ray tracing. </a:t>
            </a:r>
          </a:p>
          <a:p>
            <a:r>
              <a:rPr lang="en-US" altLang="zh-CN" dirty="0"/>
              <a:t>(c1)We show that our motion vectors are temporally more reliable than traditional motion vectors, </a:t>
            </a:r>
          </a:p>
          <a:p>
            <a:r>
              <a:rPr lang="en-US" altLang="zh-CN" dirty="0"/>
              <a:t>(c2)with negligible performance overhead. </a:t>
            </a:r>
          </a:p>
          <a:p>
            <a:r>
              <a:rPr lang="en-US" altLang="zh-CN" dirty="0"/>
              <a:t>(c3)And they are production ready.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51</a:t>
            </a:fld>
            <a:endParaRPr lang="zh-CN" altLang="en-US"/>
          </a:p>
        </p:txBody>
      </p:sp>
    </p:spTree>
    <p:extLst>
      <p:ext uri="{BB962C8B-B14F-4D97-AF65-F5344CB8AC3E}">
        <p14:creationId xmlns:p14="http://schemas.microsoft.com/office/powerpoint/2010/main" val="1716615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future, we would like to design temporally reliable motion vector for distribution effects, such as motion blur and depth of field effects. </a:t>
            </a:r>
          </a:p>
          <a:p>
            <a:endParaRPr lang="en-US" altLang="zh-CN" dirty="0"/>
          </a:p>
          <a:p>
            <a:r>
              <a:rPr lang="en-US" altLang="zh-CN" dirty="0"/>
              <a:t>(c1)It would also be interesting to keep multiple previous frames to study non-exponential temporal falloffs.</a:t>
            </a:r>
          </a:p>
          <a:p>
            <a:endParaRPr lang="en-US" altLang="zh-CN" dirty="0"/>
          </a:p>
          <a:p>
            <a:r>
              <a:rPr lang="en-US" altLang="zh-CN" dirty="0"/>
              <a:t>(c2)</a:t>
            </a:r>
          </a:p>
          <a:p>
            <a:r>
              <a:rPr lang="en-US" altLang="zh-CN" dirty="0"/>
              <a:t>Exploiting machine learning approaches to better summarize temporal correlations from examples could also be a promising direction.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52</a:t>
            </a:fld>
            <a:endParaRPr lang="zh-CN" altLang="en-US"/>
          </a:p>
        </p:txBody>
      </p:sp>
    </p:spTree>
    <p:extLst>
      <p:ext uri="{BB962C8B-B14F-4D97-AF65-F5344CB8AC3E}">
        <p14:creationId xmlns:p14="http://schemas.microsoft.com/office/powerpoint/2010/main" val="3484729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dirty="0"/>
              <a:t>Thanks</a:t>
            </a:r>
            <a:r>
              <a:rPr lang="en-US" altLang="zh-CN" baseline="0" dirty="0"/>
              <a:t> for your attention, and I’d be happy to take any questions now.</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53</a:t>
            </a:fld>
            <a:endParaRPr lang="zh-CN" altLang="en-US"/>
          </a:p>
        </p:txBody>
      </p:sp>
    </p:spTree>
    <p:extLst>
      <p:ext uri="{BB962C8B-B14F-4D97-AF65-F5344CB8AC3E}">
        <p14:creationId xmlns:p14="http://schemas.microsoft.com/office/powerpoint/2010/main" val="612332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method could gain potential improvements with orthogonal approaches.</a:t>
            </a:r>
          </a:p>
          <a:p>
            <a:endParaRPr lang="en-US" altLang="zh-CN" dirty="0"/>
          </a:p>
          <a:p>
            <a:r>
              <a:rPr lang="en-US" altLang="zh-CN" dirty="0"/>
              <a:t>For example,</a:t>
            </a:r>
          </a:p>
          <a:p>
            <a:endParaRPr lang="en-US" altLang="zh-CN" dirty="0"/>
          </a:p>
          <a:p>
            <a:r>
              <a:rPr lang="en-US" altLang="zh-CN" dirty="0"/>
              <a:t>(c1) any orthogonal method that improves spatial filtering is potentially helpful to our method</a:t>
            </a:r>
          </a:p>
          <a:p>
            <a:endParaRPr lang="en-US" altLang="zh-CN" dirty="0"/>
          </a:p>
          <a:p>
            <a:r>
              <a:rPr lang="en-US" altLang="zh-CN" dirty="0"/>
              <a:t>(c2) Also, there are better methods that help us to find more accurate motion vectors, </a:t>
            </a:r>
          </a:p>
          <a:p>
            <a:endParaRPr lang="en-US" altLang="zh-CN" dirty="0"/>
          </a:p>
          <a:p>
            <a:r>
              <a:rPr lang="en-US" altLang="zh-CN" dirty="0"/>
              <a:t>(c3) Moreover, adaptive methods that dynamically select temporal blending weights such as A-SVGF can also be combined with our method immediately for better temporal robustness. </a:t>
            </a:r>
            <a:endParaRPr lang="zh-CN" altLang="en-US" dirty="0"/>
          </a:p>
        </p:txBody>
      </p:sp>
      <p:sp>
        <p:nvSpPr>
          <p:cNvPr id="4" name="灯片编号占位符 3"/>
          <p:cNvSpPr>
            <a:spLocks noGrp="1"/>
          </p:cNvSpPr>
          <p:nvPr>
            <p:ph type="sldNum" sz="quarter" idx="5"/>
          </p:nvPr>
        </p:nvSpPr>
        <p:spPr/>
        <p:txBody>
          <a:bodyPr/>
          <a:lstStyle/>
          <a:p>
            <a:fld id="{D7B6B9E4-1006-4A5C-BB6B-F72005F958D8}" type="slidenum">
              <a:rPr lang="zh-CN" altLang="en-US" smtClean="0"/>
              <a:t>54</a:t>
            </a:fld>
            <a:endParaRPr lang="zh-CN" altLang="en-US"/>
          </a:p>
        </p:txBody>
      </p:sp>
    </p:spTree>
    <p:extLst>
      <p:ext uri="{BB962C8B-B14F-4D97-AF65-F5344CB8AC3E}">
        <p14:creationId xmlns:p14="http://schemas.microsoft.com/office/powerpoint/2010/main" val="181425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sz="1300" dirty="0"/>
              <a:t>For a pixel [x </a:t>
            </a:r>
            <a:r>
              <a:rPr lang="en-US" altLang="zh-CN" sz="1300" dirty="0" err="1"/>
              <a:t>i</a:t>
            </a:r>
            <a:r>
              <a:rPr lang="en-US" altLang="zh-CN" sz="1300" dirty="0"/>
              <a:t>] in current noisy frame, </a:t>
            </a:r>
          </a:p>
          <a:p>
            <a:pPr defTabSz="990752">
              <a:defRPr/>
            </a:pPr>
            <a:r>
              <a:rPr lang="en-US" altLang="zh-CN" sz="1300" dirty="0"/>
              <a:t>(c1) It finds the corresponding pixel [x i-1] in previous frame</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6</a:t>
            </a:fld>
            <a:endParaRPr lang="zh-CN" altLang="en-US"/>
          </a:p>
        </p:txBody>
      </p:sp>
    </p:spTree>
    <p:extLst>
      <p:ext uri="{BB962C8B-B14F-4D97-AF65-F5344CB8AC3E}">
        <p14:creationId xmlns:p14="http://schemas.microsoft.com/office/powerpoint/2010/main" val="278140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Then, it linearly blends these two pixels, using a blending factor [alpha]. </a:t>
            </a:r>
          </a:p>
          <a:p>
            <a:pPr rtl="0" fontAlgn="base"/>
            <a:r>
              <a:rPr lang="en-US" altLang="zh-CN" sz="1300" dirty="0"/>
              <a:t>The [alpha] is a factor between 0 and 1 that determines how much temporal information is trusted and used.  We usually set it to 0.1 to 0.2 in practice. </a:t>
            </a:r>
          </a:p>
          <a:p>
            <a:pPr rtl="0" fontAlgn="base"/>
            <a:endParaRPr lang="en-US" altLang="zh-CN" sz="1300" dirty="0"/>
          </a:p>
          <a:p>
            <a:pPr rtl="0" fontAlgn="base"/>
            <a:r>
              <a:rPr lang="en-US" altLang="zh-CN" sz="1300" dirty="0"/>
              <a:t>(c1) In this way, the shading results are accumulated and smoothed. </a:t>
            </a:r>
          </a:p>
          <a:p>
            <a:pPr rtl="0" fontAlgn="base"/>
            <a:endParaRPr lang="en-US" altLang="zh-CN" sz="1300" dirty="0"/>
          </a:p>
          <a:p>
            <a:pPr rtl="0" fontAlgn="base"/>
            <a:r>
              <a:rPr lang="en-US" altLang="zh-CN" sz="1300" dirty="0"/>
              <a:t>(c2) Now, the question is, how to find such correspondence?</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7</a:t>
            </a:fld>
            <a:endParaRPr lang="zh-CN" altLang="en-US"/>
          </a:p>
        </p:txBody>
      </p:sp>
    </p:spTree>
    <p:extLst>
      <p:ext uri="{BB962C8B-B14F-4D97-AF65-F5344CB8AC3E}">
        <p14:creationId xmlns:p14="http://schemas.microsoft.com/office/powerpoint/2010/main" val="2822275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We will use the technique called the back-projection.</a:t>
            </a:r>
          </a:p>
          <a:p>
            <a:pPr defTabSz="990752" fontAlgn="base">
              <a:defRPr/>
            </a:pPr>
            <a:r>
              <a:rPr lang="en-US" altLang="zh-CN" sz="1300" dirty="0"/>
              <a:t>When two consecutive frames are given,</a:t>
            </a:r>
          </a:p>
          <a:p>
            <a:pPr rtl="0" fontAlgn="base"/>
            <a:r>
              <a:rPr lang="en-US" altLang="zh-CN" sz="1300" dirty="0"/>
              <a:t>(c1) For each pixel [x </a:t>
            </a:r>
            <a:r>
              <a:rPr lang="en-US" altLang="zh-CN" sz="1300" dirty="0" err="1"/>
              <a:t>i</a:t>
            </a:r>
            <a:r>
              <a:rPr lang="en-US" altLang="zh-CN" sz="1300" dirty="0"/>
              <a:t>] in current frame, </a:t>
            </a:r>
          </a:p>
          <a:p>
            <a:pPr defTabSz="990752" fontAlgn="base">
              <a:defRPr/>
            </a:pPr>
            <a:r>
              <a:rPr lang="en-US" altLang="zh-CN" sz="1300" dirty="0"/>
              <a:t>(c2) we first project it back to its world space to get the shading point [s </a:t>
            </a:r>
            <a:r>
              <a:rPr lang="en-US" altLang="zh-CN" sz="1300" dirty="0" err="1"/>
              <a:t>i</a:t>
            </a:r>
            <a:r>
              <a:rPr lang="en-US" altLang="zh-CN" sz="1300" dirty="0"/>
              <a:t>]. </a:t>
            </a:r>
          </a:p>
          <a:p>
            <a:pPr defTabSz="990752" fontAlgn="base">
              <a:defRPr/>
            </a:pPr>
            <a:r>
              <a:rPr lang="en-US" altLang="zh-CN" sz="1300" dirty="0"/>
              <a:t>(c3) Then, according to the movement of the geometry, we transform this shading point  back to the previous frame.</a:t>
            </a:r>
          </a:p>
          <a:p>
            <a:pPr defTabSz="990752" fontAlgn="base">
              <a:defRPr/>
            </a:pPr>
            <a:r>
              <a:rPr lang="en-US" altLang="zh-CN" sz="1300" dirty="0"/>
              <a:t>(c4) Finally, we project the transformed shading point back to the image space to get the corresponding pixel [x  i-1]. </a:t>
            </a:r>
          </a:p>
          <a:p>
            <a:pPr defTabSz="990752" fontAlgn="base">
              <a:defRPr/>
            </a:pPr>
            <a:r>
              <a:rPr lang="en-US" altLang="zh-CN" sz="1300" dirty="0"/>
              <a:t>(c5) Now, we have found the temporal correspondence.</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8</a:t>
            </a:fld>
            <a:endParaRPr lang="zh-CN" altLang="en-US"/>
          </a:p>
        </p:txBody>
      </p:sp>
    </p:spTree>
    <p:extLst>
      <p:ext uri="{BB962C8B-B14F-4D97-AF65-F5344CB8AC3E}">
        <p14:creationId xmlns:p14="http://schemas.microsoft.com/office/powerpoint/2010/main" val="352166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300" dirty="0"/>
              <a:t>And the red arrow here, is called the motion vector</a:t>
            </a:r>
          </a:p>
        </p:txBody>
      </p:sp>
      <p:sp>
        <p:nvSpPr>
          <p:cNvPr id="4" name="灯片编号占位符 3"/>
          <p:cNvSpPr>
            <a:spLocks noGrp="1"/>
          </p:cNvSpPr>
          <p:nvPr>
            <p:ph type="sldNum" sz="quarter" idx="5"/>
          </p:nvPr>
        </p:nvSpPr>
        <p:spPr/>
        <p:txBody>
          <a:bodyPr/>
          <a:lstStyle/>
          <a:p>
            <a:fld id="{D7B6B9E4-1006-4A5C-BB6B-F72005F958D8}" type="slidenum">
              <a:rPr lang="zh-CN" altLang="en-US" smtClean="0"/>
              <a:t>9</a:t>
            </a:fld>
            <a:endParaRPr lang="zh-CN" altLang="en-US"/>
          </a:p>
        </p:txBody>
      </p:sp>
    </p:spTree>
    <p:extLst>
      <p:ext uri="{BB962C8B-B14F-4D97-AF65-F5344CB8AC3E}">
        <p14:creationId xmlns:p14="http://schemas.microsoft.com/office/powerpoint/2010/main" val="405811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3AAAA0-53EF-405B-B0A0-0A1F1ADB9E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7ECE1329-FDE5-4B9E-A5CB-1322A0E50E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7745166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11767-6791-4489-B995-AB11735B3C1B}"/>
              </a:ext>
            </a:extLst>
          </p:cNvPr>
          <p:cNvSpPr>
            <a:spLocks noGrp="1"/>
          </p:cNvSpPr>
          <p:nvPr>
            <p:ph type="title"/>
          </p:nvPr>
        </p:nvSpPr>
        <p:spPr>
          <a:xfrm>
            <a:off x="912779" y="350515"/>
            <a:ext cx="10606524" cy="588244"/>
          </a:xfrm>
        </p:spPr>
        <p:txBody>
          <a:bodyPr/>
          <a:lstStyle>
            <a:lvl1pPr>
              <a:defRPr>
                <a:latin typeface="+mj-lt"/>
              </a:defRPr>
            </a:lvl1pPr>
          </a:lstStyle>
          <a:p>
            <a:r>
              <a:rPr lang="zh-CN" altLang="en-US" dirty="0"/>
              <a:t>单击此处编辑母版标题样式</a:t>
            </a:r>
          </a:p>
        </p:txBody>
      </p:sp>
      <p:sp>
        <p:nvSpPr>
          <p:cNvPr id="3" name="矩形 2">
            <a:extLst>
              <a:ext uri="{FF2B5EF4-FFF2-40B4-BE49-F238E27FC236}">
                <a16:creationId xmlns:a16="http://schemas.microsoft.com/office/drawing/2014/main" id="{8B9853C6-D39C-420A-B924-06C0760A0460}"/>
              </a:ext>
            </a:extLst>
          </p:cNvPr>
          <p:cNvSpPr/>
          <p:nvPr userDrawn="1"/>
        </p:nvSpPr>
        <p:spPr>
          <a:xfrm>
            <a:off x="381000" y="535185"/>
            <a:ext cx="384243" cy="213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a:extLst>
              <a:ext uri="{FF2B5EF4-FFF2-40B4-BE49-F238E27FC236}">
                <a16:creationId xmlns:a16="http://schemas.microsoft.com/office/drawing/2014/main" id="{4824C0F2-A9FB-4C59-BED1-C61382CE9CE9}"/>
              </a:ext>
            </a:extLst>
          </p:cNvPr>
          <p:cNvCxnSpPr>
            <a:cxnSpLocks/>
          </p:cNvCxnSpPr>
          <p:nvPr userDrawn="1"/>
        </p:nvCxnSpPr>
        <p:spPr>
          <a:xfrm>
            <a:off x="381000" y="933679"/>
            <a:ext cx="833628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9197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756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0EC157-0919-494F-BA47-5ABC5DB2D95D}"/>
              </a:ext>
            </a:extLst>
          </p:cNvPr>
          <p:cNvSpPr>
            <a:spLocks noGrp="1"/>
          </p:cNvSpPr>
          <p:nvPr>
            <p:ph type="title"/>
          </p:nvPr>
        </p:nvSpPr>
        <p:spPr>
          <a:xfrm>
            <a:off x="591274" y="4495800"/>
            <a:ext cx="10515600" cy="628403"/>
          </a:xfrm>
        </p:spPr>
        <p:txBody>
          <a:bodyPr>
            <a:normAutofit/>
          </a:bodyPr>
          <a:lstStyle>
            <a:lvl1pPr>
              <a:defRPr sz="3200">
                <a:latin typeface="Avenir Heavy" panose="020B0703020203020204" pitchFamily="34" charset="0"/>
              </a:defRPr>
            </a:lvl1pPr>
          </a:lstStyle>
          <a:p>
            <a:r>
              <a:rPr lang="zh-CN" altLang="en-US" dirty="0"/>
              <a:t>单击此处编辑母版标题样式</a:t>
            </a:r>
          </a:p>
        </p:txBody>
      </p:sp>
      <p:cxnSp>
        <p:nvCxnSpPr>
          <p:cNvPr id="11" name="直接连接符 10">
            <a:extLst>
              <a:ext uri="{FF2B5EF4-FFF2-40B4-BE49-F238E27FC236}">
                <a16:creationId xmlns:a16="http://schemas.microsoft.com/office/drawing/2014/main" id="{B9C758C9-F19E-4BE1-96A7-E5EE13A0FD58}"/>
              </a:ext>
            </a:extLst>
          </p:cNvPr>
          <p:cNvCxnSpPr>
            <a:cxnSpLocks/>
          </p:cNvCxnSpPr>
          <p:nvPr userDrawn="1"/>
        </p:nvCxnSpPr>
        <p:spPr>
          <a:xfrm>
            <a:off x="591274" y="5124203"/>
            <a:ext cx="796344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957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A2B9CD4-50B2-4F28-A79B-5A477635B467}"/>
              </a:ext>
            </a:extLst>
          </p:cNvPr>
          <p:cNvSpPr/>
          <p:nvPr userDrawn="1"/>
        </p:nvSpPr>
        <p:spPr>
          <a:xfrm>
            <a:off x="-965" y="6520912"/>
            <a:ext cx="12192000" cy="337088"/>
          </a:xfrm>
          <a:prstGeom prst="rect">
            <a:avLst/>
          </a:prstGeom>
          <a:solidFill>
            <a:schemeClr val="bg2"/>
          </a:solidFill>
          <a:ln>
            <a:solidFill>
              <a:srgbClr val="DCD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a:extLst>
              <a:ext uri="{FF2B5EF4-FFF2-40B4-BE49-F238E27FC236}">
                <a16:creationId xmlns:a16="http://schemas.microsoft.com/office/drawing/2014/main" id="{92F98E38-5953-4851-B594-F3D3B456F8D1}"/>
              </a:ext>
            </a:extLst>
          </p:cNvPr>
          <p:cNvSpPr>
            <a:spLocks noGrp="1"/>
          </p:cNvSpPr>
          <p:nvPr>
            <p:ph type="title"/>
          </p:nvPr>
        </p:nvSpPr>
        <p:spPr>
          <a:xfrm>
            <a:off x="591274" y="235352"/>
            <a:ext cx="10515600" cy="698333"/>
          </a:xfrm>
          <a:prstGeom prst="rect">
            <a:avLst/>
          </a:prstGeom>
        </p:spPr>
        <p:txBody>
          <a:bodyPr vert="horz" lIns="91440" tIns="45720" rIns="91440" bIns="45720" rtlCol="0" anchor="ctr">
            <a:normAutofit/>
          </a:bodyPr>
          <a:lstStyle/>
          <a:p>
            <a:endParaRPr lang="zh-CN" altLang="en-US" dirty="0"/>
          </a:p>
        </p:txBody>
      </p:sp>
      <p:pic>
        <p:nvPicPr>
          <p:cNvPr id="10" name="图片 9">
            <a:extLst>
              <a:ext uri="{FF2B5EF4-FFF2-40B4-BE49-F238E27FC236}">
                <a16:creationId xmlns:a16="http://schemas.microsoft.com/office/drawing/2014/main" id="{A7A8D7BE-269D-43E3-95C5-464EEA56CB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0682" y="6555012"/>
            <a:ext cx="262987" cy="260429"/>
          </a:xfrm>
          <a:prstGeom prst="rect">
            <a:avLst/>
          </a:prstGeom>
        </p:spPr>
      </p:pic>
      <p:pic>
        <p:nvPicPr>
          <p:cNvPr id="12" name="图片 11">
            <a:extLst>
              <a:ext uri="{FF2B5EF4-FFF2-40B4-BE49-F238E27FC236}">
                <a16:creationId xmlns:a16="http://schemas.microsoft.com/office/drawing/2014/main" id="{56DC887F-9545-4F8C-AB85-C242B3940DD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83319" y="6555012"/>
            <a:ext cx="262988" cy="262988"/>
          </a:xfrm>
          <a:prstGeom prst="rect">
            <a:avLst/>
          </a:prstGeom>
        </p:spPr>
      </p:pic>
      <p:pic>
        <p:nvPicPr>
          <p:cNvPr id="20" name="图片 19">
            <a:extLst>
              <a:ext uri="{FF2B5EF4-FFF2-40B4-BE49-F238E27FC236}">
                <a16:creationId xmlns:a16="http://schemas.microsoft.com/office/drawing/2014/main" id="{791CD2FA-15C3-4542-A483-3C11D99EAAC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84351" y="6565691"/>
            <a:ext cx="338286" cy="249750"/>
          </a:xfrm>
          <a:prstGeom prst="rect">
            <a:avLst/>
          </a:prstGeom>
        </p:spPr>
      </p:pic>
      <p:sp>
        <p:nvSpPr>
          <p:cNvPr id="23" name="文本框 22">
            <a:extLst>
              <a:ext uri="{FF2B5EF4-FFF2-40B4-BE49-F238E27FC236}">
                <a16:creationId xmlns:a16="http://schemas.microsoft.com/office/drawing/2014/main" id="{2A1A8186-4096-4BE1-8D51-E28EFEF5AB22}"/>
              </a:ext>
            </a:extLst>
          </p:cNvPr>
          <p:cNvSpPr txBox="1"/>
          <p:nvPr userDrawn="1"/>
        </p:nvSpPr>
        <p:spPr>
          <a:xfrm>
            <a:off x="9842499" y="6529895"/>
            <a:ext cx="2348535" cy="307777"/>
          </a:xfrm>
          <a:prstGeom prst="rect">
            <a:avLst/>
          </a:prstGeom>
          <a:noFill/>
        </p:spPr>
        <p:txBody>
          <a:bodyPr wrap="square" rtlCol="0">
            <a:spAutoFit/>
          </a:bodyPr>
          <a:lstStyle/>
          <a:p>
            <a:pPr algn="r"/>
            <a:fld id="{FC35DDFB-C579-4B9C-B6FC-0C403CF99D19}" type="slidenum">
              <a:rPr lang="zh-CN" altLang="en-US" sz="1400" smtClean="0">
                <a:solidFill>
                  <a:schemeClr val="bg1">
                    <a:lumMod val="50000"/>
                  </a:schemeClr>
                </a:solidFill>
                <a:latin typeface="Avenir" panose="020B0503020203020204" pitchFamily="34" charset="0"/>
              </a:rPr>
              <a:pPr algn="r"/>
              <a:t>‹#›</a:t>
            </a:fld>
            <a:endParaRPr lang="zh-CN" altLang="en-US" sz="1400" dirty="0">
              <a:solidFill>
                <a:schemeClr val="bg1">
                  <a:lumMod val="50000"/>
                </a:schemeClr>
              </a:solidFill>
              <a:latin typeface="Avenir" panose="020B0503020203020204" pitchFamily="34" charset="0"/>
            </a:endParaRPr>
          </a:p>
        </p:txBody>
      </p:sp>
      <p:sp>
        <p:nvSpPr>
          <p:cNvPr id="24" name="文本框 23">
            <a:extLst>
              <a:ext uri="{FF2B5EF4-FFF2-40B4-BE49-F238E27FC236}">
                <a16:creationId xmlns:a16="http://schemas.microsoft.com/office/drawing/2014/main" id="{0E6C34AD-34DD-4DD5-BF68-5B832FBE63A0}"/>
              </a:ext>
            </a:extLst>
          </p:cNvPr>
          <p:cNvSpPr txBox="1"/>
          <p:nvPr userDrawn="1"/>
        </p:nvSpPr>
        <p:spPr>
          <a:xfrm>
            <a:off x="4920767" y="6537314"/>
            <a:ext cx="2348535" cy="307777"/>
          </a:xfrm>
          <a:prstGeom prst="rect">
            <a:avLst/>
          </a:prstGeom>
          <a:noFill/>
        </p:spPr>
        <p:txBody>
          <a:bodyPr wrap="square" rtlCol="0">
            <a:spAutoFit/>
          </a:bodyPr>
          <a:lstStyle/>
          <a:p>
            <a:pPr algn="ctr"/>
            <a:r>
              <a:rPr lang="en-US" altLang="zh-CN" sz="1400" dirty="0">
                <a:solidFill>
                  <a:schemeClr val="bg1">
                    <a:lumMod val="50000"/>
                  </a:schemeClr>
                </a:solidFill>
                <a:latin typeface="Avenir" panose="020B0503020203020204" pitchFamily="34" charset="0"/>
              </a:rPr>
              <a:t>Eurographics 2021</a:t>
            </a:r>
            <a:endParaRPr lang="zh-CN" altLang="en-US" sz="1400" dirty="0">
              <a:solidFill>
                <a:schemeClr val="bg1">
                  <a:lumMod val="50000"/>
                </a:schemeClr>
              </a:solidFill>
              <a:latin typeface="Avenir" panose="020B0503020203020204" pitchFamily="34" charset="0"/>
            </a:endParaRPr>
          </a:p>
        </p:txBody>
      </p:sp>
    </p:spTree>
    <p:extLst>
      <p:ext uri="{BB962C8B-B14F-4D97-AF65-F5344CB8AC3E}">
        <p14:creationId xmlns:p14="http://schemas.microsoft.com/office/powerpoint/2010/main" val="80013184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4" r:id="rId3"/>
    <p:sldLayoutId id="2147483655" r:id="rId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2800" b="1" i="0" kern="1200">
          <a:solidFill>
            <a:schemeClr val="tx1"/>
          </a:solidFill>
          <a:latin typeface="Avenir" panose="020B0503020203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11.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58.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58.svg"/><Relationship Id="rId12" Type="http://schemas.openxmlformats.org/officeDocument/2006/relationships/image" Target="../media/image62.svg"/><Relationship Id="rId17" Type="http://schemas.openxmlformats.org/officeDocument/2006/relationships/image" Target="../media/image50.png"/><Relationship Id="rId2" Type="http://schemas.openxmlformats.org/officeDocument/2006/relationships/notesSlide" Target="../notesSlides/notesSlide17.xml"/><Relationship Id="rId16" Type="http://schemas.openxmlformats.org/officeDocument/2006/relationships/image" Target="../media/image66.sv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47.png"/><Relationship Id="rId15" Type="http://schemas.openxmlformats.org/officeDocument/2006/relationships/image" Target="../media/image65.png"/><Relationship Id="rId10" Type="http://schemas.openxmlformats.org/officeDocument/2006/relationships/image" Target="../media/image51.png"/><Relationship Id="rId4" Type="http://schemas.openxmlformats.org/officeDocument/2006/relationships/image" Target="../media/image60.svg"/><Relationship Id="rId9" Type="http://schemas.openxmlformats.org/officeDocument/2006/relationships/image" Target="../media/image48.png"/><Relationship Id="rId14" Type="http://schemas.openxmlformats.org/officeDocument/2006/relationships/image" Target="../media/image6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00.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69.png"/><Relationship Id="rId10" Type="http://schemas.openxmlformats.org/officeDocument/2006/relationships/image" Target="../media/image73.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40.png"/><Relationship Id="rId1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2.png"/><Relationship Id="rId15" Type="http://schemas.openxmlformats.org/officeDocument/2006/relationships/image" Target="../media/image69.png"/><Relationship Id="rId10" Type="http://schemas.openxmlformats.org/officeDocument/2006/relationships/image" Target="../media/image750.png"/><Relationship Id="rId9" Type="http://schemas.openxmlformats.org/officeDocument/2006/relationships/image" Target="../media/image71.png"/><Relationship Id="rId1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40.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8.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8.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8.png"/><Relationship Id="rId7" Type="http://schemas.openxmlformats.org/officeDocument/2006/relationships/image" Target="../media/image76.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0.png"/><Relationship Id="rId4" Type="http://schemas.openxmlformats.org/officeDocument/2006/relationships/image" Target="../media/image49.png"/><Relationship Id="rId9" Type="http://schemas.openxmlformats.org/officeDocument/2006/relationships/image" Target="../media/image82.sv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6.png"/><Relationship Id="rId21" Type="http://schemas.openxmlformats.org/officeDocument/2006/relationships/image" Target="../media/image102.png"/><Relationship Id="rId7" Type="http://schemas.openxmlformats.org/officeDocument/2006/relationships/image" Target="../media/image48.png"/><Relationship Id="rId12" Type="http://schemas.openxmlformats.org/officeDocument/2006/relationships/image" Target="../media/image90.sv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notesSlide" Target="../notesSlides/notesSlide27.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85.svg"/><Relationship Id="rId11" Type="http://schemas.openxmlformats.org/officeDocument/2006/relationships/image" Target="../media/image89.png"/><Relationship Id="rId24" Type="http://schemas.openxmlformats.org/officeDocument/2006/relationships/image" Target="../media/image105.png"/><Relationship Id="rId5" Type="http://schemas.openxmlformats.org/officeDocument/2006/relationships/image" Target="../media/image84.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88.svg"/><Relationship Id="rId19" Type="http://schemas.openxmlformats.org/officeDocument/2006/relationships/image" Target="../media/image100.pn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95.png"/><Relationship Id="rId22"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6.png"/><Relationship Id="rId18" Type="http://schemas.openxmlformats.org/officeDocument/2006/relationships/image" Target="../media/image113.png"/><Relationship Id="rId3" Type="http://schemas.openxmlformats.org/officeDocument/2006/relationships/image" Target="../media/image84.png"/><Relationship Id="rId7" Type="http://schemas.openxmlformats.org/officeDocument/2006/relationships/image" Target="../media/image87.png"/><Relationship Id="rId12" Type="http://schemas.openxmlformats.org/officeDocument/2006/relationships/image" Target="../media/image109.png"/><Relationship Id="rId17" Type="http://schemas.openxmlformats.org/officeDocument/2006/relationships/image" Target="../media/image112.png"/><Relationship Id="rId2" Type="http://schemas.openxmlformats.org/officeDocument/2006/relationships/notesSlide" Target="../notesSlides/notesSlide28.xml"/><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08.png"/><Relationship Id="rId5" Type="http://schemas.openxmlformats.org/officeDocument/2006/relationships/image" Target="../media/image80.png"/><Relationship Id="rId15" Type="http://schemas.openxmlformats.org/officeDocument/2006/relationships/image" Target="../media/image111.png"/><Relationship Id="rId10" Type="http://schemas.openxmlformats.org/officeDocument/2006/relationships/image" Target="../media/image90.svg"/><Relationship Id="rId4" Type="http://schemas.openxmlformats.org/officeDocument/2006/relationships/image" Target="../media/image85.svg"/><Relationship Id="rId9" Type="http://schemas.openxmlformats.org/officeDocument/2006/relationships/image" Target="../media/image89.png"/><Relationship Id="rId14" Type="http://schemas.openxmlformats.org/officeDocument/2006/relationships/image" Target="../media/image110.png"/></Relationships>
</file>

<file path=ppt/slides/_rels/slide29.xml.rels><?xml version="1.0" encoding="UTF-8" standalone="yes"?>
<Relationships xmlns="http://schemas.openxmlformats.org/package/2006/relationships"><Relationship Id="rId13" Type="http://schemas.openxmlformats.org/officeDocument/2006/relationships/image" Target="../media/image87.png"/><Relationship Id="rId18" Type="http://schemas.openxmlformats.org/officeDocument/2006/relationships/image" Target="../media/image109.png"/><Relationship Id="rId26" Type="http://schemas.openxmlformats.org/officeDocument/2006/relationships/image" Target="../media/image115.svg"/><Relationship Id="rId3" Type="http://schemas.openxmlformats.org/officeDocument/2006/relationships/image" Target="../media/image91.png"/><Relationship Id="rId21" Type="http://schemas.openxmlformats.org/officeDocument/2006/relationships/image" Target="../media/image111.png"/><Relationship Id="rId34" Type="http://schemas.openxmlformats.org/officeDocument/2006/relationships/image" Target="../media/image122.png"/><Relationship Id="rId7" Type="http://schemas.openxmlformats.org/officeDocument/2006/relationships/image" Target="../media/image84.png"/><Relationship Id="rId12" Type="http://schemas.openxmlformats.org/officeDocument/2006/relationships/image" Target="../media/image49.png"/><Relationship Id="rId17" Type="http://schemas.openxmlformats.org/officeDocument/2006/relationships/image" Target="../media/image108.png"/><Relationship Id="rId25" Type="http://schemas.openxmlformats.org/officeDocument/2006/relationships/image" Target="../media/image114.png"/><Relationship Id="rId33" Type="http://schemas.openxmlformats.org/officeDocument/2006/relationships/image" Target="../media/image121.png"/><Relationship Id="rId2" Type="http://schemas.openxmlformats.org/officeDocument/2006/relationships/notesSlide" Target="../notesSlides/notesSlide29.xml"/><Relationship Id="rId16" Type="http://schemas.openxmlformats.org/officeDocument/2006/relationships/image" Target="../media/image90.svg"/><Relationship Id="rId20" Type="http://schemas.openxmlformats.org/officeDocument/2006/relationships/image" Target="../media/image110.png"/><Relationship Id="rId29"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80.png"/><Relationship Id="rId24" Type="http://schemas.openxmlformats.org/officeDocument/2006/relationships/image" Target="../media/image120.png"/><Relationship Id="rId32" Type="http://schemas.openxmlformats.org/officeDocument/2006/relationships/image" Target="../media/image128.png"/><Relationship Id="rId5" Type="http://schemas.openxmlformats.org/officeDocument/2006/relationships/image" Target="../media/image93.png"/><Relationship Id="rId15" Type="http://schemas.openxmlformats.org/officeDocument/2006/relationships/image" Target="../media/image89.png"/><Relationship Id="rId23" Type="http://schemas.openxmlformats.org/officeDocument/2006/relationships/image" Target="../media/image112.png"/><Relationship Id="rId28" Type="http://schemas.openxmlformats.org/officeDocument/2006/relationships/image" Target="../media/image117.svg"/><Relationship Id="rId36" Type="http://schemas.openxmlformats.org/officeDocument/2006/relationships/image" Target="../media/image124.png"/><Relationship Id="rId10" Type="http://schemas.openxmlformats.org/officeDocument/2006/relationships/image" Target="../media/image108.svg"/><Relationship Id="rId19" Type="http://schemas.openxmlformats.org/officeDocument/2006/relationships/image" Target="../media/image96.png"/><Relationship Id="rId31" Type="http://schemas.openxmlformats.org/officeDocument/2006/relationships/image" Target="../media/image127.png"/><Relationship Id="rId4" Type="http://schemas.openxmlformats.org/officeDocument/2006/relationships/image" Target="../media/image92.svg"/><Relationship Id="rId9" Type="http://schemas.openxmlformats.org/officeDocument/2006/relationships/image" Target="../media/image107.png"/><Relationship Id="rId14" Type="http://schemas.openxmlformats.org/officeDocument/2006/relationships/image" Target="../media/image88.svg"/><Relationship Id="rId22" Type="http://schemas.openxmlformats.org/officeDocument/2006/relationships/image" Target="../media/image100.png"/><Relationship Id="rId27" Type="http://schemas.openxmlformats.org/officeDocument/2006/relationships/image" Target="../media/image116.png"/><Relationship Id="rId30" Type="http://schemas.openxmlformats.org/officeDocument/2006/relationships/image" Target="../media/image126.png"/><Relationship Id="rId35" Type="http://schemas.openxmlformats.org/officeDocument/2006/relationships/image" Target="../media/image123.png"/><Relationship Id="rId8" Type="http://schemas.openxmlformats.org/officeDocument/2006/relationships/image" Target="../media/image8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8.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118.png"/><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svg"/><Relationship Id="rId11" Type="http://schemas.openxmlformats.org/officeDocument/2006/relationships/image" Target="../media/image129.png"/><Relationship Id="rId5" Type="http://schemas.openxmlformats.org/officeDocument/2006/relationships/image" Target="../media/image81.png"/><Relationship Id="rId10" Type="http://schemas.openxmlformats.org/officeDocument/2006/relationships/image" Target="../media/image134.png"/><Relationship Id="rId4" Type="http://schemas.openxmlformats.org/officeDocument/2006/relationships/image" Target="../media/image119.svg"/><Relationship Id="rId9" Type="http://schemas.openxmlformats.org/officeDocument/2006/relationships/image" Target="../media/image133.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8.png"/><Relationship Id="rId7"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1.svg"/><Relationship Id="rId11" Type="http://schemas.openxmlformats.org/officeDocument/2006/relationships/image" Target="../media/image1340.png"/><Relationship Id="rId5" Type="http://schemas.openxmlformats.org/officeDocument/2006/relationships/image" Target="../media/image130.png"/><Relationship Id="rId10" Type="http://schemas.openxmlformats.org/officeDocument/2006/relationships/image" Target="../media/image1330.png"/><Relationship Id="rId4" Type="http://schemas.openxmlformats.org/officeDocument/2006/relationships/image" Target="../media/image119.svg"/><Relationship Id="rId9" Type="http://schemas.openxmlformats.org/officeDocument/2006/relationships/image" Target="../media/image136.svg"/></Relationships>
</file>

<file path=ppt/slides/_rels/slide35.xml.rels><?xml version="1.0" encoding="UTF-8" standalone="yes"?>
<Relationships xmlns="http://schemas.openxmlformats.org/package/2006/relationships"><Relationship Id="rId13" Type="http://schemas.openxmlformats.org/officeDocument/2006/relationships/image" Target="../media/image145.png"/><Relationship Id="rId18" Type="http://schemas.openxmlformats.org/officeDocument/2006/relationships/image" Target="../media/image148.svg"/><Relationship Id="rId26" Type="http://schemas.openxmlformats.org/officeDocument/2006/relationships/image" Target="../media/image156.svg"/><Relationship Id="rId39" Type="http://schemas.openxmlformats.org/officeDocument/2006/relationships/image" Target="../media/image171.png"/><Relationship Id="rId21" Type="http://schemas.openxmlformats.org/officeDocument/2006/relationships/image" Target="../media/image151.png"/><Relationship Id="rId34" Type="http://schemas.openxmlformats.org/officeDocument/2006/relationships/image" Target="../media/image166.png"/><Relationship Id="rId42" Type="http://schemas.openxmlformats.org/officeDocument/2006/relationships/image" Target="../media/image174.png"/><Relationship Id="rId7" Type="http://schemas.openxmlformats.org/officeDocument/2006/relationships/image" Target="../media/image139.png"/><Relationship Id="rId2" Type="http://schemas.openxmlformats.org/officeDocument/2006/relationships/notesSlide" Target="../notesSlides/notesSlide35.xml"/><Relationship Id="rId16" Type="http://schemas.openxmlformats.org/officeDocument/2006/relationships/image" Target="../media/image131.svg"/><Relationship Id="rId20" Type="http://schemas.openxmlformats.org/officeDocument/2006/relationships/image" Target="../media/image150.svg"/><Relationship Id="rId29" Type="http://schemas.openxmlformats.org/officeDocument/2006/relationships/image" Target="../media/image159.png"/><Relationship Id="rId41" Type="http://schemas.openxmlformats.org/officeDocument/2006/relationships/image" Target="../media/image162.svg"/><Relationship Id="rId1" Type="http://schemas.openxmlformats.org/officeDocument/2006/relationships/slideLayout" Target="../slideLayouts/slideLayout2.xml"/><Relationship Id="rId6" Type="http://schemas.openxmlformats.org/officeDocument/2006/relationships/image" Target="../media/image138.svg"/><Relationship Id="rId11" Type="http://schemas.openxmlformats.org/officeDocument/2006/relationships/image" Target="../media/image143.png"/><Relationship Id="rId24" Type="http://schemas.openxmlformats.org/officeDocument/2006/relationships/image" Target="../media/image154.svg"/><Relationship Id="rId32" Type="http://schemas.openxmlformats.org/officeDocument/2006/relationships/image" Target="../media/image1340.png"/><Relationship Id="rId37" Type="http://schemas.openxmlformats.org/officeDocument/2006/relationships/image" Target="../media/image169.png"/><Relationship Id="rId40" Type="http://schemas.openxmlformats.org/officeDocument/2006/relationships/image" Target="../media/image161.png"/><Relationship Id="rId5" Type="http://schemas.openxmlformats.org/officeDocument/2006/relationships/image" Target="../media/image137.png"/><Relationship Id="rId15" Type="http://schemas.openxmlformats.org/officeDocument/2006/relationships/image" Target="../media/image130.png"/><Relationship Id="rId23" Type="http://schemas.openxmlformats.org/officeDocument/2006/relationships/image" Target="../media/image153.png"/><Relationship Id="rId28" Type="http://schemas.openxmlformats.org/officeDocument/2006/relationships/image" Target="../media/image158.svg"/><Relationship Id="rId36" Type="http://schemas.openxmlformats.org/officeDocument/2006/relationships/image" Target="../media/image168.png"/><Relationship Id="rId10" Type="http://schemas.openxmlformats.org/officeDocument/2006/relationships/image" Target="../media/image142.svg"/><Relationship Id="rId19" Type="http://schemas.openxmlformats.org/officeDocument/2006/relationships/image" Target="../media/image149.png"/><Relationship Id="rId31" Type="http://schemas.openxmlformats.org/officeDocument/2006/relationships/image" Target="../media/image590.png"/><Relationship Id="rId4" Type="http://schemas.openxmlformats.org/officeDocument/2006/relationships/image" Target="../media/image85.svg"/><Relationship Id="rId9" Type="http://schemas.openxmlformats.org/officeDocument/2006/relationships/image" Target="../media/image141.png"/><Relationship Id="rId14" Type="http://schemas.openxmlformats.org/officeDocument/2006/relationships/image" Target="../media/image146.svg"/><Relationship Id="rId22" Type="http://schemas.openxmlformats.org/officeDocument/2006/relationships/image" Target="../media/image152.svg"/><Relationship Id="rId27" Type="http://schemas.openxmlformats.org/officeDocument/2006/relationships/image" Target="../media/image157.png"/><Relationship Id="rId30" Type="http://schemas.openxmlformats.org/officeDocument/2006/relationships/image" Target="../media/image160.svg"/><Relationship Id="rId35" Type="http://schemas.openxmlformats.org/officeDocument/2006/relationships/image" Target="../media/image167.png"/><Relationship Id="rId43" Type="http://schemas.openxmlformats.org/officeDocument/2006/relationships/image" Target="../media/image175.png"/><Relationship Id="rId8" Type="http://schemas.openxmlformats.org/officeDocument/2006/relationships/image" Target="../media/image140.svg"/><Relationship Id="rId3" Type="http://schemas.openxmlformats.org/officeDocument/2006/relationships/image" Target="../media/image84.png"/><Relationship Id="rId12" Type="http://schemas.openxmlformats.org/officeDocument/2006/relationships/image" Target="../media/image144.svg"/><Relationship Id="rId17" Type="http://schemas.openxmlformats.org/officeDocument/2006/relationships/image" Target="../media/image147.png"/><Relationship Id="rId25" Type="http://schemas.openxmlformats.org/officeDocument/2006/relationships/image" Target="../media/image155.png"/><Relationship Id="rId33" Type="http://schemas.openxmlformats.org/officeDocument/2006/relationships/image" Target="../media/image165.png"/><Relationship Id="rId38" Type="http://schemas.openxmlformats.org/officeDocument/2006/relationships/image" Target="../media/image170.png"/></Relationships>
</file>

<file path=ppt/slides/_rels/slide3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8.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svg"/></Relationships>
</file>

<file path=ppt/slides/_rels/slide39.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64.png"/><Relationship Id="rId18" Type="http://schemas.openxmlformats.org/officeDocument/2006/relationships/image" Target="../media/image76.svg"/><Relationship Id="rId3" Type="http://schemas.openxmlformats.org/officeDocument/2006/relationships/image" Target="../media/image67.png"/><Relationship Id="rId7" Type="http://schemas.openxmlformats.org/officeDocument/2006/relationships/image" Target="../media/image81.png"/><Relationship Id="rId12" Type="http://schemas.openxmlformats.org/officeDocument/2006/relationships/image" Target="../media/image58.svg"/><Relationship Id="rId17" Type="http://schemas.openxmlformats.org/officeDocument/2006/relationships/image" Target="../media/image75.png"/><Relationship Id="rId2" Type="http://schemas.openxmlformats.org/officeDocument/2006/relationships/notesSlide" Target="../notesSlides/notesSlide39.xml"/><Relationship Id="rId16" Type="http://schemas.openxmlformats.org/officeDocument/2006/relationships/image" Target="../media/image66.svg"/><Relationship Id="rId20" Type="http://schemas.openxmlformats.org/officeDocument/2006/relationships/image" Target="../media/image173.sv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57.png"/><Relationship Id="rId5" Type="http://schemas.openxmlformats.org/officeDocument/2006/relationships/image" Target="../media/image178.png"/><Relationship Id="rId15" Type="http://schemas.openxmlformats.org/officeDocument/2006/relationships/image" Target="../media/image65.png"/><Relationship Id="rId10" Type="http://schemas.openxmlformats.org/officeDocument/2006/relationships/image" Target="../media/image179.png"/><Relationship Id="rId19" Type="http://schemas.openxmlformats.org/officeDocument/2006/relationships/image" Target="../media/image172.png"/><Relationship Id="rId4" Type="http://schemas.openxmlformats.org/officeDocument/2006/relationships/image" Target="../media/image68.png"/><Relationship Id="rId9" Type="http://schemas.openxmlformats.org/officeDocument/2006/relationships/image" Target="../media/image590.png"/><Relationship Id="rId14" Type="http://schemas.openxmlformats.org/officeDocument/2006/relationships/image" Target="../media/image16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5.png"/><Relationship Id="rId18" Type="http://schemas.openxmlformats.org/officeDocument/2006/relationships/image" Target="../media/image173.svg"/><Relationship Id="rId3" Type="http://schemas.openxmlformats.org/officeDocument/2006/relationships/image" Target="../media/image81.png"/><Relationship Id="rId7" Type="http://schemas.openxmlformats.org/officeDocument/2006/relationships/image" Target="../media/image57.png"/><Relationship Id="rId12" Type="http://schemas.openxmlformats.org/officeDocument/2006/relationships/image" Target="../media/image66.svg"/><Relationship Id="rId17" Type="http://schemas.openxmlformats.org/officeDocument/2006/relationships/image" Target="../media/image172.png"/><Relationship Id="rId2" Type="http://schemas.openxmlformats.org/officeDocument/2006/relationships/notesSlide" Target="../notesSlides/notesSlide40.xml"/><Relationship Id="rId16"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590.png"/><Relationship Id="rId15" Type="http://schemas.openxmlformats.org/officeDocument/2006/relationships/image" Target="../media/image63.png"/><Relationship Id="rId10" Type="http://schemas.openxmlformats.org/officeDocument/2006/relationships/image" Target="../media/image165.svg"/><Relationship Id="rId19" Type="http://schemas.openxmlformats.org/officeDocument/2006/relationships/image" Target="../media/image176.png"/><Relationship Id="rId4" Type="http://schemas.openxmlformats.org/officeDocument/2006/relationships/image" Target="../media/image82.svg"/><Relationship Id="rId9" Type="http://schemas.openxmlformats.org/officeDocument/2006/relationships/image" Target="../media/image164.png"/><Relationship Id="rId14" Type="http://schemas.openxmlformats.org/officeDocument/2006/relationships/image" Target="../media/image76.svg"/></Relationships>
</file>

<file path=ppt/slides/_rels/slide41.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78.svg"/><Relationship Id="rId18" Type="http://schemas.openxmlformats.org/officeDocument/2006/relationships/image" Target="../media/image181.svg"/><Relationship Id="rId26" Type="http://schemas.openxmlformats.org/officeDocument/2006/relationships/image" Target="../media/image199.png"/><Relationship Id="rId3" Type="http://schemas.openxmlformats.org/officeDocument/2006/relationships/image" Target="../media/image57.png"/><Relationship Id="rId21" Type="http://schemas.openxmlformats.org/officeDocument/2006/relationships/image" Target="../media/image194.png"/><Relationship Id="rId7" Type="http://schemas.openxmlformats.org/officeDocument/2006/relationships/image" Target="../media/image164.png"/><Relationship Id="rId12" Type="http://schemas.openxmlformats.org/officeDocument/2006/relationships/image" Target="../media/image177.png"/><Relationship Id="rId17" Type="http://schemas.openxmlformats.org/officeDocument/2006/relationships/image" Target="../media/image180.png"/><Relationship Id="rId25" Type="http://schemas.openxmlformats.org/officeDocument/2006/relationships/image" Target="../media/image198.png"/><Relationship Id="rId2" Type="http://schemas.openxmlformats.org/officeDocument/2006/relationships/notesSlide" Target="../notesSlides/notesSlide41.xml"/><Relationship Id="rId16" Type="http://schemas.openxmlformats.org/officeDocument/2006/relationships/image" Target="../media/image189.png"/><Relationship Id="rId20" Type="http://schemas.openxmlformats.org/officeDocument/2006/relationships/image" Target="../media/image183.svg"/><Relationship Id="rId1" Type="http://schemas.openxmlformats.org/officeDocument/2006/relationships/slideLayout" Target="../slideLayouts/slideLayout2.xml"/><Relationship Id="rId6" Type="http://schemas.openxmlformats.org/officeDocument/2006/relationships/image" Target="../media/image173.svg"/><Relationship Id="rId11" Type="http://schemas.openxmlformats.org/officeDocument/2006/relationships/image" Target="../media/image186.png"/><Relationship Id="rId24" Type="http://schemas.openxmlformats.org/officeDocument/2006/relationships/image" Target="../media/image197.png"/><Relationship Id="rId5" Type="http://schemas.openxmlformats.org/officeDocument/2006/relationships/image" Target="../media/image172.png"/><Relationship Id="rId15" Type="http://schemas.openxmlformats.org/officeDocument/2006/relationships/image" Target="../media/image154.svg"/><Relationship Id="rId23" Type="http://schemas.openxmlformats.org/officeDocument/2006/relationships/image" Target="../media/image185.svg"/><Relationship Id="rId10" Type="http://schemas.openxmlformats.org/officeDocument/2006/relationships/image" Target="../media/image185.png"/><Relationship Id="rId19" Type="http://schemas.openxmlformats.org/officeDocument/2006/relationships/image" Target="../media/image182.png"/><Relationship Id="rId4" Type="http://schemas.openxmlformats.org/officeDocument/2006/relationships/image" Target="../media/image58.svg"/><Relationship Id="rId9" Type="http://schemas.openxmlformats.org/officeDocument/2006/relationships/image" Target="../media/image1840.png"/><Relationship Id="rId14" Type="http://schemas.openxmlformats.org/officeDocument/2006/relationships/image" Target="../media/image153.png"/><Relationship Id="rId22" Type="http://schemas.openxmlformats.org/officeDocument/2006/relationships/image" Target="../media/image184.png"/></Relationships>
</file>

<file path=ppt/slides/_rels/slide42.xml.rels><?xml version="1.0" encoding="UTF-8" standalone="yes"?>
<Relationships xmlns="http://schemas.openxmlformats.org/package/2006/relationships"><Relationship Id="rId8" Type="http://schemas.openxmlformats.org/officeDocument/2006/relationships/image" Target="../media/image173.svg"/><Relationship Id="rId13" Type="http://schemas.openxmlformats.org/officeDocument/2006/relationships/image" Target="../media/image153.png"/><Relationship Id="rId18" Type="http://schemas.openxmlformats.org/officeDocument/2006/relationships/image" Target="../media/image194.png"/><Relationship Id="rId3" Type="http://schemas.openxmlformats.org/officeDocument/2006/relationships/image" Target="../media/image1990.png"/><Relationship Id="rId21" Type="http://schemas.openxmlformats.org/officeDocument/2006/relationships/image" Target="../media/image200.png"/><Relationship Id="rId7" Type="http://schemas.openxmlformats.org/officeDocument/2006/relationships/image" Target="../media/image172.png"/><Relationship Id="rId12" Type="http://schemas.openxmlformats.org/officeDocument/2006/relationships/image" Target="../media/image186.png"/><Relationship Id="rId17" Type="http://schemas.openxmlformats.org/officeDocument/2006/relationships/image" Target="../media/image183.svg"/><Relationship Id="rId2" Type="http://schemas.openxmlformats.org/officeDocument/2006/relationships/notesSlide" Target="../notesSlides/notesSlide42.xml"/><Relationship Id="rId16" Type="http://schemas.openxmlformats.org/officeDocument/2006/relationships/image" Target="../media/image182.png"/><Relationship Id="rId20" Type="http://schemas.openxmlformats.org/officeDocument/2006/relationships/image" Target="../media/image185.sv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185.png"/><Relationship Id="rId5" Type="http://schemas.openxmlformats.org/officeDocument/2006/relationships/image" Target="../media/image57.png"/><Relationship Id="rId15" Type="http://schemas.openxmlformats.org/officeDocument/2006/relationships/image" Target="../media/image189.png"/><Relationship Id="rId10" Type="http://schemas.openxmlformats.org/officeDocument/2006/relationships/image" Target="../media/image165.svg"/><Relationship Id="rId19" Type="http://schemas.openxmlformats.org/officeDocument/2006/relationships/image" Target="../media/image184.png"/><Relationship Id="rId4" Type="http://schemas.openxmlformats.org/officeDocument/2006/relationships/image" Target="../media/image198.png"/><Relationship Id="rId9" Type="http://schemas.openxmlformats.org/officeDocument/2006/relationships/image" Target="../media/image164.png"/><Relationship Id="rId14" Type="http://schemas.openxmlformats.org/officeDocument/2006/relationships/image" Target="../media/image154.svg"/><Relationship Id="rId22" Type="http://schemas.openxmlformats.org/officeDocument/2006/relationships/image" Target="../media/image1840.png"/></Relationships>
</file>

<file path=ppt/slides/_rels/slide43.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png"/><Relationship Id="rId18" Type="http://schemas.openxmlformats.org/officeDocument/2006/relationships/image" Target="../media/image188.png"/><Relationship Id="rId3" Type="http://schemas.openxmlformats.org/officeDocument/2006/relationships/image" Target="../media/image164.png"/><Relationship Id="rId21" Type="http://schemas.openxmlformats.org/officeDocument/2006/relationships/image" Target="../media/image153.png"/><Relationship Id="rId7" Type="http://schemas.openxmlformats.org/officeDocument/2006/relationships/image" Target="../media/image186.png"/><Relationship Id="rId12" Type="http://schemas.openxmlformats.org/officeDocument/2006/relationships/image" Target="../media/image1840.png"/><Relationship Id="rId17" Type="http://schemas.openxmlformats.org/officeDocument/2006/relationships/image" Target="../media/image202.png"/><Relationship Id="rId2" Type="http://schemas.openxmlformats.org/officeDocument/2006/relationships/notesSlide" Target="../notesSlides/notesSlide43.xml"/><Relationship Id="rId16" Type="http://schemas.openxmlformats.org/officeDocument/2006/relationships/image" Target="../media/image200.png"/><Relationship Id="rId20" Type="http://schemas.openxmlformats.org/officeDocument/2006/relationships/image" Target="../media/image185.sv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194.png"/><Relationship Id="rId5" Type="http://schemas.openxmlformats.org/officeDocument/2006/relationships/image" Target="../media/image57.png"/><Relationship Id="rId19" Type="http://schemas.openxmlformats.org/officeDocument/2006/relationships/image" Target="../media/image184.png"/><Relationship Id="rId4" Type="http://schemas.openxmlformats.org/officeDocument/2006/relationships/image" Target="../media/image165.svg"/><Relationship Id="rId9" Type="http://schemas.openxmlformats.org/officeDocument/2006/relationships/image" Target="../media/image183.svg"/><Relationship Id="rId22" Type="http://schemas.openxmlformats.org/officeDocument/2006/relationships/image" Target="../media/image154.svg"/></Relationships>
</file>

<file path=ppt/slides/_rels/slide44.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64.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191.png"/><Relationship Id="rId5" Type="http://schemas.openxmlformats.org/officeDocument/2006/relationships/image" Target="../media/image57.png"/><Relationship Id="rId10" Type="http://schemas.openxmlformats.org/officeDocument/2006/relationships/image" Target="../media/image190.png"/><Relationship Id="rId4" Type="http://schemas.openxmlformats.org/officeDocument/2006/relationships/image" Target="../media/image165.svg"/><Relationship Id="rId9" Type="http://schemas.openxmlformats.org/officeDocument/2006/relationships/image" Target="../media/image188.png"/></Relationships>
</file>

<file path=ppt/slides/_rels/slide4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6.png"/><Relationship Id="rId4" Type="http://schemas.openxmlformats.org/officeDocument/2006/relationships/image" Target="../media/image20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060.png"/><Relationship Id="rId7" Type="http://schemas.openxmlformats.org/officeDocument/2006/relationships/image" Target="../media/image20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20.png"/><Relationship Id="rId21" Type="http://schemas.openxmlformats.org/officeDocument/2006/relationships/image" Target="../media/image34.png"/><Relationship Id="rId7" Type="http://schemas.openxmlformats.org/officeDocument/2006/relationships/image" Target="../media/image1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8.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06E7BFB-F492-4F73-ABAA-281FB5A08E33}"/>
              </a:ext>
            </a:extLst>
          </p:cNvPr>
          <p:cNvSpPr/>
          <p:nvPr/>
        </p:nvSpPr>
        <p:spPr>
          <a:xfrm>
            <a:off x="-185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68B8A484-0580-4901-9065-62FEC8330EED}"/>
              </a:ext>
            </a:extLst>
          </p:cNvPr>
          <p:cNvSpPr>
            <a:spLocks noGrp="1"/>
          </p:cNvSpPr>
          <p:nvPr>
            <p:ph type="ctrTitle"/>
          </p:nvPr>
        </p:nvSpPr>
        <p:spPr>
          <a:xfrm>
            <a:off x="679764" y="3615213"/>
            <a:ext cx="10832466" cy="499004"/>
          </a:xfrm>
        </p:spPr>
        <p:txBody>
          <a:bodyPr>
            <a:noAutofit/>
          </a:bodyPr>
          <a:lstStyle/>
          <a:p>
            <a:r>
              <a:rPr lang="en-US" altLang="zh-CN" sz="2800" spc="-40" dirty="0">
                <a:latin typeface="Avenir Heavy" panose="020B0703020203020204" pitchFamily="34" charset="0"/>
              </a:rPr>
              <a:t>Temporally Reliable Motion Vectors for Real-time Ray Tracing</a:t>
            </a:r>
            <a:endParaRPr lang="zh-CN" altLang="en-US" sz="2800" spc="-40" dirty="0">
              <a:latin typeface="Avenir Heavy" panose="020B0703020203020204" pitchFamily="34" charset="0"/>
            </a:endParaRPr>
          </a:p>
        </p:txBody>
      </p:sp>
      <p:sp>
        <p:nvSpPr>
          <p:cNvPr id="12" name="文本框 11">
            <a:extLst>
              <a:ext uri="{FF2B5EF4-FFF2-40B4-BE49-F238E27FC236}">
                <a16:creationId xmlns:a16="http://schemas.microsoft.com/office/drawing/2014/main" id="{8AFE6A13-2CD3-4B14-A036-FB7F061BBC96}"/>
              </a:ext>
            </a:extLst>
          </p:cNvPr>
          <p:cNvSpPr txBox="1"/>
          <p:nvPr/>
        </p:nvSpPr>
        <p:spPr>
          <a:xfrm>
            <a:off x="1113364" y="4270022"/>
            <a:ext cx="7190106" cy="429605"/>
          </a:xfrm>
          <a:prstGeom prst="rect">
            <a:avLst/>
          </a:prstGeom>
          <a:noFill/>
        </p:spPr>
        <p:txBody>
          <a:bodyPr wrap="square" rtlCol="0">
            <a:spAutoFit/>
          </a:bodyPr>
          <a:lstStyle/>
          <a:p>
            <a:pPr>
              <a:lnSpc>
                <a:spcPts val="2800"/>
              </a:lnSpc>
            </a:pPr>
            <a:r>
              <a:rPr lang="en-US" altLang="zh-CN" sz="1600" dirty="0"/>
              <a:t>Zheng Zeng</a:t>
            </a:r>
            <a:r>
              <a:rPr lang="en-US" altLang="zh-CN" sz="1600" baseline="30000" dirty="0"/>
              <a:t>1</a:t>
            </a:r>
            <a:r>
              <a:rPr lang="en-US" altLang="zh-CN" sz="1600" dirty="0"/>
              <a:t>, Shiqiu Liu</a:t>
            </a:r>
            <a:r>
              <a:rPr lang="en-US" altLang="zh-CN" sz="1600" baseline="30000" dirty="0"/>
              <a:t>2</a:t>
            </a:r>
            <a:r>
              <a:rPr lang="en-US" altLang="zh-CN" sz="1600" dirty="0"/>
              <a:t>, Jinglei Yang</a:t>
            </a:r>
            <a:r>
              <a:rPr lang="en-US" altLang="zh-CN" sz="1600" baseline="30000" dirty="0"/>
              <a:t>3</a:t>
            </a:r>
            <a:r>
              <a:rPr lang="en-US" altLang="zh-CN" sz="1600" dirty="0"/>
              <a:t>, Lu Wang</a:t>
            </a:r>
            <a:r>
              <a:rPr lang="en-US" altLang="zh-CN" sz="1600" baseline="30000" dirty="0"/>
              <a:t>1 </a:t>
            </a:r>
            <a:r>
              <a:rPr lang="en-US" altLang="zh-CN" sz="1600" dirty="0"/>
              <a:t>and Ling-Qi Yan</a:t>
            </a:r>
            <a:r>
              <a:rPr lang="en-US" altLang="zh-CN" sz="1600" baseline="30000" dirty="0"/>
              <a:t>3</a:t>
            </a:r>
            <a:endParaRPr lang="zh-CN" altLang="en-US" sz="1600" baseline="30000" dirty="0"/>
          </a:p>
        </p:txBody>
      </p:sp>
      <p:pic>
        <p:nvPicPr>
          <p:cNvPr id="14" name="图片 13">
            <a:extLst>
              <a:ext uri="{FF2B5EF4-FFF2-40B4-BE49-F238E27FC236}">
                <a16:creationId xmlns:a16="http://schemas.microsoft.com/office/drawing/2014/main" id="{9512C202-748B-4519-BEF5-B5D967B63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614" y="4927666"/>
            <a:ext cx="899316" cy="890568"/>
          </a:xfrm>
          <a:prstGeom prst="rect">
            <a:avLst/>
          </a:prstGeom>
        </p:spPr>
      </p:pic>
      <p:pic>
        <p:nvPicPr>
          <p:cNvPr id="16" name="图片 15">
            <a:extLst>
              <a:ext uri="{FF2B5EF4-FFF2-40B4-BE49-F238E27FC236}">
                <a16:creationId xmlns:a16="http://schemas.microsoft.com/office/drawing/2014/main" id="{0DAF8C44-7887-4FD7-B573-EC78DDB3D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870" y="5013912"/>
            <a:ext cx="972632" cy="718076"/>
          </a:xfrm>
          <a:prstGeom prst="rect">
            <a:avLst/>
          </a:prstGeom>
        </p:spPr>
      </p:pic>
      <p:pic>
        <p:nvPicPr>
          <p:cNvPr id="18" name="图片 17">
            <a:extLst>
              <a:ext uri="{FF2B5EF4-FFF2-40B4-BE49-F238E27FC236}">
                <a16:creationId xmlns:a16="http://schemas.microsoft.com/office/drawing/2014/main" id="{6B5E58D9-2EBB-42C4-A9B4-D72F46F62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442" y="4914013"/>
            <a:ext cx="904221" cy="904221"/>
          </a:xfrm>
          <a:prstGeom prst="rect">
            <a:avLst/>
          </a:prstGeom>
        </p:spPr>
      </p:pic>
      <p:pic>
        <p:nvPicPr>
          <p:cNvPr id="20" name="图片 19">
            <a:extLst>
              <a:ext uri="{FF2B5EF4-FFF2-40B4-BE49-F238E27FC236}">
                <a16:creationId xmlns:a16="http://schemas.microsoft.com/office/drawing/2014/main" id="{B5C381F2-BC1E-4552-8447-DB2D3DD68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8016" y="4228627"/>
            <a:ext cx="5961161" cy="1858433"/>
          </a:xfrm>
          <a:prstGeom prst="rect">
            <a:avLst/>
          </a:prstGeom>
        </p:spPr>
      </p:pic>
      <p:pic>
        <p:nvPicPr>
          <p:cNvPr id="13" name="图片 12">
            <a:extLst>
              <a:ext uri="{FF2B5EF4-FFF2-40B4-BE49-F238E27FC236}">
                <a16:creationId xmlns:a16="http://schemas.microsoft.com/office/drawing/2014/main" id="{21D93CE0-8928-41A1-B8AD-37392B7DD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817" y="644527"/>
            <a:ext cx="9832651" cy="2656401"/>
          </a:xfrm>
          <a:prstGeom prst="rect">
            <a:avLst/>
          </a:prstGeom>
        </p:spPr>
      </p:pic>
    </p:spTree>
    <p:extLst>
      <p:ext uri="{BB962C8B-B14F-4D97-AF65-F5344CB8AC3E}">
        <p14:creationId xmlns:p14="http://schemas.microsoft.com/office/powerpoint/2010/main" val="96750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头: 右 21">
            <a:extLst>
              <a:ext uri="{FF2B5EF4-FFF2-40B4-BE49-F238E27FC236}">
                <a16:creationId xmlns:a16="http://schemas.microsoft.com/office/drawing/2014/main" id="{A4D8C1F6-F9AB-4FE8-99B3-F9F02DFBD343}"/>
              </a:ext>
            </a:extLst>
          </p:cNvPr>
          <p:cNvSpPr/>
          <p:nvPr/>
        </p:nvSpPr>
        <p:spPr>
          <a:xfrm rot="10800000">
            <a:off x="5931106" y="1918481"/>
            <a:ext cx="695727" cy="755650"/>
          </a:xfrm>
          <a:prstGeom prst="rightArrow">
            <a:avLst/>
          </a:prstGeom>
          <a:solidFill>
            <a:schemeClr val="accent2">
              <a:alpha val="50000"/>
            </a:schemeClr>
          </a:solidFill>
          <a:ln w="190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ln w="22225">
                <a:solidFill>
                  <a:schemeClr val="accent2"/>
                </a:solidFill>
                <a:prstDash val="solid"/>
              </a:ln>
              <a:solidFill>
                <a:schemeClr val="accent2">
                  <a:lumMod val="40000"/>
                  <a:lumOff val="60000"/>
                </a:schemeClr>
              </a:solidFill>
            </a:endParaRPr>
          </a:p>
        </p:txBody>
      </p:sp>
      <p:pic>
        <p:nvPicPr>
          <p:cNvPr id="14" name="图片 13">
            <a:extLst>
              <a:ext uri="{FF2B5EF4-FFF2-40B4-BE49-F238E27FC236}">
                <a16:creationId xmlns:a16="http://schemas.microsoft.com/office/drawing/2014/main" id="{6C77E251-B546-470F-9EF7-ABE79A997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104" y="1535106"/>
            <a:ext cx="2837156" cy="1893894"/>
          </a:xfrm>
          <a:prstGeom prst="rect">
            <a:avLst/>
          </a:prstGeom>
          <a:noFill/>
          <a:ln w="19050">
            <a:solidFill>
              <a:schemeClr val="tx1"/>
            </a:solidFill>
          </a:ln>
          <a:effectLst/>
        </p:spPr>
      </p:pic>
      <p:pic>
        <p:nvPicPr>
          <p:cNvPr id="19" name="图片 18">
            <a:extLst>
              <a:ext uri="{FF2B5EF4-FFF2-40B4-BE49-F238E27FC236}">
                <a16:creationId xmlns:a16="http://schemas.microsoft.com/office/drawing/2014/main" id="{FAFAF11D-C79C-4203-B5DB-08455744D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104" y="1535101"/>
            <a:ext cx="2840400" cy="1896059"/>
          </a:xfrm>
          <a:prstGeom prst="rect">
            <a:avLst/>
          </a:prstGeom>
          <a:ln w="19050">
            <a:solidFill>
              <a:schemeClr val="tx1"/>
            </a:solidFill>
          </a:ln>
        </p:spPr>
      </p:pic>
      <p:sp>
        <p:nvSpPr>
          <p:cNvPr id="18" name="矩形 17">
            <a:extLst>
              <a:ext uri="{FF2B5EF4-FFF2-40B4-BE49-F238E27FC236}">
                <a16:creationId xmlns:a16="http://schemas.microsoft.com/office/drawing/2014/main" id="{E89189D2-B5E6-4CFB-9499-F3D0D9678C3A}"/>
              </a:ext>
            </a:extLst>
          </p:cNvPr>
          <p:cNvSpPr/>
          <p:nvPr/>
        </p:nvSpPr>
        <p:spPr>
          <a:xfrm>
            <a:off x="2380170" y="1299077"/>
            <a:ext cx="7375823" cy="220133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a:extLst>
              <a:ext uri="{FF2B5EF4-FFF2-40B4-BE49-F238E27FC236}">
                <a16:creationId xmlns:a16="http://schemas.microsoft.com/office/drawing/2014/main" id="{B64967B1-55E8-4895-9F7F-78451EB3BAA9}"/>
              </a:ext>
            </a:extLst>
          </p:cNvPr>
          <p:cNvSpPr/>
          <p:nvPr/>
        </p:nvSpPr>
        <p:spPr>
          <a:xfrm>
            <a:off x="4359383" y="3891294"/>
            <a:ext cx="3417398" cy="723600"/>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Motion vectors</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8749C-A240-467C-96C7-37655604532A}"/>
                  </a:ext>
                </a:extLst>
              </p:cNvPr>
              <p:cNvSpPr txBox="1"/>
              <p:nvPr/>
            </p:nvSpPr>
            <p:spPr>
              <a:xfrm>
                <a:off x="4422362" y="3512867"/>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84E8749C-A240-467C-96C7-37655604532A}"/>
                  </a:ext>
                </a:extLst>
              </p:cNvPr>
              <p:cNvSpPr txBox="1">
                <a:spLocks noRot="1" noChangeAspect="1" noMove="1" noResize="1" noEditPoints="1" noAdjustHandles="1" noChangeArrowheads="1" noChangeShapeType="1" noTextEdit="1"/>
              </p:cNvSpPr>
              <p:nvPr/>
            </p:nvSpPr>
            <p:spPr>
              <a:xfrm>
                <a:off x="4422362" y="3512867"/>
                <a:ext cx="3322320" cy="307777"/>
              </a:xfrm>
              <a:prstGeom prst="rect">
                <a:avLst/>
              </a:prstGeom>
              <a:blipFill>
                <a:blip r:embed="rId5"/>
                <a:stretch>
                  <a:fillRect t="-1961"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矩形 57">
                <a:extLst>
                  <a:ext uri="{FF2B5EF4-FFF2-40B4-BE49-F238E27FC236}">
                    <a16:creationId xmlns:a16="http://schemas.microsoft.com/office/drawing/2014/main" id="{858C8E01-2C90-44D4-87E5-23F3DDFB9D66}"/>
                  </a:ext>
                </a:extLst>
              </p:cNvPr>
              <p:cNvSpPr/>
              <p:nvPr/>
            </p:nvSpPr>
            <p:spPr>
              <a:xfrm>
                <a:off x="5931106" y="3991121"/>
                <a:ext cx="82246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r>
                            <a:rPr lang="en-US" altLang="zh-CN" sz="2400" i="1" dirty="0">
                              <a:latin typeface="Cambria Math" panose="02040503050406030204" pitchFamily="18" charset="0"/>
                            </a:rPr>
                            <m:t>−1</m:t>
                          </m:r>
                        </m:sub>
                      </m:sSub>
                    </m:oMath>
                  </m:oMathPara>
                </a14:m>
                <a:endParaRPr lang="zh-CN" altLang="en-US" sz="2400" dirty="0"/>
              </a:p>
            </p:txBody>
          </p:sp>
        </mc:Choice>
        <mc:Fallback xmlns="">
          <p:sp>
            <p:nvSpPr>
              <p:cNvPr id="58" name="矩形 57">
                <a:extLst>
                  <a:ext uri="{FF2B5EF4-FFF2-40B4-BE49-F238E27FC236}">
                    <a16:creationId xmlns:a16="http://schemas.microsoft.com/office/drawing/2014/main" id="{858C8E01-2C90-44D4-87E5-23F3DDFB9D66}"/>
                  </a:ext>
                </a:extLst>
              </p:cNvPr>
              <p:cNvSpPr>
                <a:spLocks noRot="1" noChangeAspect="1" noMove="1" noResize="1" noEditPoints="1" noAdjustHandles="1" noChangeArrowheads="1" noChangeShapeType="1" noTextEdit="1"/>
              </p:cNvSpPr>
              <p:nvPr/>
            </p:nvSpPr>
            <p:spPr>
              <a:xfrm>
                <a:off x="5931106" y="3991121"/>
                <a:ext cx="822469" cy="461665"/>
              </a:xfrm>
              <a:prstGeom prst="rect">
                <a:avLst/>
              </a:prstGeom>
              <a:blipFill>
                <a:blip r:embed="rId6"/>
                <a:stretch>
                  <a:fillRect b="-1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93D1805D-DFCD-4DF9-875B-CCA2784D300F}"/>
                  </a:ext>
                </a:extLst>
              </p:cNvPr>
              <p:cNvSpPr/>
              <p:nvPr/>
            </p:nvSpPr>
            <p:spPr>
              <a:xfrm>
                <a:off x="6770379" y="3994207"/>
                <a:ext cx="5291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sub>
                      </m:sSub>
                    </m:oMath>
                  </m:oMathPara>
                </a14:m>
                <a:endParaRPr lang="zh-CN" altLang="en-US" sz="2400" dirty="0"/>
              </a:p>
            </p:txBody>
          </p:sp>
        </mc:Choice>
        <mc:Fallback xmlns="">
          <p:sp>
            <p:nvSpPr>
              <p:cNvPr id="59" name="矩形 58">
                <a:extLst>
                  <a:ext uri="{FF2B5EF4-FFF2-40B4-BE49-F238E27FC236}">
                    <a16:creationId xmlns:a16="http://schemas.microsoft.com/office/drawing/2014/main" id="{93D1805D-DFCD-4DF9-875B-CCA2784D300F}"/>
                  </a:ext>
                </a:extLst>
              </p:cNvPr>
              <p:cNvSpPr>
                <a:spLocks noRot="1" noChangeAspect="1" noMove="1" noResize="1" noEditPoints="1" noAdjustHandles="1" noChangeArrowheads="1" noChangeShapeType="1" noTextEdit="1"/>
              </p:cNvSpPr>
              <p:nvPr/>
            </p:nvSpPr>
            <p:spPr>
              <a:xfrm>
                <a:off x="6770379" y="3994207"/>
                <a:ext cx="529119" cy="461665"/>
              </a:xfrm>
              <a:prstGeom prst="rect">
                <a:avLst/>
              </a:prstGeom>
              <a:blipFill>
                <a:blip r:embed="rId7"/>
                <a:stretch>
                  <a:fillRect b="-1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12D680D5-C314-4B22-A356-2B610D512357}"/>
                  </a:ext>
                </a:extLst>
              </p:cNvPr>
              <p:cNvSpPr/>
              <p:nvPr/>
            </p:nvSpPr>
            <p:spPr>
              <a:xfrm>
                <a:off x="4742975" y="3991121"/>
                <a:ext cx="13567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smtClean="0">
                              <a:latin typeface="Cambria Math" panose="02040503050406030204" pitchFamily="18" charset="0"/>
                            </a:rPr>
                          </m:ctrlPr>
                        </m:sSubPr>
                        <m:e>
                          <m:r>
                            <a:rPr lang="en-US" altLang="zh-CN" sz="2400" i="1" dirty="0" smtClean="0">
                              <a:latin typeface="Cambria Math" panose="02040503050406030204" pitchFamily="18" charset="0"/>
                            </a:rPr>
                            <m:t>𝑚</m:t>
                          </m:r>
                          <m:r>
                            <a:rPr lang="en-US" altLang="zh-CN" sz="2400" b="0" i="1" dirty="0" smtClean="0">
                              <a:latin typeface="Cambria Math" panose="02040503050406030204" pitchFamily="18" charset="0"/>
                            </a:rPr>
                            <m:t>(</m:t>
                          </m:r>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sub>
                      </m:sSub>
                      <m:r>
                        <a:rPr lang="en-US" altLang="zh-CN" sz="2400" b="0" i="1" dirty="0" smtClean="0">
                          <a:latin typeface="Cambria Math" panose="02040503050406030204" pitchFamily="18" charset="0"/>
                        </a:rPr>
                        <m:t>)=</m:t>
                      </m:r>
                    </m:oMath>
                  </m:oMathPara>
                </a14:m>
                <a:endParaRPr lang="zh-CN" altLang="en-US" sz="2400" dirty="0"/>
              </a:p>
            </p:txBody>
          </p:sp>
        </mc:Choice>
        <mc:Fallback xmlns="">
          <p:sp>
            <p:nvSpPr>
              <p:cNvPr id="33" name="矩形 32">
                <a:extLst>
                  <a:ext uri="{FF2B5EF4-FFF2-40B4-BE49-F238E27FC236}">
                    <a16:creationId xmlns:a16="http://schemas.microsoft.com/office/drawing/2014/main" id="{12D680D5-C314-4B22-A356-2B610D512357}"/>
                  </a:ext>
                </a:extLst>
              </p:cNvPr>
              <p:cNvSpPr>
                <a:spLocks noRot="1" noChangeAspect="1" noMove="1" noResize="1" noEditPoints="1" noAdjustHandles="1" noChangeArrowheads="1" noChangeShapeType="1" noTextEdit="1"/>
              </p:cNvSpPr>
              <p:nvPr/>
            </p:nvSpPr>
            <p:spPr>
              <a:xfrm>
                <a:off x="4742975" y="3991121"/>
                <a:ext cx="1356782" cy="461665"/>
              </a:xfrm>
              <a:prstGeom prst="rect">
                <a:avLst/>
              </a:prstGeom>
              <a:blipFill>
                <a:blip r:embed="rId8"/>
                <a:stretch>
                  <a:fillRect b="-17333"/>
                </a:stretch>
              </a:blipFill>
            </p:spPr>
            <p:txBody>
              <a:bodyPr/>
              <a:lstStyle/>
              <a:p>
                <a:r>
                  <a:rPr lang="zh-CN" altLang="en-US">
                    <a:noFill/>
                  </a:rPr>
                  <a:t> </a:t>
                </a:r>
              </a:p>
            </p:txBody>
          </p:sp>
        </mc:Fallback>
      </mc:AlternateContent>
      <p:sp>
        <p:nvSpPr>
          <p:cNvPr id="35" name="矩形 34">
            <a:extLst>
              <a:ext uri="{FF2B5EF4-FFF2-40B4-BE49-F238E27FC236}">
                <a16:creationId xmlns:a16="http://schemas.microsoft.com/office/drawing/2014/main" id="{31873D49-B49E-4F2B-9891-6725EE101B64}"/>
              </a:ext>
            </a:extLst>
          </p:cNvPr>
          <p:cNvSpPr/>
          <p:nvPr/>
        </p:nvSpPr>
        <p:spPr>
          <a:xfrm>
            <a:off x="6595453" y="3991121"/>
            <a:ext cx="287258" cy="461665"/>
          </a:xfrm>
          <a:prstGeom prst="rect">
            <a:avLst/>
          </a:prstGeom>
        </p:spPr>
        <p:txBody>
          <a:bodyPr wrap="none">
            <a:spAutoFit/>
          </a:bodyPr>
          <a:lstStyle/>
          <a:p>
            <a:r>
              <a:rPr lang="en-US" altLang="zh-CN" sz="2400" dirty="0"/>
              <a:t>-</a:t>
            </a:r>
            <a:endParaRPr lang="zh-CN" altLang="en-US" sz="2400" dirty="0"/>
          </a:p>
        </p:txBody>
      </p:sp>
      <p:sp>
        <p:nvSpPr>
          <p:cNvPr id="15" name="矩形 14">
            <a:extLst>
              <a:ext uri="{FF2B5EF4-FFF2-40B4-BE49-F238E27FC236}">
                <a16:creationId xmlns:a16="http://schemas.microsoft.com/office/drawing/2014/main" id="{67AA9433-51EE-4703-B1AB-980605B29605}"/>
              </a:ext>
            </a:extLst>
          </p:cNvPr>
          <p:cNvSpPr/>
          <p:nvPr/>
        </p:nvSpPr>
        <p:spPr>
          <a:xfrm>
            <a:off x="6344168" y="2450168"/>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DC18A2F-1074-43BA-84DC-DDD514D1CD0C}"/>
              </a:ext>
            </a:extLst>
          </p:cNvPr>
          <p:cNvSpPr/>
          <p:nvPr/>
        </p:nvSpPr>
        <p:spPr>
          <a:xfrm>
            <a:off x="7161651" y="2526357"/>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箭头: 右 2">
            <a:extLst>
              <a:ext uri="{FF2B5EF4-FFF2-40B4-BE49-F238E27FC236}">
                <a16:creationId xmlns:a16="http://schemas.microsoft.com/office/drawing/2014/main" id="{57F4FCC3-94D8-4BDE-AA49-16564D088615}"/>
              </a:ext>
            </a:extLst>
          </p:cNvPr>
          <p:cNvSpPr/>
          <p:nvPr/>
        </p:nvSpPr>
        <p:spPr>
          <a:xfrm rot="305869">
            <a:off x="6512474" y="2429399"/>
            <a:ext cx="540000" cy="167332"/>
          </a:xfrm>
          <a:prstGeom prst="rightArrow">
            <a:avLst>
              <a:gd name="adj1" fmla="val 50000"/>
              <a:gd name="adj2" fmla="val 85074"/>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E766A6A-0932-4D49-A04B-74DBFB80F24D}"/>
                  </a:ext>
                </a:extLst>
              </p:cNvPr>
              <p:cNvSpPr txBox="1"/>
              <p:nvPr/>
            </p:nvSpPr>
            <p:spPr>
              <a:xfrm>
                <a:off x="5376939" y="2045072"/>
                <a:ext cx="1000566"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sub>
                    </m:sSub>
                  </m:oMath>
                </a14:m>
                <a:endParaRPr lang="zh-CN" altLang="en-US" sz="1400" dirty="0"/>
              </a:p>
            </p:txBody>
          </p:sp>
        </mc:Choice>
        <mc:Fallback xmlns="">
          <p:sp>
            <p:nvSpPr>
              <p:cNvPr id="37" name="文本框 36">
                <a:extLst>
                  <a:ext uri="{FF2B5EF4-FFF2-40B4-BE49-F238E27FC236}">
                    <a16:creationId xmlns:a16="http://schemas.microsoft.com/office/drawing/2014/main" id="{4E766A6A-0932-4D49-A04B-74DBFB80F24D}"/>
                  </a:ext>
                </a:extLst>
              </p:cNvPr>
              <p:cNvSpPr txBox="1">
                <a:spLocks noRot="1" noChangeAspect="1" noMove="1" noResize="1" noEditPoints="1" noAdjustHandles="1" noChangeArrowheads="1" noChangeShapeType="1" noTextEdit="1"/>
              </p:cNvSpPr>
              <p:nvPr/>
            </p:nvSpPr>
            <p:spPr>
              <a:xfrm>
                <a:off x="5376939" y="2045072"/>
                <a:ext cx="1000566" cy="340519"/>
              </a:xfrm>
              <a:prstGeom prst="roundRect">
                <a:avLst/>
              </a:prstGeom>
              <a:blipFill>
                <a:blip r:embed="rId9"/>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E9A1DE9B-FDD0-455E-9FE8-EE28C83CCFBE}"/>
                  </a:ext>
                </a:extLst>
              </p:cNvPr>
              <p:cNvSpPr txBox="1"/>
              <p:nvPr/>
            </p:nvSpPr>
            <p:spPr>
              <a:xfrm>
                <a:off x="7204983" y="2045072"/>
                <a:ext cx="1054800"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sub>
                    </m:sSub>
                  </m:oMath>
                </a14:m>
                <a:endParaRPr lang="zh-CN" altLang="en-US" sz="1400" dirty="0"/>
              </a:p>
            </p:txBody>
          </p:sp>
        </mc:Choice>
        <mc:Fallback xmlns="">
          <p:sp>
            <p:nvSpPr>
              <p:cNvPr id="51" name="文本框 50">
                <a:extLst>
                  <a:ext uri="{FF2B5EF4-FFF2-40B4-BE49-F238E27FC236}">
                    <a16:creationId xmlns:a16="http://schemas.microsoft.com/office/drawing/2014/main" id="{E9A1DE9B-FDD0-455E-9FE8-EE28C83CCFBE}"/>
                  </a:ext>
                </a:extLst>
              </p:cNvPr>
              <p:cNvSpPr txBox="1">
                <a:spLocks noRot="1" noChangeAspect="1" noMove="1" noResize="1" noEditPoints="1" noAdjustHandles="1" noChangeArrowheads="1" noChangeShapeType="1" noTextEdit="1"/>
              </p:cNvSpPr>
              <p:nvPr/>
            </p:nvSpPr>
            <p:spPr>
              <a:xfrm>
                <a:off x="7204983" y="2045072"/>
                <a:ext cx="1054800" cy="340519"/>
              </a:xfrm>
              <a:prstGeom prst="roundRect">
                <a:avLst/>
              </a:prstGeom>
              <a:blipFill>
                <a:blip r:embed="rId10"/>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938FBA7F-DA7B-435E-89DD-26E838FF39BF}"/>
                  </a:ext>
                </a:extLst>
              </p:cNvPr>
              <p:cNvSpPr txBox="1"/>
              <p:nvPr/>
            </p:nvSpPr>
            <p:spPr>
              <a:xfrm>
                <a:off x="5738515" y="2735255"/>
                <a:ext cx="2001133" cy="340519"/>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Motion vector</a:t>
                </a:r>
                <a:r>
                  <a:rPr lang="en-US" altLang="zh-CN" sz="1400" dirty="0"/>
                  <a:t>:</a:t>
                </a:r>
                <a:r>
                  <a:rPr lang="en-US" altLang="zh-CN" sz="1400" b="0" dirty="0"/>
                  <a:t> </a:t>
                </a:r>
                <a14:m>
                  <m:oMath xmlns:m="http://schemas.openxmlformats.org/officeDocument/2006/math">
                    <m:sSub>
                      <m:sSubPr>
                        <m:ctrlPr>
                          <a:rPr lang="en-US" altLang="zh-CN" sz="1400" i="1" dirty="0">
                            <a:latin typeface="Cambria Math" panose="02040503050406030204" pitchFamily="18" charset="0"/>
                          </a:rPr>
                        </m:ctrlPr>
                      </m:sSubPr>
                      <m:e>
                        <m:r>
                          <a:rPr lang="en-US" altLang="zh-CN" sz="1400" i="1" dirty="0">
                            <a:latin typeface="Cambria Math" panose="02040503050406030204" pitchFamily="18" charset="0"/>
                          </a:rPr>
                          <m:t>𝑚</m:t>
                        </m:r>
                        <m:r>
                          <a:rPr lang="en-US" altLang="zh-CN" sz="1400" i="1" dirty="0">
                            <a:latin typeface="Cambria Math" panose="02040503050406030204" pitchFamily="18" charset="0"/>
                          </a:rPr>
                          <m:t>(</m:t>
                        </m:r>
                        <m:r>
                          <a:rPr lang="en-US" altLang="zh-CN" sz="1400" i="1" dirty="0">
                            <a:latin typeface="Cambria Math" panose="02040503050406030204" pitchFamily="18" charset="0"/>
                          </a:rPr>
                          <m:t>𝑥</m:t>
                        </m:r>
                      </m:e>
                      <m:sub>
                        <m:r>
                          <a:rPr lang="en-US" altLang="zh-CN" sz="1400" i="1" dirty="0">
                            <a:latin typeface="Cambria Math" panose="02040503050406030204" pitchFamily="18" charset="0"/>
                          </a:rPr>
                          <m:t>𝑖</m:t>
                        </m:r>
                      </m:sub>
                    </m:sSub>
                    <m:r>
                      <a:rPr lang="en-US" altLang="zh-CN" sz="1400" i="1" dirty="0">
                        <a:latin typeface="Cambria Math" panose="02040503050406030204" pitchFamily="18" charset="0"/>
                      </a:rPr>
                      <m:t>)</m:t>
                    </m:r>
                  </m:oMath>
                </a14:m>
                <a:endParaRPr lang="en-US" altLang="zh-CN" sz="1400" dirty="0"/>
              </a:p>
            </p:txBody>
          </p:sp>
        </mc:Choice>
        <mc:Fallback xmlns="">
          <p:sp>
            <p:nvSpPr>
              <p:cNvPr id="20" name="文本框 19">
                <a:extLst>
                  <a:ext uri="{FF2B5EF4-FFF2-40B4-BE49-F238E27FC236}">
                    <a16:creationId xmlns:a16="http://schemas.microsoft.com/office/drawing/2014/main" id="{938FBA7F-DA7B-435E-89DD-26E838FF39BF}"/>
                  </a:ext>
                </a:extLst>
              </p:cNvPr>
              <p:cNvSpPr txBox="1">
                <a:spLocks noRot="1" noChangeAspect="1" noMove="1" noResize="1" noEditPoints="1" noAdjustHandles="1" noChangeArrowheads="1" noChangeShapeType="1" noTextEdit="1"/>
              </p:cNvSpPr>
              <p:nvPr/>
            </p:nvSpPr>
            <p:spPr>
              <a:xfrm>
                <a:off x="5738515" y="2735255"/>
                <a:ext cx="2001133" cy="340519"/>
              </a:xfrm>
              <a:prstGeom prst="roundRect">
                <a:avLst/>
              </a:prstGeom>
              <a:blipFill>
                <a:blip r:embed="rId11"/>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spTree>
    <p:extLst>
      <p:ext uri="{BB962C8B-B14F-4D97-AF65-F5344CB8AC3E}">
        <p14:creationId xmlns:p14="http://schemas.microsoft.com/office/powerpoint/2010/main" val="1269641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C77E251-B546-470F-9EF7-ABE79A997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104" y="1535106"/>
            <a:ext cx="2837156" cy="1893894"/>
          </a:xfrm>
          <a:prstGeom prst="rect">
            <a:avLst/>
          </a:prstGeom>
          <a:noFill/>
          <a:ln w="19050">
            <a:solidFill>
              <a:schemeClr val="tx1"/>
            </a:solidFill>
          </a:ln>
          <a:effectLst/>
        </p:spPr>
      </p:pic>
      <p:pic>
        <p:nvPicPr>
          <p:cNvPr id="19" name="图片 18">
            <a:extLst>
              <a:ext uri="{FF2B5EF4-FFF2-40B4-BE49-F238E27FC236}">
                <a16:creationId xmlns:a16="http://schemas.microsoft.com/office/drawing/2014/main" id="{FAFAF11D-C79C-4203-B5DB-08455744D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104" y="1535101"/>
            <a:ext cx="2840400" cy="1896059"/>
          </a:xfrm>
          <a:prstGeom prst="rect">
            <a:avLst/>
          </a:prstGeom>
          <a:ln w="19050">
            <a:solidFill>
              <a:schemeClr val="tx1"/>
            </a:solidFill>
          </a:ln>
        </p:spPr>
      </p:pic>
      <p:sp>
        <p:nvSpPr>
          <p:cNvPr id="18" name="矩形 17">
            <a:extLst>
              <a:ext uri="{FF2B5EF4-FFF2-40B4-BE49-F238E27FC236}">
                <a16:creationId xmlns:a16="http://schemas.microsoft.com/office/drawing/2014/main" id="{E89189D2-B5E6-4CFB-9499-F3D0D9678C3A}"/>
              </a:ext>
            </a:extLst>
          </p:cNvPr>
          <p:cNvSpPr/>
          <p:nvPr/>
        </p:nvSpPr>
        <p:spPr>
          <a:xfrm>
            <a:off x="2380170" y="1299077"/>
            <a:ext cx="7375823" cy="220133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a:extLst>
              <a:ext uri="{FF2B5EF4-FFF2-40B4-BE49-F238E27FC236}">
                <a16:creationId xmlns:a16="http://schemas.microsoft.com/office/drawing/2014/main" id="{B64967B1-55E8-4895-9F7F-78451EB3BAA9}"/>
              </a:ext>
            </a:extLst>
          </p:cNvPr>
          <p:cNvSpPr/>
          <p:nvPr/>
        </p:nvSpPr>
        <p:spPr>
          <a:xfrm>
            <a:off x="4359383" y="3891294"/>
            <a:ext cx="3417398" cy="723600"/>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Motion vectors</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8749C-A240-467C-96C7-37655604532A}"/>
                  </a:ext>
                </a:extLst>
              </p:cNvPr>
              <p:cNvSpPr txBox="1"/>
              <p:nvPr/>
            </p:nvSpPr>
            <p:spPr>
              <a:xfrm>
                <a:off x="4422362" y="3512867"/>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84E8749C-A240-467C-96C7-37655604532A}"/>
                  </a:ext>
                </a:extLst>
              </p:cNvPr>
              <p:cNvSpPr txBox="1">
                <a:spLocks noRot="1" noChangeAspect="1" noMove="1" noResize="1" noEditPoints="1" noAdjustHandles="1" noChangeArrowheads="1" noChangeShapeType="1" noTextEdit="1"/>
              </p:cNvSpPr>
              <p:nvPr/>
            </p:nvSpPr>
            <p:spPr>
              <a:xfrm>
                <a:off x="4422362" y="3512867"/>
                <a:ext cx="3322320" cy="307777"/>
              </a:xfrm>
              <a:prstGeom prst="rect">
                <a:avLst/>
              </a:prstGeom>
              <a:blipFill>
                <a:blip r:embed="rId5"/>
                <a:stretch>
                  <a:fillRect t="-1961"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矩形 57">
                <a:extLst>
                  <a:ext uri="{FF2B5EF4-FFF2-40B4-BE49-F238E27FC236}">
                    <a16:creationId xmlns:a16="http://schemas.microsoft.com/office/drawing/2014/main" id="{858C8E01-2C90-44D4-87E5-23F3DDFB9D66}"/>
                  </a:ext>
                </a:extLst>
              </p:cNvPr>
              <p:cNvSpPr/>
              <p:nvPr/>
            </p:nvSpPr>
            <p:spPr>
              <a:xfrm>
                <a:off x="5931106" y="3991121"/>
                <a:ext cx="82246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r>
                            <a:rPr lang="en-US" altLang="zh-CN" sz="2400" i="1" dirty="0">
                              <a:latin typeface="Cambria Math" panose="02040503050406030204" pitchFamily="18" charset="0"/>
                            </a:rPr>
                            <m:t>−1</m:t>
                          </m:r>
                        </m:sub>
                      </m:sSub>
                    </m:oMath>
                  </m:oMathPara>
                </a14:m>
                <a:endParaRPr lang="zh-CN" altLang="en-US" sz="2400" dirty="0"/>
              </a:p>
            </p:txBody>
          </p:sp>
        </mc:Choice>
        <mc:Fallback xmlns="">
          <p:sp>
            <p:nvSpPr>
              <p:cNvPr id="58" name="矩形 57">
                <a:extLst>
                  <a:ext uri="{FF2B5EF4-FFF2-40B4-BE49-F238E27FC236}">
                    <a16:creationId xmlns:a16="http://schemas.microsoft.com/office/drawing/2014/main" id="{858C8E01-2C90-44D4-87E5-23F3DDFB9D66}"/>
                  </a:ext>
                </a:extLst>
              </p:cNvPr>
              <p:cNvSpPr>
                <a:spLocks noRot="1" noChangeAspect="1" noMove="1" noResize="1" noEditPoints="1" noAdjustHandles="1" noChangeArrowheads="1" noChangeShapeType="1" noTextEdit="1"/>
              </p:cNvSpPr>
              <p:nvPr/>
            </p:nvSpPr>
            <p:spPr>
              <a:xfrm>
                <a:off x="5931106" y="3991121"/>
                <a:ext cx="822469" cy="461665"/>
              </a:xfrm>
              <a:prstGeom prst="rect">
                <a:avLst/>
              </a:prstGeom>
              <a:blipFill>
                <a:blip r:embed="rId6"/>
                <a:stretch>
                  <a:fillRect b="-1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93D1805D-DFCD-4DF9-875B-CCA2784D300F}"/>
                  </a:ext>
                </a:extLst>
              </p:cNvPr>
              <p:cNvSpPr/>
              <p:nvPr/>
            </p:nvSpPr>
            <p:spPr>
              <a:xfrm>
                <a:off x="6770379" y="3994207"/>
                <a:ext cx="5291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sub>
                      </m:sSub>
                    </m:oMath>
                  </m:oMathPara>
                </a14:m>
                <a:endParaRPr lang="zh-CN" altLang="en-US" sz="2400" dirty="0"/>
              </a:p>
            </p:txBody>
          </p:sp>
        </mc:Choice>
        <mc:Fallback xmlns="">
          <p:sp>
            <p:nvSpPr>
              <p:cNvPr id="59" name="矩形 58">
                <a:extLst>
                  <a:ext uri="{FF2B5EF4-FFF2-40B4-BE49-F238E27FC236}">
                    <a16:creationId xmlns:a16="http://schemas.microsoft.com/office/drawing/2014/main" id="{93D1805D-DFCD-4DF9-875B-CCA2784D300F}"/>
                  </a:ext>
                </a:extLst>
              </p:cNvPr>
              <p:cNvSpPr>
                <a:spLocks noRot="1" noChangeAspect="1" noMove="1" noResize="1" noEditPoints="1" noAdjustHandles="1" noChangeArrowheads="1" noChangeShapeType="1" noTextEdit="1"/>
              </p:cNvSpPr>
              <p:nvPr/>
            </p:nvSpPr>
            <p:spPr>
              <a:xfrm>
                <a:off x="6770379" y="3994207"/>
                <a:ext cx="529119" cy="461665"/>
              </a:xfrm>
              <a:prstGeom prst="rect">
                <a:avLst/>
              </a:prstGeom>
              <a:blipFill>
                <a:blip r:embed="rId7"/>
                <a:stretch>
                  <a:fillRect b="-1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12D680D5-C314-4B22-A356-2B610D512357}"/>
                  </a:ext>
                </a:extLst>
              </p:cNvPr>
              <p:cNvSpPr/>
              <p:nvPr/>
            </p:nvSpPr>
            <p:spPr>
              <a:xfrm>
                <a:off x="4742975" y="3991121"/>
                <a:ext cx="13567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smtClean="0">
                              <a:latin typeface="Cambria Math" panose="02040503050406030204" pitchFamily="18" charset="0"/>
                            </a:rPr>
                          </m:ctrlPr>
                        </m:sSubPr>
                        <m:e>
                          <m:r>
                            <a:rPr lang="en-US" altLang="zh-CN" sz="2400" i="1" dirty="0" smtClean="0">
                              <a:latin typeface="Cambria Math" panose="02040503050406030204" pitchFamily="18" charset="0"/>
                            </a:rPr>
                            <m:t>𝑚</m:t>
                          </m:r>
                          <m:r>
                            <a:rPr lang="en-US" altLang="zh-CN" sz="2400" b="0" i="1" dirty="0" smtClean="0">
                              <a:latin typeface="Cambria Math" panose="02040503050406030204" pitchFamily="18" charset="0"/>
                            </a:rPr>
                            <m:t>(</m:t>
                          </m:r>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sub>
                      </m:sSub>
                      <m:r>
                        <a:rPr lang="en-US" altLang="zh-CN" sz="2400" b="0" i="1" dirty="0" smtClean="0">
                          <a:latin typeface="Cambria Math" panose="02040503050406030204" pitchFamily="18" charset="0"/>
                        </a:rPr>
                        <m:t>)=</m:t>
                      </m:r>
                    </m:oMath>
                  </m:oMathPara>
                </a14:m>
                <a:endParaRPr lang="zh-CN" altLang="en-US" sz="2400" dirty="0"/>
              </a:p>
            </p:txBody>
          </p:sp>
        </mc:Choice>
        <mc:Fallback xmlns="">
          <p:sp>
            <p:nvSpPr>
              <p:cNvPr id="33" name="矩形 32">
                <a:extLst>
                  <a:ext uri="{FF2B5EF4-FFF2-40B4-BE49-F238E27FC236}">
                    <a16:creationId xmlns:a16="http://schemas.microsoft.com/office/drawing/2014/main" id="{12D680D5-C314-4B22-A356-2B610D512357}"/>
                  </a:ext>
                </a:extLst>
              </p:cNvPr>
              <p:cNvSpPr>
                <a:spLocks noRot="1" noChangeAspect="1" noMove="1" noResize="1" noEditPoints="1" noAdjustHandles="1" noChangeArrowheads="1" noChangeShapeType="1" noTextEdit="1"/>
              </p:cNvSpPr>
              <p:nvPr/>
            </p:nvSpPr>
            <p:spPr>
              <a:xfrm>
                <a:off x="4742975" y="3991121"/>
                <a:ext cx="1356782" cy="461665"/>
              </a:xfrm>
              <a:prstGeom prst="rect">
                <a:avLst/>
              </a:prstGeom>
              <a:blipFill>
                <a:blip r:embed="rId8"/>
                <a:stretch>
                  <a:fillRect b="-17333"/>
                </a:stretch>
              </a:blipFill>
            </p:spPr>
            <p:txBody>
              <a:bodyPr/>
              <a:lstStyle/>
              <a:p>
                <a:r>
                  <a:rPr lang="zh-CN" altLang="en-US">
                    <a:noFill/>
                  </a:rPr>
                  <a:t> </a:t>
                </a:r>
              </a:p>
            </p:txBody>
          </p:sp>
        </mc:Fallback>
      </mc:AlternateContent>
      <p:sp>
        <p:nvSpPr>
          <p:cNvPr id="35" name="矩形 34">
            <a:extLst>
              <a:ext uri="{FF2B5EF4-FFF2-40B4-BE49-F238E27FC236}">
                <a16:creationId xmlns:a16="http://schemas.microsoft.com/office/drawing/2014/main" id="{31873D49-B49E-4F2B-9891-6725EE101B64}"/>
              </a:ext>
            </a:extLst>
          </p:cNvPr>
          <p:cNvSpPr/>
          <p:nvPr/>
        </p:nvSpPr>
        <p:spPr>
          <a:xfrm>
            <a:off x="6595453" y="3991121"/>
            <a:ext cx="287258" cy="461665"/>
          </a:xfrm>
          <a:prstGeom prst="rect">
            <a:avLst/>
          </a:prstGeom>
        </p:spPr>
        <p:txBody>
          <a:bodyPr wrap="none">
            <a:spAutoFit/>
          </a:bodyPr>
          <a:lstStyle/>
          <a:p>
            <a:r>
              <a:rPr lang="en-US" altLang="zh-CN" sz="2400" dirty="0"/>
              <a:t>-</a:t>
            </a:r>
            <a:endParaRPr lang="zh-CN" altLang="en-US" sz="2400" dirty="0"/>
          </a:p>
        </p:txBody>
      </p:sp>
      <p:sp>
        <p:nvSpPr>
          <p:cNvPr id="15" name="矩形 14">
            <a:extLst>
              <a:ext uri="{FF2B5EF4-FFF2-40B4-BE49-F238E27FC236}">
                <a16:creationId xmlns:a16="http://schemas.microsoft.com/office/drawing/2014/main" id="{67AA9433-51EE-4703-B1AB-980605B29605}"/>
              </a:ext>
            </a:extLst>
          </p:cNvPr>
          <p:cNvSpPr/>
          <p:nvPr/>
        </p:nvSpPr>
        <p:spPr>
          <a:xfrm>
            <a:off x="6344168" y="2450168"/>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DC18A2F-1074-43BA-84DC-DDD514D1CD0C}"/>
              </a:ext>
            </a:extLst>
          </p:cNvPr>
          <p:cNvSpPr/>
          <p:nvPr/>
        </p:nvSpPr>
        <p:spPr>
          <a:xfrm>
            <a:off x="7161651" y="2526357"/>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箭头: 右 2">
            <a:extLst>
              <a:ext uri="{FF2B5EF4-FFF2-40B4-BE49-F238E27FC236}">
                <a16:creationId xmlns:a16="http://schemas.microsoft.com/office/drawing/2014/main" id="{57F4FCC3-94D8-4BDE-AA49-16564D088615}"/>
              </a:ext>
            </a:extLst>
          </p:cNvPr>
          <p:cNvSpPr/>
          <p:nvPr/>
        </p:nvSpPr>
        <p:spPr>
          <a:xfrm rot="305869">
            <a:off x="6512474" y="2429399"/>
            <a:ext cx="540000" cy="167332"/>
          </a:xfrm>
          <a:prstGeom prst="rightArrow">
            <a:avLst>
              <a:gd name="adj1" fmla="val 50000"/>
              <a:gd name="adj2" fmla="val 85074"/>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E766A6A-0932-4D49-A04B-74DBFB80F24D}"/>
                  </a:ext>
                </a:extLst>
              </p:cNvPr>
              <p:cNvSpPr txBox="1"/>
              <p:nvPr/>
            </p:nvSpPr>
            <p:spPr>
              <a:xfrm>
                <a:off x="5376939" y="1799675"/>
                <a:ext cx="1000566" cy="578882"/>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sub>
                    </m:sSub>
                  </m:oMath>
                </a14:m>
                <a:endParaRPr lang="en-US" altLang="zh-CN" sz="1400" dirty="0"/>
              </a:p>
              <a:p>
                <a:pPr algn="ctr"/>
                <a:endParaRPr lang="en-US" altLang="zh-CN" sz="1400" dirty="0"/>
              </a:p>
            </p:txBody>
          </p:sp>
        </mc:Choice>
        <mc:Fallback xmlns="">
          <p:sp>
            <p:nvSpPr>
              <p:cNvPr id="37" name="文本框 36">
                <a:extLst>
                  <a:ext uri="{FF2B5EF4-FFF2-40B4-BE49-F238E27FC236}">
                    <a16:creationId xmlns:a16="http://schemas.microsoft.com/office/drawing/2014/main" id="{4E766A6A-0932-4D49-A04B-74DBFB80F24D}"/>
                  </a:ext>
                </a:extLst>
              </p:cNvPr>
              <p:cNvSpPr txBox="1">
                <a:spLocks noRot="1" noChangeAspect="1" noMove="1" noResize="1" noEditPoints="1" noAdjustHandles="1" noChangeArrowheads="1" noChangeShapeType="1" noTextEdit="1"/>
              </p:cNvSpPr>
              <p:nvPr/>
            </p:nvSpPr>
            <p:spPr>
              <a:xfrm>
                <a:off x="5376939" y="1799675"/>
                <a:ext cx="1000566" cy="578882"/>
              </a:xfrm>
              <a:prstGeom prst="roundRect">
                <a:avLst/>
              </a:prstGeom>
              <a:blipFill>
                <a:blip r:embed="rId9"/>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E9A1DE9B-FDD0-455E-9FE8-EE28C83CCFBE}"/>
                  </a:ext>
                </a:extLst>
              </p:cNvPr>
              <p:cNvSpPr txBox="1"/>
              <p:nvPr/>
            </p:nvSpPr>
            <p:spPr>
              <a:xfrm>
                <a:off x="7204982" y="1871286"/>
                <a:ext cx="1048863" cy="578882"/>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sub>
                    </m:sSub>
                  </m:oMath>
                </a14:m>
                <a:endParaRPr lang="en-US" altLang="zh-CN" sz="1400" dirty="0"/>
              </a:p>
              <a:p>
                <a:pPr algn="ctr"/>
                <a:endParaRPr lang="en-US" altLang="zh-CN" sz="1400" dirty="0"/>
              </a:p>
            </p:txBody>
          </p:sp>
        </mc:Choice>
        <mc:Fallback xmlns="">
          <p:sp>
            <p:nvSpPr>
              <p:cNvPr id="51" name="文本框 50">
                <a:extLst>
                  <a:ext uri="{FF2B5EF4-FFF2-40B4-BE49-F238E27FC236}">
                    <a16:creationId xmlns:a16="http://schemas.microsoft.com/office/drawing/2014/main" id="{E9A1DE9B-FDD0-455E-9FE8-EE28C83CCFBE}"/>
                  </a:ext>
                </a:extLst>
              </p:cNvPr>
              <p:cNvSpPr txBox="1">
                <a:spLocks noRot="1" noChangeAspect="1" noMove="1" noResize="1" noEditPoints="1" noAdjustHandles="1" noChangeArrowheads="1" noChangeShapeType="1" noTextEdit="1"/>
              </p:cNvSpPr>
              <p:nvPr/>
            </p:nvSpPr>
            <p:spPr>
              <a:xfrm>
                <a:off x="7204982" y="1871286"/>
                <a:ext cx="1048863" cy="578882"/>
              </a:xfrm>
              <a:prstGeom prst="roundRect">
                <a:avLst/>
              </a:prstGeom>
              <a:blipFill>
                <a:blip r:embed="rId10"/>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57AE95CA-5179-492C-BE2D-CD8F3F5E4CD3}"/>
              </a:ext>
            </a:extLst>
          </p:cNvPr>
          <p:cNvSpPr/>
          <p:nvPr/>
        </p:nvSpPr>
        <p:spPr>
          <a:xfrm>
            <a:off x="7316019" y="2142391"/>
            <a:ext cx="826788" cy="307777"/>
          </a:xfrm>
          <a:prstGeom prst="rect">
            <a:avLst/>
          </a:prstGeom>
        </p:spPr>
        <p:txBody>
          <a:bodyPr wrap="square">
            <a:spAutoFit/>
          </a:bodyPr>
          <a:lstStyle/>
          <a:p>
            <a:pPr algn="ctr"/>
            <a:r>
              <a:rPr lang="en-US" altLang="zh-CN" sz="1400" dirty="0">
                <a:solidFill>
                  <a:schemeClr val="tx1">
                    <a:lumMod val="50000"/>
                    <a:lumOff val="50000"/>
                  </a:schemeClr>
                </a:solidFill>
              </a:rPr>
              <a:t>(90, 31)</a:t>
            </a:r>
            <a:endParaRPr lang="zh-CN" altLang="en-US" sz="1400" dirty="0">
              <a:solidFill>
                <a:schemeClr val="tx1">
                  <a:lumMod val="50000"/>
                  <a:lumOff val="50000"/>
                </a:schemeClr>
              </a:solidFill>
            </a:endParaRPr>
          </a:p>
        </p:txBody>
      </p:sp>
      <p:sp>
        <p:nvSpPr>
          <p:cNvPr id="20" name="矩形 19">
            <a:extLst>
              <a:ext uri="{FF2B5EF4-FFF2-40B4-BE49-F238E27FC236}">
                <a16:creationId xmlns:a16="http://schemas.microsoft.com/office/drawing/2014/main" id="{79B0E1DD-D114-44FC-9A5A-BA5771FB7294}"/>
              </a:ext>
            </a:extLst>
          </p:cNvPr>
          <p:cNvSpPr/>
          <p:nvPr/>
        </p:nvSpPr>
        <p:spPr>
          <a:xfrm>
            <a:off x="5463828" y="2089116"/>
            <a:ext cx="826788" cy="307777"/>
          </a:xfrm>
          <a:prstGeom prst="rect">
            <a:avLst/>
          </a:prstGeom>
        </p:spPr>
        <p:txBody>
          <a:bodyPr wrap="square">
            <a:spAutoFit/>
          </a:bodyPr>
          <a:lstStyle/>
          <a:p>
            <a:pPr algn="ctr"/>
            <a:r>
              <a:rPr lang="en-US" altLang="zh-CN" sz="1400" dirty="0">
                <a:solidFill>
                  <a:schemeClr val="tx1">
                    <a:lumMod val="50000"/>
                    <a:lumOff val="50000"/>
                  </a:schemeClr>
                </a:solidFill>
              </a:rPr>
              <a:t>(60, 30)</a:t>
            </a:r>
            <a:endParaRPr lang="zh-CN" altLang="en-US" sz="1400" dirty="0">
              <a:solidFill>
                <a:schemeClr val="tx1">
                  <a:lumMod val="50000"/>
                  <a:lumOff val="50000"/>
                </a:schemeClr>
              </a:solidFill>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0F998106-84BC-4A32-976F-E581753C3498}"/>
                  </a:ext>
                </a:extLst>
              </p:cNvPr>
              <p:cNvSpPr txBox="1"/>
              <p:nvPr/>
            </p:nvSpPr>
            <p:spPr>
              <a:xfrm>
                <a:off x="5738515" y="2735255"/>
                <a:ext cx="2001133" cy="578882"/>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Motion vector</a:t>
                </a:r>
                <a:r>
                  <a:rPr lang="en-US" altLang="zh-CN" sz="1400" dirty="0"/>
                  <a:t>:</a:t>
                </a:r>
                <a:r>
                  <a:rPr lang="en-US" altLang="zh-CN" sz="1400" b="0" dirty="0"/>
                  <a:t> </a:t>
                </a:r>
                <a14:m>
                  <m:oMath xmlns:m="http://schemas.openxmlformats.org/officeDocument/2006/math">
                    <m:sSub>
                      <m:sSubPr>
                        <m:ctrlPr>
                          <a:rPr lang="en-US" altLang="zh-CN" sz="1400" i="1" dirty="0">
                            <a:latin typeface="Cambria Math" panose="02040503050406030204" pitchFamily="18" charset="0"/>
                          </a:rPr>
                        </m:ctrlPr>
                      </m:sSubPr>
                      <m:e>
                        <m:r>
                          <a:rPr lang="en-US" altLang="zh-CN" sz="1400" i="1" dirty="0">
                            <a:latin typeface="Cambria Math" panose="02040503050406030204" pitchFamily="18" charset="0"/>
                          </a:rPr>
                          <m:t>𝑚</m:t>
                        </m:r>
                        <m:r>
                          <a:rPr lang="en-US" altLang="zh-CN" sz="1400" i="1" dirty="0">
                            <a:latin typeface="Cambria Math" panose="02040503050406030204" pitchFamily="18" charset="0"/>
                          </a:rPr>
                          <m:t>(</m:t>
                        </m:r>
                        <m:r>
                          <a:rPr lang="en-US" altLang="zh-CN" sz="1400" i="1" dirty="0">
                            <a:latin typeface="Cambria Math" panose="02040503050406030204" pitchFamily="18" charset="0"/>
                          </a:rPr>
                          <m:t>𝑥</m:t>
                        </m:r>
                      </m:e>
                      <m:sub>
                        <m:r>
                          <a:rPr lang="en-US" altLang="zh-CN" sz="1400" i="1" dirty="0">
                            <a:latin typeface="Cambria Math" panose="02040503050406030204" pitchFamily="18" charset="0"/>
                          </a:rPr>
                          <m:t>𝑖</m:t>
                        </m:r>
                      </m:sub>
                    </m:sSub>
                    <m:r>
                      <a:rPr lang="en-US" altLang="zh-CN" sz="1400" i="1" dirty="0">
                        <a:latin typeface="Cambria Math" panose="02040503050406030204" pitchFamily="18" charset="0"/>
                      </a:rPr>
                      <m:t>)</m:t>
                    </m:r>
                  </m:oMath>
                </a14:m>
                <a:endParaRPr lang="en-US" altLang="zh-CN" sz="1400" dirty="0"/>
              </a:p>
              <a:p>
                <a:pPr algn="ctr"/>
                <a:endParaRPr lang="en-US" altLang="zh-CN" sz="1400" dirty="0"/>
              </a:p>
            </p:txBody>
          </p:sp>
        </mc:Choice>
        <mc:Fallback xmlns="">
          <p:sp>
            <p:nvSpPr>
              <p:cNvPr id="21" name="文本框 20">
                <a:extLst>
                  <a:ext uri="{FF2B5EF4-FFF2-40B4-BE49-F238E27FC236}">
                    <a16:creationId xmlns:a16="http://schemas.microsoft.com/office/drawing/2014/main" id="{0F998106-84BC-4A32-976F-E581753C3498}"/>
                  </a:ext>
                </a:extLst>
              </p:cNvPr>
              <p:cNvSpPr txBox="1">
                <a:spLocks noRot="1" noChangeAspect="1" noMove="1" noResize="1" noEditPoints="1" noAdjustHandles="1" noChangeArrowheads="1" noChangeShapeType="1" noTextEdit="1"/>
              </p:cNvSpPr>
              <p:nvPr/>
            </p:nvSpPr>
            <p:spPr>
              <a:xfrm>
                <a:off x="5738515" y="2735255"/>
                <a:ext cx="2001133" cy="578882"/>
              </a:xfrm>
              <a:prstGeom prst="roundRect">
                <a:avLst/>
              </a:prstGeom>
              <a:blipFill>
                <a:blip r:embed="rId11"/>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sp>
        <p:nvSpPr>
          <p:cNvPr id="22" name="矩形 21">
            <a:extLst>
              <a:ext uri="{FF2B5EF4-FFF2-40B4-BE49-F238E27FC236}">
                <a16:creationId xmlns:a16="http://schemas.microsoft.com/office/drawing/2014/main" id="{16C4DC1F-EEEC-47A6-90EF-5E03D396F15C}"/>
              </a:ext>
            </a:extLst>
          </p:cNvPr>
          <p:cNvSpPr/>
          <p:nvPr/>
        </p:nvSpPr>
        <p:spPr>
          <a:xfrm>
            <a:off x="6290616" y="3000404"/>
            <a:ext cx="826788" cy="307777"/>
          </a:xfrm>
          <a:prstGeom prst="rect">
            <a:avLst/>
          </a:prstGeom>
        </p:spPr>
        <p:txBody>
          <a:bodyPr wrap="square">
            <a:spAutoFit/>
          </a:bodyPr>
          <a:lstStyle/>
          <a:p>
            <a:pPr algn="ctr"/>
            <a:r>
              <a:rPr lang="en-US" altLang="zh-CN" sz="1400" dirty="0">
                <a:solidFill>
                  <a:schemeClr val="tx1">
                    <a:lumMod val="50000"/>
                    <a:lumOff val="50000"/>
                  </a:schemeClr>
                </a:solidFill>
              </a:rPr>
              <a:t>(30, 1)</a:t>
            </a:r>
            <a:endParaRPr lang="zh-CN" altLang="en-US" sz="1400" dirty="0">
              <a:solidFill>
                <a:schemeClr val="tx1">
                  <a:lumMod val="50000"/>
                  <a:lumOff val="50000"/>
                </a:schemeClr>
              </a:solidFill>
            </a:endParaRPr>
          </a:p>
        </p:txBody>
      </p:sp>
      <p:pic>
        <p:nvPicPr>
          <p:cNvPr id="23" name="图片 22">
            <a:extLst>
              <a:ext uri="{FF2B5EF4-FFF2-40B4-BE49-F238E27FC236}">
                <a16:creationId xmlns:a16="http://schemas.microsoft.com/office/drawing/2014/main" id="{9E58A8F1-0AE2-4D8F-94A2-2381137B22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706" y="1535101"/>
            <a:ext cx="2843644" cy="1899451"/>
          </a:xfrm>
          <a:prstGeom prst="rect">
            <a:avLst/>
          </a:prstGeom>
          <a:ln w="19050">
            <a:solidFill>
              <a:schemeClr val="tx1">
                <a:lumMod val="50000"/>
                <a:lumOff val="50000"/>
              </a:schemeClr>
            </a:solidFill>
          </a:ln>
        </p:spPr>
      </p:pic>
      <p:sp>
        <p:nvSpPr>
          <p:cNvPr id="24" name="文本框 23">
            <a:extLst>
              <a:ext uri="{FF2B5EF4-FFF2-40B4-BE49-F238E27FC236}">
                <a16:creationId xmlns:a16="http://schemas.microsoft.com/office/drawing/2014/main" id="{D5750545-F617-43A7-9AC1-978D0510FEBF}"/>
              </a:ext>
            </a:extLst>
          </p:cNvPr>
          <p:cNvSpPr txBox="1"/>
          <p:nvPr/>
        </p:nvSpPr>
        <p:spPr>
          <a:xfrm>
            <a:off x="1189988" y="3518913"/>
            <a:ext cx="2566138" cy="307777"/>
          </a:xfrm>
          <a:prstGeom prst="rect">
            <a:avLst/>
          </a:prstGeom>
          <a:noFill/>
        </p:spPr>
        <p:txBody>
          <a:bodyPr wrap="square" rtlCol="0">
            <a:spAutoFit/>
          </a:bodyPr>
          <a:lstStyle/>
          <a:p>
            <a:pPr algn="ctr"/>
            <a:r>
              <a:rPr lang="en-US" altLang="zh-CN" sz="1400" dirty="0">
                <a:latin typeface="+mj-lt"/>
              </a:rPr>
              <a:t>2D Texture: motion vectors</a:t>
            </a:r>
            <a:endParaRPr lang="zh-CN" altLang="en-US" sz="1400" i="1" dirty="0">
              <a:latin typeface="+mj-lt"/>
            </a:endParaRPr>
          </a:p>
        </p:txBody>
      </p:sp>
      <p:sp>
        <p:nvSpPr>
          <p:cNvPr id="28" name="矩形 27">
            <a:extLst>
              <a:ext uri="{FF2B5EF4-FFF2-40B4-BE49-F238E27FC236}">
                <a16:creationId xmlns:a16="http://schemas.microsoft.com/office/drawing/2014/main" id="{8A930087-6B7E-4F03-BF3A-BEFC605E5FA5}"/>
              </a:ext>
            </a:extLst>
          </p:cNvPr>
          <p:cNvSpPr/>
          <p:nvPr/>
        </p:nvSpPr>
        <p:spPr>
          <a:xfrm>
            <a:off x="2775911" y="2434875"/>
            <a:ext cx="66675" cy="66675"/>
          </a:xfrm>
          <a:prstGeom prst="rect">
            <a:avLst/>
          </a:prstGeom>
          <a:solidFill>
            <a:srgbClr val="FF000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a:extLst>
              <a:ext uri="{FF2B5EF4-FFF2-40B4-BE49-F238E27FC236}">
                <a16:creationId xmlns:a16="http://schemas.microsoft.com/office/drawing/2014/main" id="{A7833BBA-A413-4A97-8E98-6F89A178260D}"/>
              </a:ext>
            </a:extLst>
          </p:cNvPr>
          <p:cNvPicPr>
            <a:picLocks noChangeAspect="1"/>
          </p:cNvPicPr>
          <p:nvPr/>
        </p:nvPicPr>
        <p:blipFill rotWithShape="1">
          <a:blip r:embed="rId12">
            <a:extLst>
              <a:ext uri="{28A0092B-C50C-407E-A947-70E740481C1C}">
                <a14:useLocalDpi xmlns:a14="http://schemas.microsoft.com/office/drawing/2010/main" val="0"/>
              </a:ext>
            </a:extLst>
          </a:blip>
          <a:srcRect l="-32090" t="-116719" r="32090" b="116719"/>
          <a:stretch/>
        </p:blipFill>
        <p:spPr>
          <a:xfrm>
            <a:off x="1051235" y="1535101"/>
            <a:ext cx="2843644" cy="1899451"/>
          </a:xfrm>
          <a:prstGeom prst="rect">
            <a:avLst/>
          </a:prstGeom>
          <a:ln w="19050">
            <a:solidFill>
              <a:schemeClr val="tx1">
                <a:lumMod val="50000"/>
                <a:lumOff val="50000"/>
              </a:schemeClr>
            </a:solidFill>
          </a:ln>
        </p:spPr>
      </p:pic>
      <p:cxnSp>
        <p:nvCxnSpPr>
          <p:cNvPr id="9" name="直接箭头连接符 8">
            <a:extLst>
              <a:ext uri="{FF2B5EF4-FFF2-40B4-BE49-F238E27FC236}">
                <a16:creationId xmlns:a16="http://schemas.microsoft.com/office/drawing/2014/main" id="{D198E177-0947-4B53-A72F-F63EB6077645}"/>
              </a:ext>
            </a:extLst>
          </p:cNvPr>
          <p:cNvCxnSpPr>
            <a:cxnSpLocks/>
          </p:cNvCxnSpPr>
          <p:nvPr/>
        </p:nvCxnSpPr>
        <p:spPr>
          <a:xfrm flipH="1" flipV="1">
            <a:off x="2876550" y="2483505"/>
            <a:ext cx="2809345" cy="516899"/>
          </a:xfrm>
          <a:prstGeom prst="straightConnector1">
            <a:avLst/>
          </a:prstGeom>
          <a:ln w="38100">
            <a:solidFill>
              <a:schemeClr val="accent6"/>
            </a:solidFill>
            <a:tailEnd type="triangle"/>
          </a:ln>
        </p:spPr>
        <p:style>
          <a:lnRef idx="1">
            <a:schemeClr val="accent6"/>
          </a:lnRef>
          <a:fillRef idx="0">
            <a:schemeClr val="accent6"/>
          </a:fillRef>
          <a:effectRef idx="0">
            <a:schemeClr val="accent6"/>
          </a:effectRef>
          <a:fontRef idx="minor">
            <a:schemeClr val="tx1"/>
          </a:fontRef>
        </p:style>
      </p:cxnSp>
      <p:sp>
        <p:nvSpPr>
          <p:cNvPr id="32" name="文本框 31">
            <a:extLst>
              <a:ext uri="{FF2B5EF4-FFF2-40B4-BE49-F238E27FC236}">
                <a16:creationId xmlns:a16="http://schemas.microsoft.com/office/drawing/2014/main" id="{825C52BE-B46D-4BF1-969B-3B6B945A873B}"/>
              </a:ext>
            </a:extLst>
          </p:cNvPr>
          <p:cNvSpPr txBox="1"/>
          <p:nvPr/>
        </p:nvSpPr>
        <p:spPr>
          <a:xfrm>
            <a:off x="947654" y="4115353"/>
            <a:ext cx="2865033"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Could we always find a valid one?</a:t>
            </a:r>
            <a:endParaRPr lang="zh-CN" altLang="en-US" sz="1400" dirty="0">
              <a:latin typeface="Avenir" panose="020B0503020203020204" pitchFamily="34" charset="0"/>
            </a:endParaRPr>
          </a:p>
        </p:txBody>
      </p:sp>
    </p:spTree>
    <p:extLst>
      <p:ext uri="{BB962C8B-B14F-4D97-AF65-F5344CB8AC3E}">
        <p14:creationId xmlns:p14="http://schemas.microsoft.com/office/powerpoint/2010/main" val="30886730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righ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4" grpId="0"/>
      <p:bldP spid="28"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Typical failure 1: shadows</a:t>
            </a:r>
            <a:endParaRPr lang="zh-CN" altLang="en-US" dirty="0"/>
          </a:p>
        </p:txBody>
      </p:sp>
      <p:sp>
        <p:nvSpPr>
          <p:cNvPr id="72" name="矩形 71">
            <a:extLst>
              <a:ext uri="{FF2B5EF4-FFF2-40B4-BE49-F238E27FC236}">
                <a16:creationId xmlns:a16="http://schemas.microsoft.com/office/drawing/2014/main" id="{67148CFA-182F-40CF-8B67-7BC2CBC689FD}"/>
              </a:ext>
            </a:extLst>
          </p:cNvPr>
          <p:cNvSpPr/>
          <p:nvPr/>
        </p:nvSpPr>
        <p:spPr>
          <a:xfrm>
            <a:off x="5873801" y="1228158"/>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73" name="矩形 72">
            <a:extLst>
              <a:ext uri="{FF2B5EF4-FFF2-40B4-BE49-F238E27FC236}">
                <a16:creationId xmlns:a16="http://schemas.microsoft.com/office/drawing/2014/main" id="{BB335902-86DE-43E0-80A3-3D539C487948}"/>
              </a:ext>
            </a:extLst>
          </p:cNvPr>
          <p:cNvSpPr/>
          <p:nvPr/>
        </p:nvSpPr>
        <p:spPr>
          <a:xfrm>
            <a:off x="4854575" y="231264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任意多边形: 形状 73">
            <a:extLst>
              <a:ext uri="{FF2B5EF4-FFF2-40B4-BE49-F238E27FC236}">
                <a16:creationId xmlns:a16="http://schemas.microsoft.com/office/drawing/2014/main" id="{D1A0D4A9-3C0F-4E2E-AE44-66DF6A373CEF}"/>
              </a:ext>
            </a:extLst>
          </p:cNvPr>
          <p:cNvSpPr/>
          <p:nvPr/>
        </p:nvSpPr>
        <p:spPr>
          <a:xfrm>
            <a:off x="6135690" y="2619035"/>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形状 74">
            <a:extLst>
              <a:ext uri="{FF2B5EF4-FFF2-40B4-BE49-F238E27FC236}">
                <a16:creationId xmlns:a16="http://schemas.microsoft.com/office/drawing/2014/main" id="{A774601B-A7A9-4FE2-89DC-F6AD39E42EBF}"/>
              </a:ext>
            </a:extLst>
          </p:cNvPr>
          <p:cNvSpPr/>
          <p:nvPr/>
        </p:nvSpPr>
        <p:spPr>
          <a:xfrm>
            <a:off x="6289148" y="2619035"/>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圆角 75">
            <a:extLst>
              <a:ext uri="{FF2B5EF4-FFF2-40B4-BE49-F238E27FC236}">
                <a16:creationId xmlns:a16="http://schemas.microsoft.com/office/drawing/2014/main" id="{9B4B544D-FE6E-43C2-B622-99E11F7C4ABA}"/>
              </a:ext>
            </a:extLst>
          </p:cNvPr>
          <p:cNvSpPr/>
          <p:nvPr/>
        </p:nvSpPr>
        <p:spPr>
          <a:xfrm>
            <a:off x="4854575"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柱形 76">
            <a:extLst>
              <a:ext uri="{FF2B5EF4-FFF2-40B4-BE49-F238E27FC236}">
                <a16:creationId xmlns:a16="http://schemas.microsoft.com/office/drawing/2014/main" id="{579E9B9D-6C34-4128-BA3D-902780917DA5}"/>
              </a:ext>
            </a:extLst>
          </p:cNvPr>
          <p:cNvSpPr/>
          <p:nvPr/>
        </p:nvSpPr>
        <p:spPr>
          <a:xfrm>
            <a:off x="6293292" y="1405688"/>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15ED6D6A-FFA0-4D72-AA7F-594D1E39D2A7}"/>
                  </a:ext>
                </a:extLst>
              </p:cNvPr>
              <p:cNvSpPr txBox="1"/>
              <p:nvPr/>
            </p:nvSpPr>
            <p:spPr>
              <a:xfrm>
                <a:off x="5617956"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78" name="文本框 77">
                <a:extLst>
                  <a:ext uri="{FF2B5EF4-FFF2-40B4-BE49-F238E27FC236}">
                    <a16:creationId xmlns:a16="http://schemas.microsoft.com/office/drawing/2014/main" id="{15ED6D6A-FFA0-4D72-AA7F-594D1E39D2A7}"/>
                  </a:ext>
                </a:extLst>
              </p:cNvPr>
              <p:cNvSpPr txBox="1">
                <a:spLocks noRot="1" noChangeAspect="1" noMove="1" noResize="1" noEditPoints="1" noAdjustHandles="1" noChangeArrowheads="1" noChangeShapeType="1" noTextEdit="1"/>
              </p:cNvSpPr>
              <p:nvPr/>
            </p:nvSpPr>
            <p:spPr>
              <a:xfrm>
                <a:off x="5617956" y="3640318"/>
                <a:ext cx="956088" cy="307777"/>
              </a:xfrm>
              <a:prstGeom prst="rect">
                <a:avLst/>
              </a:prstGeom>
              <a:blipFill>
                <a:blip r:embed="rId3"/>
                <a:stretch>
                  <a:fillRect t="-3922" b="-19608"/>
                </a:stretch>
              </a:blipFill>
            </p:spPr>
            <p:txBody>
              <a:bodyPr/>
              <a:lstStyle/>
              <a:p>
                <a:r>
                  <a:rPr lang="zh-CN" altLang="en-US">
                    <a:noFill/>
                  </a:rPr>
                  <a:t> </a:t>
                </a:r>
              </a:p>
            </p:txBody>
          </p:sp>
        </mc:Fallback>
      </mc:AlternateContent>
      <p:sp>
        <p:nvSpPr>
          <p:cNvPr id="79" name="箭头: 右 78">
            <a:extLst>
              <a:ext uri="{FF2B5EF4-FFF2-40B4-BE49-F238E27FC236}">
                <a16:creationId xmlns:a16="http://schemas.microsoft.com/office/drawing/2014/main" id="{240C5177-530A-431B-803A-37831404D33D}"/>
              </a:ext>
            </a:extLst>
          </p:cNvPr>
          <p:cNvSpPr/>
          <p:nvPr/>
        </p:nvSpPr>
        <p:spPr>
          <a:xfrm rot="10800000">
            <a:off x="5614713" y="122815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DE175EC1-53AD-4DEF-9E3D-2F2FBCC12A90}"/>
              </a:ext>
            </a:extLst>
          </p:cNvPr>
          <p:cNvSpPr/>
          <p:nvPr/>
        </p:nvSpPr>
        <p:spPr>
          <a:xfrm>
            <a:off x="9027843" y="1228158"/>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2" name="矩形 11">
            <a:extLst>
              <a:ext uri="{FF2B5EF4-FFF2-40B4-BE49-F238E27FC236}">
                <a16:creationId xmlns:a16="http://schemas.microsoft.com/office/drawing/2014/main" id="{515B11ED-0343-483A-89D4-D839854EF659}"/>
              </a:ext>
            </a:extLst>
          </p:cNvPr>
          <p:cNvSpPr/>
          <p:nvPr/>
        </p:nvSpPr>
        <p:spPr>
          <a:xfrm>
            <a:off x="8008617" y="231264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任意多边形: 形状 12">
            <a:extLst>
              <a:ext uri="{FF2B5EF4-FFF2-40B4-BE49-F238E27FC236}">
                <a16:creationId xmlns:a16="http://schemas.microsoft.com/office/drawing/2014/main" id="{3DCA77C0-32DB-4AFD-A095-F4E7D43E51E2}"/>
              </a:ext>
            </a:extLst>
          </p:cNvPr>
          <p:cNvSpPr/>
          <p:nvPr/>
        </p:nvSpPr>
        <p:spPr>
          <a:xfrm>
            <a:off x="9289732" y="2619035"/>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4BAF7999-C66E-4B68-B3EB-8D8B71E91D5B}"/>
              </a:ext>
            </a:extLst>
          </p:cNvPr>
          <p:cNvSpPr/>
          <p:nvPr/>
        </p:nvSpPr>
        <p:spPr>
          <a:xfrm>
            <a:off x="9443190" y="2619035"/>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BB006DB8-AB3F-46E6-96BC-47D344CDB8D3}"/>
              </a:ext>
            </a:extLst>
          </p:cNvPr>
          <p:cNvSpPr/>
          <p:nvPr/>
        </p:nvSpPr>
        <p:spPr>
          <a:xfrm>
            <a:off x="8008617"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柱形 15">
            <a:extLst>
              <a:ext uri="{FF2B5EF4-FFF2-40B4-BE49-F238E27FC236}">
                <a16:creationId xmlns:a16="http://schemas.microsoft.com/office/drawing/2014/main" id="{D68B2FB3-B874-4FBC-8A84-A41CCEC7EA6F}"/>
              </a:ext>
            </a:extLst>
          </p:cNvPr>
          <p:cNvSpPr/>
          <p:nvPr/>
        </p:nvSpPr>
        <p:spPr>
          <a:xfrm>
            <a:off x="9447334" y="1405688"/>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DBEC43AC-9AFE-4A37-B16B-6E4F5BBF46A6}"/>
                  </a:ext>
                </a:extLst>
              </p:cNvPr>
              <p:cNvSpPr txBox="1"/>
              <p:nvPr/>
            </p:nvSpPr>
            <p:spPr>
              <a:xfrm>
                <a:off x="8771998"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17" name="文本框 16">
                <a:extLst>
                  <a:ext uri="{FF2B5EF4-FFF2-40B4-BE49-F238E27FC236}">
                    <a16:creationId xmlns:a16="http://schemas.microsoft.com/office/drawing/2014/main" id="{DBEC43AC-9AFE-4A37-B16B-6E4F5BBF46A6}"/>
                  </a:ext>
                </a:extLst>
              </p:cNvPr>
              <p:cNvSpPr txBox="1">
                <a:spLocks noRot="1" noChangeAspect="1" noMove="1" noResize="1" noEditPoints="1" noAdjustHandles="1" noChangeArrowheads="1" noChangeShapeType="1" noTextEdit="1"/>
              </p:cNvSpPr>
              <p:nvPr/>
            </p:nvSpPr>
            <p:spPr>
              <a:xfrm>
                <a:off x="8771998" y="3640318"/>
                <a:ext cx="956088" cy="307777"/>
              </a:xfrm>
              <a:prstGeom prst="rect">
                <a:avLst/>
              </a:prstGeom>
              <a:blipFill>
                <a:blip r:embed="rId4"/>
                <a:stretch>
                  <a:fillRect t="-3922" b="-19608"/>
                </a:stretch>
              </a:blipFill>
            </p:spPr>
            <p:txBody>
              <a:bodyPr/>
              <a:lstStyle/>
              <a:p>
                <a:r>
                  <a:rPr lang="zh-CN" altLang="en-US">
                    <a:noFill/>
                  </a:rPr>
                  <a:t> </a:t>
                </a:r>
              </a:p>
            </p:txBody>
          </p:sp>
        </mc:Fallback>
      </mc:AlternateContent>
      <p:sp>
        <p:nvSpPr>
          <p:cNvPr id="18" name="箭头: 右 17">
            <a:extLst>
              <a:ext uri="{FF2B5EF4-FFF2-40B4-BE49-F238E27FC236}">
                <a16:creationId xmlns:a16="http://schemas.microsoft.com/office/drawing/2014/main" id="{33E9BF88-8FC8-45A4-97EF-18489F892154}"/>
              </a:ext>
            </a:extLst>
          </p:cNvPr>
          <p:cNvSpPr/>
          <p:nvPr/>
        </p:nvSpPr>
        <p:spPr>
          <a:xfrm rot="10800000">
            <a:off x="8768755" y="122815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190531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right)">
                                      <p:cBhvr>
                                        <p:cTn id="11" dur="500"/>
                                        <p:tgtEl>
                                          <p:spTgt spid="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up)">
                                      <p:cBhvr>
                                        <p:cTn id="16" dur="500"/>
                                        <p:tgtEl>
                                          <p:spTgt spid="7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up)">
                                      <p:cBhvr>
                                        <p:cTn id="19" dur="500"/>
                                        <p:tgtEl>
                                          <p:spTgt spid="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P spid="75" grpId="0" animBg="1"/>
      <p:bldP spid="79" grpId="0" animBg="1"/>
      <p:bldP spid="11" grpId="0" animBg="1"/>
      <p:bldP spid="12" grpId="0" animBg="1"/>
      <p:bldP spid="13" grpId="0" animBg="1"/>
      <p:bldP spid="14" grpId="0" animBg="1"/>
      <p:bldP spid="15" grpId="0" animBg="1"/>
      <p:bldP spid="16" grpId="0" animBg="1"/>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箭头: 右 26">
            <a:extLst>
              <a:ext uri="{FF2B5EF4-FFF2-40B4-BE49-F238E27FC236}">
                <a16:creationId xmlns:a16="http://schemas.microsoft.com/office/drawing/2014/main" id="{12D0EEDD-CD4E-4AF2-A0E8-627C5A90FDB0}"/>
              </a:ext>
            </a:extLst>
          </p:cNvPr>
          <p:cNvSpPr/>
          <p:nvPr/>
        </p:nvSpPr>
        <p:spPr>
          <a:xfrm rot="10800000">
            <a:off x="9610028" y="1227791"/>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9445B610-C688-4597-93DC-45F07123A607}"/>
              </a:ext>
            </a:extLst>
          </p:cNvPr>
          <p:cNvSpPr/>
          <p:nvPr/>
        </p:nvSpPr>
        <p:spPr>
          <a:xfrm>
            <a:off x="5873801" y="1227790"/>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6" name="矩形 5">
            <a:extLst>
              <a:ext uri="{FF2B5EF4-FFF2-40B4-BE49-F238E27FC236}">
                <a16:creationId xmlns:a16="http://schemas.microsoft.com/office/drawing/2014/main" id="{9D13B32F-99EA-4187-B097-712F89957DCF}"/>
              </a:ext>
            </a:extLst>
          </p:cNvPr>
          <p:cNvSpPr/>
          <p:nvPr/>
        </p:nvSpPr>
        <p:spPr>
          <a:xfrm>
            <a:off x="4854575"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Typical failure 1: shadows</a:t>
            </a:r>
            <a:endParaRPr lang="zh-CN" altLang="en-US" dirty="0"/>
          </a:p>
        </p:txBody>
      </p:sp>
      <p:sp>
        <p:nvSpPr>
          <p:cNvPr id="70" name="任意多边形: 形状 69">
            <a:extLst>
              <a:ext uri="{FF2B5EF4-FFF2-40B4-BE49-F238E27FC236}">
                <a16:creationId xmlns:a16="http://schemas.microsoft.com/office/drawing/2014/main" id="{0151738A-E293-43A2-8AF7-CA163C990028}"/>
              </a:ext>
            </a:extLst>
          </p:cNvPr>
          <p:cNvSpPr/>
          <p:nvPr/>
        </p:nvSpPr>
        <p:spPr>
          <a:xfrm>
            <a:off x="6135690" y="2618667"/>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a:extLst>
              <a:ext uri="{FF2B5EF4-FFF2-40B4-BE49-F238E27FC236}">
                <a16:creationId xmlns:a16="http://schemas.microsoft.com/office/drawing/2014/main" id="{EB0E3B26-5C7C-4F50-9983-4EB1F68A0FB5}"/>
              </a:ext>
            </a:extLst>
          </p:cNvPr>
          <p:cNvSpPr/>
          <p:nvPr/>
        </p:nvSpPr>
        <p:spPr>
          <a:xfrm>
            <a:off x="6289148" y="2618667"/>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6D23ECA8-8DB1-4C64-A580-8BF6123C8CB0}"/>
              </a:ext>
            </a:extLst>
          </p:cNvPr>
          <p:cNvSpPr/>
          <p:nvPr/>
        </p:nvSpPr>
        <p:spPr>
          <a:xfrm>
            <a:off x="4854575" y="108037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柱形 11">
            <a:extLst>
              <a:ext uri="{FF2B5EF4-FFF2-40B4-BE49-F238E27FC236}">
                <a16:creationId xmlns:a16="http://schemas.microsoft.com/office/drawing/2014/main" id="{CB39F1A2-7095-4240-B130-B9B645E71F84}"/>
              </a:ext>
            </a:extLst>
          </p:cNvPr>
          <p:cNvSpPr/>
          <p:nvPr/>
        </p:nvSpPr>
        <p:spPr>
          <a:xfrm>
            <a:off x="6293292" y="1405320"/>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40F385A4-CB19-49D5-A811-04FF6F988FCE}"/>
                  </a:ext>
                </a:extLst>
              </p:cNvPr>
              <p:cNvSpPr txBox="1"/>
              <p:nvPr/>
            </p:nvSpPr>
            <p:spPr>
              <a:xfrm>
                <a:off x="5617956" y="3639950"/>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34" name="文本框 33">
                <a:extLst>
                  <a:ext uri="{FF2B5EF4-FFF2-40B4-BE49-F238E27FC236}">
                    <a16:creationId xmlns:a16="http://schemas.microsoft.com/office/drawing/2014/main" id="{40F385A4-CB19-49D5-A811-04FF6F988FCE}"/>
                  </a:ext>
                </a:extLst>
              </p:cNvPr>
              <p:cNvSpPr txBox="1">
                <a:spLocks noRot="1" noChangeAspect="1" noMove="1" noResize="1" noEditPoints="1" noAdjustHandles="1" noChangeArrowheads="1" noChangeShapeType="1" noTextEdit="1"/>
              </p:cNvSpPr>
              <p:nvPr/>
            </p:nvSpPr>
            <p:spPr>
              <a:xfrm>
                <a:off x="5617956" y="3639950"/>
                <a:ext cx="956088" cy="307777"/>
              </a:xfrm>
              <a:prstGeom prst="rect">
                <a:avLst/>
              </a:prstGeom>
              <a:blipFill>
                <a:blip r:embed="rId3"/>
                <a:stretch>
                  <a:fillRect t="-3922" b="-19608"/>
                </a:stretch>
              </a:blipFill>
            </p:spPr>
            <p:txBody>
              <a:bodyPr/>
              <a:lstStyle/>
              <a:p>
                <a:r>
                  <a:rPr lang="zh-CN" altLang="en-US">
                    <a:noFill/>
                  </a:rPr>
                  <a:t> </a:t>
                </a:r>
              </a:p>
            </p:txBody>
          </p:sp>
        </mc:Fallback>
      </mc:AlternateContent>
      <p:sp>
        <p:nvSpPr>
          <p:cNvPr id="42" name="箭头: 右 41">
            <a:extLst>
              <a:ext uri="{FF2B5EF4-FFF2-40B4-BE49-F238E27FC236}">
                <a16:creationId xmlns:a16="http://schemas.microsoft.com/office/drawing/2014/main" id="{ECF59D30-186A-416F-86B7-9027D0156875}"/>
              </a:ext>
            </a:extLst>
          </p:cNvPr>
          <p:cNvSpPr/>
          <p:nvPr/>
        </p:nvSpPr>
        <p:spPr>
          <a:xfrm rot="10800000">
            <a:off x="5614713" y="1227791"/>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035AA16-80FE-4B41-BBE5-ADA309C3D8D8}"/>
              </a:ext>
            </a:extLst>
          </p:cNvPr>
          <p:cNvSpPr/>
          <p:nvPr/>
        </p:nvSpPr>
        <p:spPr>
          <a:xfrm>
            <a:off x="9869116" y="1227790"/>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21" name="矩形 20">
            <a:extLst>
              <a:ext uri="{FF2B5EF4-FFF2-40B4-BE49-F238E27FC236}">
                <a16:creationId xmlns:a16="http://schemas.microsoft.com/office/drawing/2014/main" id="{83D00BB7-91B6-4C7E-9FAE-D6CFDAE913EE}"/>
              </a:ext>
            </a:extLst>
          </p:cNvPr>
          <p:cNvSpPr/>
          <p:nvPr/>
        </p:nvSpPr>
        <p:spPr>
          <a:xfrm>
            <a:off x="8008617"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任意多边形: 形状 21">
            <a:extLst>
              <a:ext uri="{FF2B5EF4-FFF2-40B4-BE49-F238E27FC236}">
                <a16:creationId xmlns:a16="http://schemas.microsoft.com/office/drawing/2014/main" id="{007F205F-69E3-4418-A9F4-43EFBC8C70A1}"/>
              </a:ext>
            </a:extLst>
          </p:cNvPr>
          <p:cNvSpPr/>
          <p:nvPr/>
        </p:nvSpPr>
        <p:spPr>
          <a:xfrm>
            <a:off x="8278055" y="2618666"/>
            <a:ext cx="1435805" cy="95439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1435805"/>
              <a:gd name="connsiteY0" fmla="*/ 6349 h 934833"/>
              <a:gd name="connsiteX1" fmla="*/ 0 w 1435805"/>
              <a:gd name="connsiteY1" fmla="*/ 934833 h 934833"/>
              <a:gd name="connsiteX2" fmla="*/ 1010298 w 1435805"/>
              <a:gd name="connsiteY2" fmla="*/ 910617 h 934833"/>
              <a:gd name="connsiteX3" fmla="*/ 1435805 w 1435805"/>
              <a:gd name="connsiteY3" fmla="*/ 0 h 934833"/>
              <a:gd name="connsiteX4" fmla="*/ 1161696 w 1435805"/>
              <a:gd name="connsiteY4" fmla="*/ 6349 h 934833"/>
              <a:gd name="connsiteX0" fmla="*/ 1161696 w 1435805"/>
              <a:gd name="connsiteY0" fmla="*/ 6349 h 954391"/>
              <a:gd name="connsiteX1" fmla="*/ 0 w 1435805"/>
              <a:gd name="connsiteY1" fmla="*/ 934833 h 954391"/>
              <a:gd name="connsiteX2" fmla="*/ 1020026 w 1435805"/>
              <a:gd name="connsiteY2" fmla="*/ 954391 h 954391"/>
              <a:gd name="connsiteX3" fmla="*/ 1435805 w 1435805"/>
              <a:gd name="connsiteY3" fmla="*/ 0 h 954391"/>
              <a:gd name="connsiteX4" fmla="*/ 1161696 w 1435805"/>
              <a:gd name="connsiteY4" fmla="*/ 6349 h 95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05" h="954391">
                <a:moveTo>
                  <a:pt x="1161696" y="6349"/>
                </a:moveTo>
                <a:cubicBezTo>
                  <a:pt x="672009" y="415479"/>
                  <a:pt x="637671" y="477704"/>
                  <a:pt x="0" y="934833"/>
                </a:cubicBezTo>
                <a:lnTo>
                  <a:pt x="1020026" y="954391"/>
                </a:lnTo>
                <a:lnTo>
                  <a:pt x="1435805" y="0"/>
                </a:lnTo>
                <a:lnTo>
                  <a:pt x="1161696"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2">
            <a:extLst>
              <a:ext uri="{FF2B5EF4-FFF2-40B4-BE49-F238E27FC236}">
                <a16:creationId xmlns:a16="http://schemas.microsoft.com/office/drawing/2014/main" id="{7A760676-5F90-4933-B0A0-E235990CE46F}"/>
              </a:ext>
            </a:extLst>
          </p:cNvPr>
          <p:cNvSpPr/>
          <p:nvPr/>
        </p:nvSpPr>
        <p:spPr>
          <a:xfrm>
            <a:off x="8818784" y="2618667"/>
            <a:ext cx="898514" cy="941286"/>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 name="connsiteX0" fmla="*/ 536856 w 810965"/>
              <a:gd name="connsiteY0" fmla="*/ 6349 h 941286"/>
              <a:gd name="connsiteX1" fmla="*/ 0 w 810965"/>
              <a:gd name="connsiteY1" fmla="*/ 941286 h 941286"/>
              <a:gd name="connsiteX2" fmla="*/ 810965 w 810965"/>
              <a:gd name="connsiteY2" fmla="*/ 0 h 941286"/>
              <a:gd name="connsiteX3" fmla="*/ 536856 w 810965"/>
              <a:gd name="connsiteY3" fmla="*/ 6349 h 941286"/>
              <a:gd name="connsiteX0" fmla="*/ 624405 w 898514"/>
              <a:gd name="connsiteY0" fmla="*/ 6349 h 941286"/>
              <a:gd name="connsiteX1" fmla="*/ 0 w 898514"/>
              <a:gd name="connsiteY1" fmla="*/ 941286 h 941286"/>
              <a:gd name="connsiteX2" fmla="*/ 898514 w 898514"/>
              <a:gd name="connsiteY2" fmla="*/ 0 h 941286"/>
              <a:gd name="connsiteX3" fmla="*/ 624405 w 898514"/>
              <a:gd name="connsiteY3" fmla="*/ 6349 h 941286"/>
            </a:gdLst>
            <a:ahLst/>
            <a:cxnLst>
              <a:cxn ang="0">
                <a:pos x="connsiteX0" y="connsiteY0"/>
              </a:cxn>
              <a:cxn ang="0">
                <a:pos x="connsiteX1" y="connsiteY1"/>
              </a:cxn>
              <a:cxn ang="0">
                <a:pos x="connsiteX2" y="connsiteY2"/>
              </a:cxn>
              <a:cxn ang="0">
                <a:pos x="connsiteX3" y="connsiteY3"/>
              </a:cxn>
            </a:cxnLst>
            <a:rect l="l" t="t" r="r" b="b"/>
            <a:pathLst>
              <a:path w="898514" h="941286">
                <a:moveTo>
                  <a:pt x="624405" y="6349"/>
                </a:moveTo>
                <a:lnTo>
                  <a:pt x="0" y="941286"/>
                </a:lnTo>
                <a:lnTo>
                  <a:pt x="898514" y="0"/>
                </a:lnTo>
                <a:lnTo>
                  <a:pt x="624405"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ABE76502-7A81-4E86-B4E3-BC8A386BB3DD}"/>
              </a:ext>
            </a:extLst>
          </p:cNvPr>
          <p:cNvSpPr/>
          <p:nvPr/>
        </p:nvSpPr>
        <p:spPr>
          <a:xfrm>
            <a:off x="8008617" y="108037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柱形 24">
            <a:extLst>
              <a:ext uri="{FF2B5EF4-FFF2-40B4-BE49-F238E27FC236}">
                <a16:creationId xmlns:a16="http://schemas.microsoft.com/office/drawing/2014/main" id="{FA85B39B-70CD-42D9-AC4A-F3FCCFA36BEF}"/>
              </a:ext>
            </a:extLst>
          </p:cNvPr>
          <p:cNvSpPr/>
          <p:nvPr/>
        </p:nvSpPr>
        <p:spPr>
          <a:xfrm>
            <a:off x="9447334" y="1405320"/>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A404610-A25A-48B5-A5EA-9807C2879579}"/>
                  </a:ext>
                </a:extLst>
              </p:cNvPr>
              <p:cNvSpPr txBox="1"/>
              <p:nvPr/>
            </p:nvSpPr>
            <p:spPr>
              <a:xfrm>
                <a:off x="8697742" y="3636021"/>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26" name="文本框 25">
                <a:extLst>
                  <a:ext uri="{FF2B5EF4-FFF2-40B4-BE49-F238E27FC236}">
                    <a16:creationId xmlns:a16="http://schemas.microsoft.com/office/drawing/2014/main" id="{CA404610-A25A-48B5-A5EA-9807C2879579}"/>
                  </a:ext>
                </a:extLst>
              </p:cNvPr>
              <p:cNvSpPr txBox="1">
                <a:spLocks noRot="1" noChangeAspect="1" noMove="1" noResize="1" noEditPoints="1" noAdjustHandles="1" noChangeArrowheads="1" noChangeShapeType="1" noTextEdit="1"/>
              </p:cNvSpPr>
              <p:nvPr/>
            </p:nvSpPr>
            <p:spPr>
              <a:xfrm>
                <a:off x="8697742" y="3636021"/>
                <a:ext cx="1152000" cy="307777"/>
              </a:xfrm>
              <a:prstGeom prst="rect">
                <a:avLst/>
              </a:prstGeom>
              <a:blipFill>
                <a:blip r:embed="rId4"/>
                <a:stretch>
                  <a:fillRect l="-529" t="-1961" b="-19608"/>
                </a:stretch>
              </a:blipFill>
            </p:spPr>
            <p:txBody>
              <a:bodyPr/>
              <a:lstStyle/>
              <a:p>
                <a:r>
                  <a:rPr lang="zh-CN" altLang="en-US">
                    <a:noFill/>
                  </a:rPr>
                  <a:t> </a:t>
                </a:r>
              </a:p>
            </p:txBody>
          </p:sp>
        </mc:Fallback>
      </mc:AlternateContent>
      <p:sp>
        <p:nvSpPr>
          <p:cNvPr id="19" name="矩形: 圆角 18">
            <a:extLst>
              <a:ext uri="{FF2B5EF4-FFF2-40B4-BE49-F238E27FC236}">
                <a16:creationId xmlns:a16="http://schemas.microsoft.com/office/drawing/2014/main" id="{BE955F2A-9243-45DB-8DC0-C1A5B7EECDA8}"/>
              </a:ext>
            </a:extLst>
          </p:cNvPr>
          <p:cNvSpPr/>
          <p:nvPr/>
        </p:nvSpPr>
        <p:spPr>
          <a:xfrm>
            <a:off x="6497375" y="4014620"/>
            <a:ext cx="2482850" cy="1250951"/>
          </a:xfrm>
          <a:prstGeom prst="roundRect">
            <a:avLst>
              <a:gd name="adj" fmla="val 222"/>
            </a:avLst>
          </a:prstGeom>
          <a:solidFill>
            <a:schemeClr val="tx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8" name="文本框 27">
            <a:extLst>
              <a:ext uri="{FF2B5EF4-FFF2-40B4-BE49-F238E27FC236}">
                <a16:creationId xmlns:a16="http://schemas.microsoft.com/office/drawing/2014/main" id="{4BBE94F3-DE8A-4D5E-A205-9F7D470684A9}"/>
              </a:ext>
            </a:extLst>
          </p:cNvPr>
          <p:cNvSpPr txBox="1"/>
          <p:nvPr/>
        </p:nvSpPr>
        <p:spPr>
          <a:xfrm>
            <a:off x="9143317" y="4350654"/>
            <a:ext cx="1837785" cy="578882"/>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All motion vectors are</a:t>
            </a:r>
            <a:r>
              <a:rPr lang="en-US" altLang="zh-CN" sz="1400" b="0" dirty="0"/>
              <a:t> </a:t>
            </a:r>
            <a:r>
              <a:rPr lang="en-US" altLang="zh-CN" sz="1400" dirty="0"/>
              <a:t>z</a:t>
            </a:r>
            <a:r>
              <a:rPr lang="en-US" altLang="zh-CN" sz="1400" b="0" dirty="0"/>
              <a:t>ero-length</a:t>
            </a:r>
            <a:endParaRPr lang="en-US" altLang="zh-CN" sz="1400" dirty="0"/>
          </a:p>
        </p:txBody>
      </p:sp>
      <p:sp>
        <p:nvSpPr>
          <p:cNvPr id="29" name="文本框 28">
            <a:extLst>
              <a:ext uri="{FF2B5EF4-FFF2-40B4-BE49-F238E27FC236}">
                <a16:creationId xmlns:a16="http://schemas.microsoft.com/office/drawing/2014/main" id="{A9DF3346-205A-40E3-9AD6-43200CEB1BF2}"/>
              </a:ext>
            </a:extLst>
          </p:cNvPr>
          <p:cNvSpPr txBox="1"/>
          <p:nvPr/>
        </p:nvSpPr>
        <p:spPr>
          <a:xfrm>
            <a:off x="6077640" y="5265571"/>
            <a:ext cx="3322320" cy="307777"/>
          </a:xfrm>
          <a:prstGeom prst="rect">
            <a:avLst/>
          </a:prstGeom>
          <a:noFill/>
        </p:spPr>
        <p:txBody>
          <a:bodyPr wrap="square" rtlCol="0">
            <a:spAutoFit/>
          </a:bodyPr>
          <a:lstStyle/>
          <a:p>
            <a:pPr algn="ctr"/>
            <a:r>
              <a:rPr lang="en-US" altLang="zh-CN" sz="1400" dirty="0">
                <a:latin typeface="+mj-lt"/>
              </a:rPr>
              <a:t>Motion vectors of receiver’s</a:t>
            </a:r>
            <a:endParaRPr lang="zh-CN" altLang="en-US" sz="1400" i="1" dirty="0">
              <a:latin typeface="+mj-lt"/>
            </a:endParaRPr>
          </a:p>
        </p:txBody>
      </p:sp>
      <p:sp>
        <p:nvSpPr>
          <p:cNvPr id="3" name="矩形: 圆角 2">
            <a:extLst>
              <a:ext uri="{FF2B5EF4-FFF2-40B4-BE49-F238E27FC236}">
                <a16:creationId xmlns:a16="http://schemas.microsoft.com/office/drawing/2014/main" id="{DD0EA1B6-E35F-4780-9466-E2E6EAEFAF29}"/>
              </a:ext>
            </a:extLst>
          </p:cNvPr>
          <p:cNvSpPr/>
          <p:nvPr/>
        </p:nvSpPr>
        <p:spPr>
          <a:xfrm>
            <a:off x="4854575" y="2322106"/>
            <a:ext cx="2482850" cy="1237847"/>
          </a:xfrm>
          <a:prstGeom prst="roundRect">
            <a:avLst>
              <a:gd name="adj" fmla="val 331"/>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a:extLst>
              <a:ext uri="{FF2B5EF4-FFF2-40B4-BE49-F238E27FC236}">
                <a16:creationId xmlns:a16="http://schemas.microsoft.com/office/drawing/2014/main" id="{2E2AED9E-4C1F-4F1D-903C-A8016F36C51C}"/>
              </a:ext>
            </a:extLst>
          </p:cNvPr>
          <p:cNvCxnSpPr>
            <a:cxnSpLocks/>
          </p:cNvCxnSpPr>
          <p:nvPr/>
        </p:nvCxnSpPr>
        <p:spPr>
          <a:xfrm>
            <a:off x="7471918" y="3210167"/>
            <a:ext cx="205133" cy="73363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9" name="矩形: 圆角 38">
            <a:extLst>
              <a:ext uri="{FF2B5EF4-FFF2-40B4-BE49-F238E27FC236}">
                <a16:creationId xmlns:a16="http://schemas.microsoft.com/office/drawing/2014/main" id="{0E97EA0B-B30D-478D-BCBB-A6007BE42B28}"/>
              </a:ext>
            </a:extLst>
          </p:cNvPr>
          <p:cNvSpPr/>
          <p:nvPr/>
        </p:nvSpPr>
        <p:spPr>
          <a:xfrm>
            <a:off x="912779" y="4350654"/>
            <a:ext cx="4753734" cy="588244"/>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5EEC8597-8B52-4166-97BE-4786E80BE9D1}"/>
                  </a:ext>
                </a:extLst>
              </p:cNvPr>
              <p:cNvSpPr txBox="1"/>
              <p:nvPr/>
            </p:nvSpPr>
            <p:spPr>
              <a:xfrm>
                <a:off x="1135176" y="4486206"/>
                <a:ext cx="4577225" cy="307777"/>
              </a:xfrm>
              <a:prstGeom prst="rect">
                <a:avLst/>
              </a:prstGeom>
              <a:noFill/>
            </p:spPr>
            <p:txBody>
              <a:bodyPr wrap="square" lIns="0" tIns="0" rIns="0" bIns="0" rtlCol="0">
                <a:spAutoFit/>
              </a:bodyPr>
              <a:lstStyle/>
              <a:p>
                <a14:m>
                  <m:oMath xmlns:m="http://schemas.openxmlformats.org/officeDocument/2006/math">
                    <m:sSub>
                      <m:sSubPr>
                        <m:ctrlPr>
                          <a:rPr lang="en-US" altLang="zh-CN" sz="2000" b="0" i="1" smtClean="0">
                            <a:latin typeface="Cambria Math" panose="02040503050406030204" pitchFamily="18" charset="0"/>
                          </a:rPr>
                        </m:ctrlPr>
                      </m:sSubPr>
                      <m:e>
                        <m:sSub>
                          <m:sSubPr>
                            <m:ctrlPr>
                              <a:rPr lang="en-US" altLang="zh-CN" sz="2000" b="0" i="1" smtClean="0">
                                <a:latin typeface="Cambria Math" panose="02040503050406030204" pitchFamily="18" charset="0"/>
                              </a:rPr>
                            </m:ctrlPr>
                          </m:sSubPr>
                          <m:e>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𝑐</m:t>
                                </m:r>
                              </m:e>
                            </m:acc>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solidFill>
                          <a:schemeClr val="accent6"/>
                        </a:solidFill>
                        <a:latin typeface="Cambria Math" panose="02040503050406030204" pitchFamily="18" charset="0"/>
                      </a:rPr>
                      <m:t>=</m:t>
                    </m:r>
                    <m:r>
                      <a:rPr lang="en-US" altLang="zh-CN" sz="2000" i="1">
                        <a:solidFill>
                          <a:schemeClr val="accent6"/>
                        </a:solidFill>
                        <a:latin typeface="Cambria Math" panose="02040503050406030204" pitchFamily="18" charset="0"/>
                      </a:rPr>
                      <m:t>𝛼</m:t>
                    </m:r>
                    <m:r>
                      <a:rPr lang="en-US" altLang="zh-CN" sz="2000" i="1">
                        <a:solidFill>
                          <a:schemeClr val="accent6"/>
                        </a:solidFill>
                        <a:latin typeface="Cambria Math" panose="02040503050406030204" pitchFamily="18" charset="0"/>
                      </a:rPr>
                      <m:t>×</m:t>
                    </m:r>
                    <m:sSub>
                      <m:sSubPr>
                        <m:ctrlPr>
                          <a:rPr lang="en-US" altLang="zh-CN" sz="2000" i="1">
                            <a:latin typeface="Cambria Math" panose="02040503050406030204" pitchFamily="18" charset="0"/>
                          </a:rPr>
                        </m:ctrlPr>
                      </m:sSubPr>
                      <m:e>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𝑐</m:t>
                                </m:r>
                              </m:e>
                            </m:acc>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r>
                      <a:rPr lang="en-US" altLang="zh-CN" sz="2000" i="1">
                        <a:solidFill>
                          <a:schemeClr val="accent6"/>
                        </a:solidFill>
                        <a:latin typeface="Cambria Math" panose="02040503050406030204" pitchFamily="18" charset="0"/>
                      </a:rPr>
                      <m:t>+</m:t>
                    </m:r>
                    <m:d>
                      <m:dPr>
                        <m:ctrlPr>
                          <a:rPr lang="en-US" altLang="zh-CN" sz="2000" i="1">
                            <a:solidFill>
                              <a:schemeClr val="accent6"/>
                            </a:solidFill>
                            <a:latin typeface="Cambria Math" panose="02040503050406030204" pitchFamily="18" charset="0"/>
                          </a:rPr>
                        </m:ctrlPr>
                      </m:dPr>
                      <m:e>
                        <m:r>
                          <a:rPr lang="en-US" altLang="zh-CN" sz="2000" i="1">
                            <a:solidFill>
                              <a:schemeClr val="accent6"/>
                            </a:solidFill>
                            <a:latin typeface="Cambria Math" panose="02040503050406030204" pitchFamily="18" charset="0"/>
                          </a:rPr>
                          <m:t>1−</m:t>
                        </m:r>
                        <m:r>
                          <a:rPr lang="en-US" altLang="zh-CN" sz="2000" i="1">
                            <a:solidFill>
                              <a:schemeClr val="accent6"/>
                            </a:solidFill>
                            <a:latin typeface="Cambria Math" panose="02040503050406030204" pitchFamily="18" charset="0"/>
                          </a:rPr>
                          <m:t>𝛼</m:t>
                        </m:r>
                      </m:e>
                    </m:d>
                    <m:r>
                      <a:rPr lang="en-US" altLang="zh-CN" sz="2000" i="1">
                        <a:solidFill>
                          <a:schemeClr val="accent6"/>
                        </a:solidFill>
                        <a:latin typeface="Cambria Math" panose="02040503050406030204" pitchFamily="18" charset="0"/>
                      </a:rPr>
                      <m:t>×</m:t>
                    </m:r>
                  </m:oMath>
                </a14:m>
                <a:r>
                  <a:rPr lang="en-US" altLang="zh-CN" sz="2000" dirty="0"/>
                  <a:t> </a:t>
                </a:r>
                <a14:m>
                  <m:oMath xmlns:m="http://schemas.openxmlformats.org/officeDocument/2006/math">
                    <m:sSub>
                      <m:sSubPr>
                        <m:ctrlPr>
                          <a:rPr lang="en-US" altLang="zh-CN" sz="2000" i="1">
                            <a:latin typeface="Cambria Math" panose="02040503050406030204" pitchFamily="18" charset="0"/>
                          </a:rPr>
                        </m:ctrlPr>
                      </m:sSubPr>
                      <m:e>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𝑐</m:t>
                                </m:r>
                              </m:e>
                            </m:acc>
                          </m:e>
                          <m:sub>
                            <m:r>
                              <a:rPr lang="en-US" altLang="zh-CN" sz="2000" i="1">
                                <a:latin typeface="Cambria Math" panose="02040503050406030204" pitchFamily="18" charset="0"/>
                              </a:rPr>
                              <m:t>𝑖</m:t>
                            </m:r>
                            <m:r>
                              <a:rPr lang="en-US" altLang="zh-CN" sz="2000" i="1">
                                <a:latin typeface="Cambria Math" panose="02040503050406030204" pitchFamily="18" charset="0"/>
                              </a:rPr>
                              <m:t>−1</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oMath>
                </a14:m>
                <a:endParaRPr lang="zh-CN" altLang="en-US" sz="2000" dirty="0"/>
              </a:p>
            </p:txBody>
          </p:sp>
        </mc:Choice>
        <mc:Fallback xmlns="">
          <p:sp>
            <p:nvSpPr>
              <p:cNvPr id="45" name="文本框 44">
                <a:extLst>
                  <a:ext uri="{FF2B5EF4-FFF2-40B4-BE49-F238E27FC236}">
                    <a16:creationId xmlns:a16="http://schemas.microsoft.com/office/drawing/2014/main" id="{5EEC8597-8B52-4166-97BE-4786E80BE9D1}"/>
                  </a:ext>
                </a:extLst>
              </p:cNvPr>
              <p:cNvSpPr txBox="1">
                <a:spLocks noRot="1" noChangeAspect="1" noMove="1" noResize="1" noEditPoints="1" noAdjustHandles="1" noChangeArrowheads="1" noChangeShapeType="1" noTextEdit="1"/>
              </p:cNvSpPr>
              <p:nvPr/>
            </p:nvSpPr>
            <p:spPr>
              <a:xfrm>
                <a:off x="1135176" y="4486206"/>
                <a:ext cx="4577225" cy="307777"/>
              </a:xfrm>
              <a:prstGeom prst="rect">
                <a:avLst/>
              </a:prstGeom>
              <a:blipFill>
                <a:blip r:embed="rId5"/>
                <a:stretch>
                  <a:fillRect l="-1332" t="-6000" b="-34000"/>
                </a:stretch>
              </a:blipFill>
            </p:spPr>
            <p:txBody>
              <a:bodyPr/>
              <a:lstStyle/>
              <a:p>
                <a:r>
                  <a:rPr lang="zh-CN" altLang="en-US">
                    <a:noFill/>
                  </a:rPr>
                  <a:t> </a:t>
                </a:r>
              </a:p>
            </p:txBody>
          </p:sp>
        </mc:Fallback>
      </mc:AlternateContent>
      <p:cxnSp>
        <p:nvCxnSpPr>
          <p:cNvPr id="47" name="直接箭头连接符 46">
            <a:extLst>
              <a:ext uri="{FF2B5EF4-FFF2-40B4-BE49-F238E27FC236}">
                <a16:creationId xmlns:a16="http://schemas.microsoft.com/office/drawing/2014/main" id="{A09439FE-4B27-45B6-AE31-1BBA695AEB9C}"/>
              </a:ext>
            </a:extLst>
          </p:cNvPr>
          <p:cNvCxnSpPr>
            <a:cxnSpLocks/>
          </p:cNvCxnSpPr>
          <p:nvPr/>
        </p:nvCxnSpPr>
        <p:spPr>
          <a:xfrm flipH="1">
            <a:off x="5788425" y="4640094"/>
            <a:ext cx="6329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D7BFAA9B-BEEA-4D02-92C6-4CFCE1B9A298}"/>
              </a:ext>
            </a:extLst>
          </p:cNvPr>
          <p:cNvCxnSpPr>
            <a:cxnSpLocks/>
          </p:cNvCxnSpPr>
          <p:nvPr/>
        </p:nvCxnSpPr>
        <p:spPr>
          <a:xfrm flipV="1">
            <a:off x="2945333" y="3708419"/>
            <a:ext cx="0" cy="4898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63B1724D-9502-4227-B0E5-8119BF064B83}"/>
              </a:ext>
            </a:extLst>
          </p:cNvPr>
          <p:cNvSpPr/>
          <p:nvPr/>
        </p:nvSpPr>
        <p:spPr>
          <a:xfrm>
            <a:off x="1642015" y="1227790"/>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50" name="矩形 49">
            <a:extLst>
              <a:ext uri="{FF2B5EF4-FFF2-40B4-BE49-F238E27FC236}">
                <a16:creationId xmlns:a16="http://schemas.microsoft.com/office/drawing/2014/main" id="{56D055A0-7FA8-4268-8E58-E5FFD60A7B10}"/>
              </a:ext>
            </a:extLst>
          </p:cNvPr>
          <p:cNvSpPr/>
          <p:nvPr/>
        </p:nvSpPr>
        <p:spPr>
          <a:xfrm>
            <a:off x="622789"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任意多边形: 形状 50">
            <a:extLst>
              <a:ext uri="{FF2B5EF4-FFF2-40B4-BE49-F238E27FC236}">
                <a16:creationId xmlns:a16="http://schemas.microsoft.com/office/drawing/2014/main" id="{03A89B77-3F9C-4857-B00D-3A27B0C1D7A0}"/>
              </a:ext>
            </a:extLst>
          </p:cNvPr>
          <p:cNvSpPr/>
          <p:nvPr/>
        </p:nvSpPr>
        <p:spPr>
          <a:xfrm>
            <a:off x="1903904" y="2618667"/>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形状 51">
            <a:extLst>
              <a:ext uri="{FF2B5EF4-FFF2-40B4-BE49-F238E27FC236}">
                <a16:creationId xmlns:a16="http://schemas.microsoft.com/office/drawing/2014/main" id="{FDD4F092-8BC8-4B46-A42B-926EE0009FAD}"/>
              </a:ext>
            </a:extLst>
          </p:cNvPr>
          <p:cNvSpPr/>
          <p:nvPr/>
        </p:nvSpPr>
        <p:spPr>
          <a:xfrm>
            <a:off x="2057362" y="2618667"/>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圆角 52">
            <a:extLst>
              <a:ext uri="{FF2B5EF4-FFF2-40B4-BE49-F238E27FC236}">
                <a16:creationId xmlns:a16="http://schemas.microsoft.com/office/drawing/2014/main" id="{696309B8-A5B3-4B3A-BD65-9C7AF7FFF4B1}"/>
              </a:ext>
            </a:extLst>
          </p:cNvPr>
          <p:cNvSpPr/>
          <p:nvPr/>
        </p:nvSpPr>
        <p:spPr>
          <a:xfrm>
            <a:off x="622789" y="108037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746D79C5-BC50-4501-B5B3-352470EC270B}"/>
                  </a:ext>
                </a:extLst>
              </p:cNvPr>
              <p:cNvSpPr txBox="1"/>
              <p:nvPr/>
            </p:nvSpPr>
            <p:spPr>
              <a:xfrm>
                <a:off x="1386170" y="3639950"/>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55" name="文本框 54">
                <a:extLst>
                  <a:ext uri="{FF2B5EF4-FFF2-40B4-BE49-F238E27FC236}">
                    <a16:creationId xmlns:a16="http://schemas.microsoft.com/office/drawing/2014/main" id="{746D79C5-BC50-4501-B5B3-352470EC270B}"/>
                  </a:ext>
                </a:extLst>
              </p:cNvPr>
              <p:cNvSpPr txBox="1">
                <a:spLocks noRot="1" noChangeAspect="1" noMove="1" noResize="1" noEditPoints="1" noAdjustHandles="1" noChangeArrowheads="1" noChangeShapeType="1" noTextEdit="1"/>
              </p:cNvSpPr>
              <p:nvPr/>
            </p:nvSpPr>
            <p:spPr>
              <a:xfrm>
                <a:off x="1386170" y="3639950"/>
                <a:ext cx="956088" cy="307777"/>
              </a:xfrm>
              <a:prstGeom prst="rect">
                <a:avLst/>
              </a:prstGeom>
              <a:blipFill>
                <a:blip r:embed="rId6"/>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2A569381-BC65-4E17-9B82-7D5BD5599729}"/>
                  </a:ext>
                </a:extLst>
              </p:cNvPr>
              <p:cNvSpPr/>
              <p:nvPr/>
            </p:nvSpPr>
            <p:spPr>
              <a:xfrm>
                <a:off x="2945333" y="3793838"/>
                <a:ext cx="9995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𝛼</m:t>
                      </m:r>
                      <m:r>
                        <a:rPr lang="en-US" altLang="zh-CN" b="0" i="0" dirty="0" smtClean="0">
                          <a:latin typeface="Cambria Math" panose="02040503050406030204" pitchFamily="18" charset="0"/>
                        </a:rPr>
                        <m:t>=0.2</m:t>
                      </m:r>
                    </m:oMath>
                  </m:oMathPara>
                </a14:m>
                <a:endParaRPr lang="zh-CN" altLang="en-US" dirty="0"/>
              </a:p>
            </p:txBody>
          </p:sp>
        </mc:Choice>
        <mc:Fallback xmlns="">
          <p:sp>
            <p:nvSpPr>
              <p:cNvPr id="15" name="矩形 14">
                <a:extLst>
                  <a:ext uri="{FF2B5EF4-FFF2-40B4-BE49-F238E27FC236}">
                    <a16:creationId xmlns:a16="http://schemas.microsoft.com/office/drawing/2014/main" id="{2A569381-BC65-4E17-9B82-7D5BD5599729}"/>
                  </a:ext>
                </a:extLst>
              </p:cNvPr>
              <p:cNvSpPr>
                <a:spLocks noRot="1" noChangeAspect="1" noMove="1" noResize="1" noEditPoints="1" noAdjustHandles="1" noChangeArrowheads="1" noChangeShapeType="1" noTextEdit="1"/>
              </p:cNvSpPr>
              <p:nvPr/>
            </p:nvSpPr>
            <p:spPr>
              <a:xfrm>
                <a:off x="2945333" y="3793838"/>
                <a:ext cx="999569" cy="369332"/>
              </a:xfrm>
              <a:prstGeom prst="rect">
                <a:avLst/>
              </a:prstGeom>
              <a:blipFill>
                <a:blip r:embed="rId7"/>
                <a:stretch>
                  <a:fillRect/>
                </a:stretch>
              </a:blipFill>
            </p:spPr>
            <p:txBody>
              <a:bodyPr/>
              <a:lstStyle/>
              <a:p>
                <a:r>
                  <a:rPr lang="zh-CN" altLang="en-US">
                    <a:noFill/>
                  </a:rPr>
                  <a:t> </a:t>
                </a:r>
              </a:p>
            </p:txBody>
          </p:sp>
        </mc:Fallback>
      </mc:AlternateContent>
      <p:sp>
        <p:nvSpPr>
          <p:cNvPr id="58" name="任意多边形: 形状 57">
            <a:extLst>
              <a:ext uri="{FF2B5EF4-FFF2-40B4-BE49-F238E27FC236}">
                <a16:creationId xmlns:a16="http://schemas.microsoft.com/office/drawing/2014/main" id="{10877D88-FA29-42AA-97E0-E4DFAE458E60}"/>
              </a:ext>
            </a:extLst>
          </p:cNvPr>
          <p:cNvSpPr/>
          <p:nvPr/>
        </p:nvSpPr>
        <p:spPr>
          <a:xfrm>
            <a:off x="903015" y="2618666"/>
            <a:ext cx="1435805" cy="95439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1435805"/>
              <a:gd name="connsiteY0" fmla="*/ 6349 h 934833"/>
              <a:gd name="connsiteX1" fmla="*/ 0 w 1435805"/>
              <a:gd name="connsiteY1" fmla="*/ 934833 h 934833"/>
              <a:gd name="connsiteX2" fmla="*/ 1010298 w 1435805"/>
              <a:gd name="connsiteY2" fmla="*/ 910617 h 934833"/>
              <a:gd name="connsiteX3" fmla="*/ 1435805 w 1435805"/>
              <a:gd name="connsiteY3" fmla="*/ 0 h 934833"/>
              <a:gd name="connsiteX4" fmla="*/ 1161696 w 1435805"/>
              <a:gd name="connsiteY4" fmla="*/ 6349 h 934833"/>
              <a:gd name="connsiteX0" fmla="*/ 1161696 w 1435805"/>
              <a:gd name="connsiteY0" fmla="*/ 6349 h 954391"/>
              <a:gd name="connsiteX1" fmla="*/ 0 w 1435805"/>
              <a:gd name="connsiteY1" fmla="*/ 934833 h 954391"/>
              <a:gd name="connsiteX2" fmla="*/ 1020026 w 1435805"/>
              <a:gd name="connsiteY2" fmla="*/ 954391 h 954391"/>
              <a:gd name="connsiteX3" fmla="*/ 1435805 w 1435805"/>
              <a:gd name="connsiteY3" fmla="*/ 0 h 954391"/>
              <a:gd name="connsiteX4" fmla="*/ 1161696 w 1435805"/>
              <a:gd name="connsiteY4" fmla="*/ 6349 h 95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05" h="954391">
                <a:moveTo>
                  <a:pt x="1161696" y="6349"/>
                </a:moveTo>
                <a:cubicBezTo>
                  <a:pt x="672009" y="415479"/>
                  <a:pt x="637671" y="477704"/>
                  <a:pt x="0" y="934833"/>
                </a:cubicBezTo>
                <a:lnTo>
                  <a:pt x="1020026" y="954391"/>
                </a:lnTo>
                <a:lnTo>
                  <a:pt x="1435805" y="0"/>
                </a:lnTo>
                <a:lnTo>
                  <a:pt x="1161696" y="6349"/>
                </a:lnTo>
                <a:close/>
              </a:path>
            </a:pathLst>
          </a:cu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形状 58">
            <a:extLst>
              <a:ext uri="{FF2B5EF4-FFF2-40B4-BE49-F238E27FC236}">
                <a16:creationId xmlns:a16="http://schemas.microsoft.com/office/drawing/2014/main" id="{6A7E5D7C-6446-4B0C-9AAA-2D0D6D14B677}"/>
              </a:ext>
            </a:extLst>
          </p:cNvPr>
          <p:cNvSpPr/>
          <p:nvPr/>
        </p:nvSpPr>
        <p:spPr>
          <a:xfrm>
            <a:off x="1443744" y="2618667"/>
            <a:ext cx="898514" cy="941286"/>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 name="connsiteX0" fmla="*/ 536856 w 810965"/>
              <a:gd name="connsiteY0" fmla="*/ 6349 h 941286"/>
              <a:gd name="connsiteX1" fmla="*/ 0 w 810965"/>
              <a:gd name="connsiteY1" fmla="*/ 941286 h 941286"/>
              <a:gd name="connsiteX2" fmla="*/ 810965 w 810965"/>
              <a:gd name="connsiteY2" fmla="*/ 0 h 941286"/>
              <a:gd name="connsiteX3" fmla="*/ 536856 w 810965"/>
              <a:gd name="connsiteY3" fmla="*/ 6349 h 941286"/>
              <a:gd name="connsiteX0" fmla="*/ 624405 w 898514"/>
              <a:gd name="connsiteY0" fmla="*/ 6349 h 941286"/>
              <a:gd name="connsiteX1" fmla="*/ 0 w 898514"/>
              <a:gd name="connsiteY1" fmla="*/ 941286 h 941286"/>
              <a:gd name="connsiteX2" fmla="*/ 898514 w 898514"/>
              <a:gd name="connsiteY2" fmla="*/ 0 h 941286"/>
              <a:gd name="connsiteX3" fmla="*/ 624405 w 898514"/>
              <a:gd name="connsiteY3" fmla="*/ 6349 h 941286"/>
            </a:gdLst>
            <a:ahLst/>
            <a:cxnLst>
              <a:cxn ang="0">
                <a:pos x="connsiteX0" y="connsiteY0"/>
              </a:cxn>
              <a:cxn ang="0">
                <a:pos x="connsiteX1" y="connsiteY1"/>
              </a:cxn>
              <a:cxn ang="0">
                <a:pos x="connsiteX2" y="connsiteY2"/>
              </a:cxn>
              <a:cxn ang="0">
                <a:pos x="connsiteX3" y="connsiteY3"/>
              </a:cxn>
            </a:cxnLst>
            <a:rect l="l" t="t" r="r" b="b"/>
            <a:pathLst>
              <a:path w="898514" h="941286">
                <a:moveTo>
                  <a:pt x="624405" y="6349"/>
                </a:moveTo>
                <a:lnTo>
                  <a:pt x="0" y="941286"/>
                </a:lnTo>
                <a:lnTo>
                  <a:pt x="898514" y="0"/>
                </a:lnTo>
                <a:lnTo>
                  <a:pt x="624405" y="6349"/>
                </a:lnTo>
                <a:close/>
              </a:path>
            </a:pathLst>
          </a:cu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2CE59E9A-DFBD-4F54-9AAD-55DDF7E5B19A}"/>
              </a:ext>
            </a:extLst>
          </p:cNvPr>
          <p:cNvSpPr txBox="1"/>
          <p:nvPr/>
        </p:nvSpPr>
        <p:spPr>
          <a:xfrm>
            <a:off x="2592098" y="2380632"/>
            <a:ext cx="1105820" cy="340519"/>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Lagging!</a:t>
            </a:r>
          </a:p>
        </p:txBody>
      </p:sp>
      <p:sp>
        <p:nvSpPr>
          <p:cNvPr id="54" name="圆柱形 53">
            <a:extLst>
              <a:ext uri="{FF2B5EF4-FFF2-40B4-BE49-F238E27FC236}">
                <a16:creationId xmlns:a16="http://schemas.microsoft.com/office/drawing/2014/main" id="{7F6126C4-2833-439C-96AB-4306B94F46E6}"/>
              </a:ext>
            </a:extLst>
          </p:cNvPr>
          <p:cNvSpPr/>
          <p:nvPr/>
        </p:nvSpPr>
        <p:spPr>
          <a:xfrm>
            <a:off x="2061506" y="1405320"/>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843806069"/>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750"/>
                                        <p:tgtEl>
                                          <p:spTgt spid="3"/>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right)">
                                      <p:cBhvr>
                                        <p:cTn id="28" dur="500"/>
                                        <p:tgtEl>
                                          <p:spTgt spid="4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down)">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fade">
                                      <p:cBhvr>
                                        <p:cTn id="65" dur="500"/>
                                        <p:tgtEl>
                                          <p:spTgt spid="5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wipe(left)">
                                      <p:cBhvr>
                                        <p:cTn id="7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9" grpId="0"/>
      <p:bldP spid="3" grpId="0" animBg="1"/>
      <p:bldP spid="39" grpId="0" animBg="1"/>
      <p:bldP spid="45" grpId="0"/>
      <p:bldP spid="49" grpId="0" animBg="1"/>
      <p:bldP spid="50" grpId="0" animBg="1"/>
      <p:bldP spid="51" grpId="0" animBg="1"/>
      <p:bldP spid="52" grpId="0" animBg="1"/>
      <p:bldP spid="53" grpId="0" animBg="1"/>
      <p:bldP spid="55" grpId="0"/>
      <p:bldP spid="15" grpId="0"/>
      <p:bldP spid="58" grpId="0" animBg="1"/>
      <p:bldP spid="59" grpId="0" animBg="1"/>
      <p:bldP spid="60"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80BA22A1-87A0-4BD6-A7BD-7D64F28F1318}"/>
              </a:ext>
            </a:extLst>
          </p:cNvPr>
          <p:cNvSpPr/>
          <p:nvPr/>
        </p:nvSpPr>
        <p:spPr>
          <a:xfrm>
            <a:off x="4854575"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Typical failure 2: glossy reflections</a:t>
            </a:r>
            <a:endParaRPr lang="zh-CN" altLang="en-US" dirty="0"/>
          </a:p>
        </p:txBody>
      </p:sp>
      <p:sp>
        <p:nvSpPr>
          <p:cNvPr id="5" name="矩形: 圆角 4">
            <a:extLst>
              <a:ext uri="{FF2B5EF4-FFF2-40B4-BE49-F238E27FC236}">
                <a16:creationId xmlns:a16="http://schemas.microsoft.com/office/drawing/2014/main" id="{18DBC580-4D66-4941-9CE7-3CEC248C7F78}"/>
              </a:ext>
            </a:extLst>
          </p:cNvPr>
          <p:cNvSpPr/>
          <p:nvPr/>
        </p:nvSpPr>
        <p:spPr>
          <a:xfrm>
            <a:off x="4854575"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E0A7455-26B6-45B9-94B2-AC14E66939A1}"/>
                  </a:ext>
                </a:extLst>
              </p:cNvPr>
              <p:cNvSpPr txBox="1"/>
              <p:nvPr/>
            </p:nvSpPr>
            <p:spPr>
              <a:xfrm>
                <a:off x="5617956"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7" name="文本框 6">
                <a:extLst>
                  <a:ext uri="{FF2B5EF4-FFF2-40B4-BE49-F238E27FC236}">
                    <a16:creationId xmlns:a16="http://schemas.microsoft.com/office/drawing/2014/main" id="{BE0A7455-26B6-45B9-94B2-AC14E66939A1}"/>
                  </a:ext>
                </a:extLst>
              </p:cNvPr>
              <p:cNvSpPr txBox="1">
                <a:spLocks noRot="1" noChangeAspect="1" noMove="1" noResize="1" noEditPoints="1" noAdjustHandles="1" noChangeArrowheads="1" noChangeShapeType="1" noTextEdit="1"/>
              </p:cNvSpPr>
              <p:nvPr/>
            </p:nvSpPr>
            <p:spPr>
              <a:xfrm>
                <a:off x="5617956" y="3640318"/>
                <a:ext cx="956088" cy="307777"/>
              </a:xfrm>
              <a:prstGeom prst="rect">
                <a:avLst/>
              </a:prstGeom>
              <a:blipFill>
                <a:blip r:embed="rId3"/>
                <a:stretch>
                  <a:fillRect t="-3922" b="-19608"/>
                </a:stretch>
              </a:blipFill>
            </p:spPr>
            <p:txBody>
              <a:bodyPr/>
              <a:lstStyle/>
              <a:p>
                <a:r>
                  <a:rPr lang="zh-CN" altLang="en-US">
                    <a:noFill/>
                  </a:rPr>
                  <a:t> </a:t>
                </a:r>
              </a:p>
            </p:txBody>
          </p:sp>
        </mc:Fallback>
      </mc:AlternateContent>
      <p:pic>
        <p:nvPicPr>
          <p:cNvPr id="20" name="图形 19">
            <a:extLst>
              <a:ext uri="{FF2B5EF4-FFF2-40B4-BE49-F238E27FC236}">
                <a16:creationId xmlns:a16="http://schemas.microsoft.com/office/drawing/2014/main" id="{6FD37FC1-47C8-4E61-9904-B58DBB93A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1893" y="1592330"/>
            <a:ext cx="577961" cy="577961"/>
          </a:xfrm>
          <a:prstGeom prst="rect">
            <a:avLst/>
          </a:prstGeom>
        </p:spPr>
      </p:pic>
      <p:pic>
        <p:nvPicPr>
          <p:cNvPr id="21" name="图片 20">
            <a:extLst>
              <a:ext uri="{FF2B5EF4-FFF2-40B4-BE49-F238E27FC236}">
                <a16:creationId xmlns:a16="http://schemas.microsoft.com/office/drawing/2014/main" id="{717596B7-97B3-4A12-8CD8-AB1625720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316" y="2532479"/>
            <a:ext cx="777367" cy="810548"/>
          </a:xfrm>
          <a:prstGeom prst="rect">
            <a:avLst/>
          </a:prstGeom>
        </p:spPr>
      </p:pic>
      <p:sp>
        <p:nvSpPr>
          <p:cNvPr id="22" name="箭头: 右 21">
            <a:extLst>
              <a:ext uri="{FF2B5EF4-FFF2-40B4-BE49-F238E27FC236}">
                <a16:creationId xmlns:a16="http://schemas.microsoft.com/office/drawing/2014/main" id="{4EE6D5C9-85D3-41B6-BC22-5FFE51312153}"/>
              </a:ext>
            </a:extLst>
          </p:cNvPr>
          <p:cNvSpPr/>
          <p:nvPr/>
        </p:nvSpPr>
        <p:spPr>
          <a:xfrm rot="10800000">
            <a:off x="5514768" y="171144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16AAD7D-E9D2-46E0-95B6-57F1C879942A}"/>
              </a:ext>
            </a:extLst>
          </p:cNvPr>
          <p:cNvSpPr/>
          <p:nvPr/>
        </p:nvSpPr>
        <p:spPr>
          <a:xfrm>
            <a:off x="8008617"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圆角 9">
            <a:extLst>
              <a:ext uri="{FF2B5EF4-FFF2-40B4-BE49-F238E27FC236}">
                <a16:creationId xmlns:a16="http://schemas.microsoft.com/office/drawing/2014/main" id="{C822D3C4-8B9E-42CC-B8A0-D72DE1DD8189}"/>
              </a:ext>
            </a:extLst>
          </p:cNvPr>
          <p:cNvSpPr/>
          <p:nvPr/>
        </p:nvSpPr>
        <p:spPr>
          <a:xfrm>
            <a:off x="8008617"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812E78D2-B664-4940-9D8E-0FA56DF8CED8}"/>
                  </a:ext>
                </a:extLst>
              </p:cNvPr>
              <p:cNvSpPr txBox="1"/>
              <p:nvPr/>
            </p:nvSpPr>
            <p:spPr>
              <a:xfrm>
                <a:off x="8771998"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11" name="文本框 10">
                <a:extLst>
                  <a:ext uri="{FF2B5EF4-FFF2-40B4-BE49-F238E27FC236}">
                    <a16:creationId xmlns:a16="http://schemas.microsoft.com/office/drawing/2014/main" id="{812E78D2-B664-4940-9D8E-0FA56DF8CED8}"/>
                  </a:ext>
                </a:extLst>
              </p:cNvPr>
              <p:cNvSpPr txBox="1">
                <a:spLocks noRot="1" noChangeAspect="1" noMove="1" noResize="1" noEditPoints="1" noAdjustHandles="1" noChangeArrowheads="1" noChangeShapeType="1" noTextEdit="1"/>
              </p:cNvSpPr>
              <p:nvPr/>
            </p:nvSpPr>
            <p:spPr>
              <a:xfrm>
                <a:off x="8771998" y="3640318"/>
                <a:ext cx="956088" cy="307777"/>
              </a:xfrm>
              <a:prstGeom prst="rect">
                <a:avLst/>
              </a:prstGeom>
              <a:blipFill>
                <a:blip r:embed="rId7"/>
                <a:stretch>
                  <a:fillRect t="-3922" b="-19608"/>
                </a:stretch>
              </a:blipFill>
            </p:spPr>
            <p:txBody>
              <a:bodyPr/>
              <a:lstStyle/>
              <a:p>
                <a:r>
                  <a:rPr lang="zh-CN" altLang="en-US">
                    <a:noFill/>
                  </a:rPr>
                  <a:t> </a:t>
                </a:r>
              </a:p>
            </p:txBody>
          </p:sp>
        </mc:Fallback>
      </mc:AlternateContent>
      <p:pic>
        <p:nvPicPr>
          <p:cNvPr id="12" name="图形 11">
            <a:extLst>
              <a:ext uri="{FF2B5EF4-FFF2-40B4-BE49-F238E27FC236}">
                <a16:creationId xmlns:a16="http://schemas.microsoft.com/office/drawing/2014/main" id="{50DA24DE-AF82-44AC-92BE-BEAAA74B27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55935" y="1592330"/>
            <a:ext cx="577961" cy="577961"/>
          </a:xfrm>
          <a:prstGeom prst="rect">
            <a:avLst/>
          </a:prstGeom>
        </p:spPr>
      </p:pic>
      <p:pic>
        <p:nvPicPr>
          <p:cNvPr id="14" name="图片 13">
            <a:extLst>
              <a:ext uri="{FF2B5EF4-FFF2-40B4-BE49-F238E27FC236}">
                <a16:creationId xmlns:a16="http://schemas.microsoft.com/office/drawing/2014/main" id="{0C12C98C-A657-472E-9682-7803B119C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358" y="2532479"/>
            <a:ext cx="777367" cy="810548"/>
          </a:xfrm>
          <a:prstGeom prst="rect">
            <a:avLst/>
          </a:prstGeom>
        </p:spPr>
      </p:pic>
      <p:sp>
        <p:nvSpPr>
          <p:cNvPr id="15" name="箭头: 右 14">
            <a:extLst>
              <a:ext uri="{FF2B5EF4-FFF2-40B4-BE49-F238E27FC236}">
                <a16:creationId xmlns:a16="http://schemas.microsoft.com/office/drawing/2014/main" id="{FC147B85-9694-4FCF-A9E6-13D986538D4E}"/>
              </a:ext>
            </a:extLst>
          </p:cNvPr>
          <p:cNvSpPr/>
          <p:nvPr/>
        </p:nvSpPr>
        <p:spPr>
          <a:xfrm rot="10800000">
            <a:off x="8668810" y="171144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228585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80BA22A1-87A0-4BD6-A7BD-7D64F28F1318}"/>
              </a:ext>
            </a:extLst>
          </p:cNvPr>
          <p:cNvSpPr/>
          <p:nvPr/>
        </p:nvSpPr>
        <p:spPr>
          <a:xfrm>
            <a:off x="4854575"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Typical failure 2: glossy reflections</a:t>
            </a:r>
            <a:endParaRPr lang="zh-CN" altLang="en-US" dirty="0"/>
          </a:p>
        </p:txBody>
      </p:sp>
      <p:sp>
        <p:nvSpPr>
          <p:cNvPr id="5" name="矩形: 圆角 4">
            <a:extLst>
              <a:ext uri="{FF2B5EF4-FFF2-40B4-BE49-F238E27FC236}">
                <a16:creationId xmlns:a16="http://schemas.microsoft.com/office/drawing/2014/main" id="{18DBC580-4D66-4941-9CE7-3CEC248C7F78}"/>
              </a:ext>
            </a:extLst>
          </p:cNvPr>
          <p:cNvSpPr/>
          <p:nvPr/>
        </p:nvSpPr>
        <p:spPr>
          <a:xfrm>
            <a:off x="4854575"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E0A7455-26B6-45B9-94B2-AC14E66939A1}"/>
                  </a:ext>
                </a:extLst>
              </p:cNvPr>
              <p:cNvSpPr txBox="1"/>
              <p:nvPr/>
            </p:nvSpPr>
            <p:spPr>
              <a:xfrm>
                <a:off x="5617956"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7" name="文本框 6">
                <a:extLst>
                  <a:ext uri="{FF2B5EF4-FFF2-40B4-BE49-F238E27FC236}">
                    <a16:creationId xmlns:a16="http://schemas.microsoft.com/office/drawing/2014/main" id="{BE0A7455-26B6-45B9-94B2-AC14E66939A1}"/>
                  </a:ext>
                </a:extLst>
              </p:cNvPr>
              <p:cNvSpPr txBox="1">
                <a:spLocks noRot="1" noChangeAspect="1" noMove="1" noResize="1" noEditPoints="1" noAdjustHandles="1" noChangeArrowheads="1" noChangeShapeType="1" noTextEdit="1"/>
              </p:cNvSpPr>
              <p:nvPr/>
            </p:nvSpPr>
            <p:spPr>
              <a:xfrm>
                <a:off x="5617956" y="3640318"/>
                <a:ext cx="956088" cy="307777"/>
              </a:xfrm>
              <a:prstGeom prst="rect">
                <a:avLst/>
              </a:prstGeom>
              <a:blipFill>
                <a:blip r:embed="rId3"/>
                <a:stretch>
                  <a:fillRect t="-3922" b="-19608"/>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AE2D5598-99CD-4CE8-B33B-A1A6610F0885}"/>
              </a:ext>
            </a:extLst>
          </p:cNvPr>
          <p:cNvSpPr/>
          <p:nvPr/>
        </p:nvSpPr>
        <p:spPr>
          <a:xfrm>
            <a:off x="8008617"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DAF485FD-BF2C-4415-B4A5-8C3C0ED73102}"/>
              </a:ext>
            </a:extLst>
          </p:cNvPr>
          <p:cNvSpPr/>
          <p:nvPr/>
        </p:nvSpPr>
        <p:spPr>
          <a:xfrm>
            <a:off x="8008617"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AF8EC520-06A6-4458-BB04-81F10B74B587}"/>
                  </a:ext>
                </a:extLst>
              </p:cNvPr>
              <p:cNvSpPr txBox="1"/>
              <p:nvPr/>
            </p:nvSpPr>
            <p:spPr>
              <a:xfrm>
                <a:off x="8670666" y="3629753"/>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16" name="文本框 15">
                <a:extLst>
                  <a:ext uri="{FF2B5EF4-FFF2-40B4-BE49-F238E27FC236}">
                    <a16:creationId xmlns:a16="http://schemas.microsoft.com/office/drawing/2014/main" id="{AF8EC520-06A6-4458-BB04-81F10B74B587}"/>
                  </a:ext>
                </a:extLst>
              </p:cNvPr>
              <p:cNvSpPr txBox="1">
                <a:spLocks noRot="1" noChangeAspect="1" noMove="1" noResize="1" noEditPoints="1" noAdjustHandles="1" noChangeArrowheads="1" noChangeShapeType="1" noTextEdit="1"/>
              </p:cNvSpPr>
              <p:nvPr/>
            </p:nvSpPr>
            <p:spPr>
              <a:xfrm>
                <a:off x="8670666" y="3629753"/>
                <a:ext cx="1152000" cy="307777"/>
              </a:xfrm>
              <a:prstGeom prst="rect">
                <a:avLst/>
              </a:prstGeom>
              <a:blipFill>
                <a:blip r:embed="rId4"/>
                <a:stretch>
                  <a:fillRect l="-529" t="-1961" b="-19608"/>
                </a:stretch>
              </a:blipFill>
            </p:spPr>
            <p:txBody>
              <a:bodyPr/>
              <a:lstStyle/>
              <a:p>
                <a:r>
                  <a:rPr lang="zh-CN" altLang="en-US">
                    <a:noFill/>
                  </a:rPr>
                  <a:t> </a:t>
                </a:r>
              </a:p>
            </p:txBody>
          </p:sp>
        </mc:Fallback>
      </mc:AlternateContent>
      <p:sp>
        <p:nvSpPr>
          <p:cNvPr id="20" name="矩形: 圆角 19">
            <a:extLst>
              <a:ext uri="{FF2B5EF4-FFF2-40B4-BE49-F238E27FC236}">
                <a16:creationId xmlns:a16="http://schemas.microsoft.com/office/drawing/2014/main" id="{970FEBCB-66A5-445D-8AFF-58EA11D3A250}"/>
              </a:ext>
            </a:extLst>
          </p:cNvPr>
          <p:cNvSpPr/>
          <p:nvPr/>
        </p:nvSpPr>
        <p:spPr>
          <a:xfrm>
            <a:off x="6497375" y="4014620"/>
            <a:ext cx="2482850" cy="1250951"/>
          </a:xfrm>
          <a:prstGeom prst="roundRect">
            <a:avLst>
              <a:gd name="adj" fmla="val 222"/>
            </a:avLst>
          </a:prstGeom>
          <a:solidFill>
            <a:schemeClr val="tx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1" name="文本框 20">
            <a:extLst>
              <a:ext uri="{FF2B5EF4-FFF2-40B4-BE49-F238E27FC236}">
                <a16:creationId xmlns:a16="http://schemas.microsoft.com/office/drawing/2014/main" id="{89795670-D14B-4EA2-9D16-BD037CE585D6}"/>
              </a:ext>
            </a:extLst>
          </p:cNvPr>
          <p:cNvSpPr txBox="1"/>
          <p:nvPr/>
        </p:nvSpPr>
        <p:spPr>
          <a:xfrm>
            <a:off x="9143317" y="4350654"/>
            <a:ext cx="1837785" cy="578882"/>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All motion vectors are</a:t>
            </a:r>
            <a:r>
              <a:rPr lang="en-US" altLang="zh-CN" sz="1400" b="0" dirty="0"/>
              <a:t> </a:t>
            </a:r>
            <a:r>
              <a:rPr lang="en-US" altLang="zh-CN" sz="1400" dirty="0"/>
              <a:t>z</a:t>
            </a:r>
            <a:r>
              <a:rPr lang="en-US" altLang="zh-CN" sz="1400" b="0" dirty="0"/>
              <a:t>ero-length</a:t>
            </a:r>
            <a:endParaRPr lang="en-US" altLang="zh-CN" sz="1400" dirty="0"/>
          </a:p>
        </p:txBody>
      </p:sp>
      <p:sp>
        <p:nvSpPr>
          <p:cNvPr id="22" name="文本框 21">
            <a:extLst>
              <a:ext uri="{FF2B5EF4-FFF2-40B4-BE49-F238E27FC236}">
                <a16:creationId xmlns:a16="http://schemas.microsoft.com/office/drawing/2014/main" id="{F0FD274B-B490-4CAF-9DBF-776BE5BE1300}"/>
              </a:ext>
            </a:extLst>
          </p:cNvPr>
          <p:cNvSpPr txBox="1"/>
          <p:nvPr/>
        </p:nvSpPr>
        <p:spPr>
          <a:xfrm>
            <a:off x="6077640" y="5265571"/>
            <a:ext cx="3322320" cy="307777"/>
          </a:xfrm>
          <a:prstGeom prst="rect">
            <a:avLst/>
          </a:prstGeom>
          <a:noFill/>
        </p:spPr>
        <p:txBody>
          <a:bodyPr wrap="square" rtlCol="0">
            <a:spAutoFit/>
          </a:bodyPr>
          <a:lstStyle/>
          <a:p>
            <a:pPr algn="ctr"/>
            <a:r>
              <a:rPr lang="en-US" altLang="zh-CN" sz="1400" dirty="0">
                <a:latin typeface="+mj-lt"/>
              </a:rPr>
              <a:t>Motion vectors of reflector’s</a:t>
            </a:r>
            <a:endParaRPr lang="zh-CN" altLang="en-US" sz="1400" i="1" dirty="0">
              <a:latin typeface="+mj-lt"/>
            </a:endParaRPr>
          </a:p>
        </p:txBody>
      </p:sp>
      <p:sp>
        <p:nvSpPr>
          <p:cNvPr id="23" name="矩形: 圆角 22">
            <a:extLst>
              <a:ext uri="{FF2B5EF4-FFF2-40B4-BE49-F238E27FC236}">
                <a16:creationId xmlns:a16="http://schemas.microsoft.com/office/drawing/2014/main" id="{0B5E1827-F467-4DF8-941F-E28161F62974}"/>
              </a:ext>
            </a:extLst>
          </p:cNvPr>
          <p:cNvSpPr/>
          <p:nvPr/>
        </p:nvSpPr>
        <p:spPr>
          <a:xfrm>
            <a:off x="4854575" y="2322106"/>
            <a:ext cx="2482850" cy="1237847"/>
          </a:xfrm>
          <a:prstGeom prst="roundRect">
            <a:avLst>
              <a:gd name="adj" fmla="val 331"/>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042071C3-CFC2-45E3-9B9D-3EDB6A5A47C1}"/>
              </a:ext>
            </a:extLst>
          </p:cNvPr>
          <p:cNvCxnSpPr>
            <a:cxnSpLocks/>
          </p:cNvCxnSpPr>
          <p:nvPr/>
        </p:nvCxnSpPr>
        <p:spPr>
          <a:xfrm>
            <a:off x="7471918" y="3210167"/>
            <a:ext cx="205133" cy="73363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圆角 24">
            <a:extLst>
              <a:ext uri="{FF2B5EF4-FFF2-40B4-BE49-F238E27FC236}">
                <a16:creationId xmlns:a16="http://schemas.microsoft.com/office/drawing/2014/main" id="{8C308F4B-5528-4FBA-A57C-76FA5AB3308C}"/>
              </a:ext>
            </a:extLst>
          </p:cNvPr>
          <p:cNvSpPr/>
          <p:nvPr/>
        </p:nvSpPr>
        <p:spPr>
          <a:xfrm>
            <a:off x="912779" y="4350654"/>
            <a:ext cx="4753734" cy="588244"/>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6" name="直接箭头连接符 25">
            <a:extLst>
              <a:ext uri="{FF2B5EF4-FFF2-40B4-BE49-F238E27FC236}">
                <a16:creationId xmlns:a16="http://schemas.microsoft.com/office/drawing/2014/main" id="{F0D17DFB-C17E-4848-A206-0087B834C760}"/>
              </a:ext>
            </a:extLst>
          </p:cNvPr>
          <p:cNvCxnSpPr>
            <a:cxnSpLocks/>
          </p:cNvCxnSpPr>
          <p:nvPr/>
        </p:nvCxnSpPr>
        <p:spPr>
          <a:xfrm flipH="1">
            <a:off x="5788425" y="4640094"/>
            <a:ext cx="6329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9D417787-AB0E-4263-A014-90CF5A9E1CC1}"/>
              </a:ext>
            </a:extLst>
          </p:cNvPr>
          <p:cNvCxnSpPr>
            <a:cxnSpLocks/>
          </p:cNvCxnSpPr>
          <p:nvPr/>
        </p:nvCxnSpPr>
        <p:spPr>
          <a:xfrm flipV="1">
            <a:off x="2945333" y="3708419"/>
            <a:ext cx="0" cy="4898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1FB7C04A-8D4B-4B05-9D14-3363F3F8A5C7}"/>
                  </a:ext>
                </a:extLst>
              </p:cNvPr>
              <p:cNvSpPr txBox="1"/>
              <p:nvPr/>
            </p:nvSpPr>
            <p:spPr>
              <a:xfrm>
                <a:off x="1386170" y="3639950"/>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28" name="文本框 27">
                <a:extLst>
                  <a:ext uri="{FF2B5EF4-FFF2-40B4-BE49-F238E27FC236}">
                    <a16:creationId xmlns:a16="http://schemas.microsoft.com/office/drawing/2014/main" id="{1FB7C04A-8D4B-4B05-9D14-3363F3F8A5C7}"/>
                  </a:ext>
                </a:extLst>
              </p:cNvPr>
              <p:cNvSpPr txBox="1">
                <a:spLocks noRot="1" noChangeAspect="1" noMove="1" noResize="1" noEditPoints="1" noAdjustHandles="1" noChangeArrowheads="1" noChangeShapeType="1" noTextEdit="1"/>
              </p:cNvSpPr>
              <p:nvPr/>
            </p:nvSpPr>
            <p:spPr>
              <a:xfrm>
                <a:off x="1386170" y="3639950"/>
                <a:ext cx="956088" cy="307777"/>
              </a:xfrm>
              <a:prstGeom prst="rect">
                <a:avLst/>
              </a:prstGeom>
              <a:blipFill>
                <a:blip r:embed="rId5"/>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78442BA9-633B-4585-BA7B-DC274720C251}"/>
                  </a:ext>
                </a:extLst>
              </p:cNvPr>
              <p:cNvSpPr/>
              <p:nvPr/>
            </p:nvSpPr>
            <p:spPr>
              <a:xfrm>
                <a:off x="2945333" y="3793838"/>
                <a:ext cx="9995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𝛼</m:t>
                      </m:r>
                      <m:r>
                        <a:rPr lang="en-US" altLang="zh-CN" b="0" i="0" dirty="0" smtClean="0">
                          <a:latin typeface="Cambria Math" panose="02040503050406030204" pitchFamily="18" charset="0"/>
                        </a:rPr>
                        <m:t>=0.2</m:t>
                      </m:r>
                    </m:oMath>
                  </m:oMathPara>
                </a14:m>
                <a:endParaRPr lang="zh-CN" altLang="en-US" dirty="0"/>
              </a:p>
            </p:txBody>
          </p:sp>
        </mc:Choice>
        <mc:Fallback xmlns="">
          <p:sp>
            <p:nvSpPr>
              <p:cNvPr id="29" name="矩形 28">
                <a:extLst>
                  <a:ext uri="{FF2B5EF4-FFF2-40B4-BE49-F238E27FC236}">
                    <a16:creationId xmlns:a16="http://schemas.microsoft.com/office/drawing/2014/main" id="{78442BA9-633B-4585-BA7B-DC274720C251}"/>
                  </a:ext>
                </a:extLst>
              </p:cNvPr>
              <p:cNvSpPr>
                <a:spLocks noRot="1" noChangeAspect="1" noMove="1" noResize="1" noEditPoints="1" noAdjustHandles="1" noChangeArrowheads="1" noChangeShapeType="1" noTextEdit="1"/>
              </p:cNvSpPr>
              <p:nvPr/>
            </p:nvSpPr>
            <p:spPr>
              <a:xfrm>
                <a:off x="2945333" y="3793838"/>
                <a:ext cx="999569"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0EFB52FC-B378-4385-9E4F-C2E1E81B18A0}"/>
                  </a:ext>
                </a:extLst>
              </p:cNvPr>
              <p:cNvSpPr txBox="1"/>
              <p:nvPr/>
            </p:nvSpPr>
            <p:spPr>
              <a:xfrm>
                <a:off x="1135176" y="4486206"/>
                <a:ext cx="4577225" cy="307777"/>
              </a:xfrm>
              <a:prstGeom prst="rect">
                <a:avLst/>
              </a:prstGeom>
              <a:noFill/>
            </p:spPr>
            <p:txBody>
              <a:bodyPr wrap="square" lIns="0" tIns="0" rIns="0" bIns="0" rtlCol="0">
                <a:spAutoFit/>
              </a:bodyPr>
              <a:lstStyle/>
              <a:p>
                <a14:m>
                  <m:oMath xmlns:m="http://schemas.openxmlformats.org/officeDocument/2006/math">
                    <m:sSub>
                      <m:sSubPr>
                        <m:ctrlPr>
                          <a:rPr lang="en-US" altLang="zh-CN" sz="2000" b="0" i="1" smtClean="0">
                            <a:latin typeface="Cambria Math" panose="02040503050406030204" pitchFamily="18" charset="0"/>
                          </a:rPr>
                        </m:ctrlPr>
                      </m:sSubPr>
                      <m:e>
                        <m:sSub>
                          <m:sSubPr>
                            <m:ctrlPr>
                              <a:rPr lang="en-US" altLang="zh-CN" sz="2000" b="0" i="1" smtClean="0">
                                <a:latin typeface="Cambria Math" panose="02040503050406030204" pitchFamily="18" charset="0"/>
                              </a:rPr>
                            </m:ctrlPr>
                          </m:sSubPr>
                          <m:e>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𝑐</m:t>
                                </m:r>
                              </m:e>
                            </m:acc>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solidFill>
                          <a:schemeClr val="accent6"/>
                        </a:solidFill>
                        <a:latin typeface="Cambria Math" panose="02040503050406030204" pitchFamily="18" charset="0"/>
                      </a:rPr>
                      <m:t>=</m:t>
                    </m:r>
                    <m:r>
                      <a:rPr lang="en-US" altLang="zh-CN" sz="2000" i="1">
                        <a:solidFill>
                          <a:schemeClr val="accent6"/>
                        </a:solidFill>
                        <a:latin typeface="Cambria Math" panose="02040503050406030204" pitchFamily="18" charset="0"/>
                      </a:rPr>
                      <m:t>𝛼</m:t>
                    </m:r>
                    <m:r>
                      <a:rPr lang="en-US" altLang="zh-CN" sz="2000" i="1">
                        <a:solidFill>
                          <a:schemeClr val="accent6"/>
                        </a:solidFill>
                        <a:latin typeface="Cambria Math" panose="02040503050406030204" pitchFamily="18" charset="0"/>
                      </a:rPr>
                      <m:t>×</m:t>
                    </m:r>
                    <m:sSub>
                      <m:sSubPr>
                        <m:ctrlPr>
                          <a:rPr lang="en-US" altLang="zh-CN" sz="2000" i="1">
                            <a:latin typeface="Cambria Math" panose="02040503050406030204" pitchFamily="18" charset="0"/>
                          </a:rPr>
                        </m:ctrlPr>
                      </m:sSubPr>
                      <m:e>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𝑐</m:t>
                                </m:r>
                              </m:e>
                            </m:acc>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r>
                      <a:rPr lang="en-US" altLang="zh-CN" sz="2000" i="1">
                        <a:solidFill>
                          <a:schemeClr val="accent6"/>
                        </a:solidFill>
                        <a:latin typeface="Cambria Math" panose="02040503050406030204" pitchFamily="18" charset="0"/>
                      </a:rPr>
                      <m:t>+</m:t>
                    </m:r>
                    <m:d>
                      <m:dPr>
                        <m:ctrlPr>
                          <a:rPr lang="en-US" altLang="zh-CN" sz="2000" i="1">
                            <a:solidFill>
                              <a:schemeClr val="accent6"/>
                            </a:solidFill>
                            <a:latin typeface="Cambria Math" panose="02040503050406030204" pitchFamily="18" charset="0"/>
                          </a:rPr>
                        </m:ctrlPr>
                      </m:dPr>
                      <m:e>
                        <m:r>
                          <a:rPr lang="en-US" altLang="zh-CN" sz="2000" i="1">
                            <a:solidFill>
                              <a:schemeClr val="accent6"/>
                            </a:solidFill>
                            <a:latin typeface="Cambria Math" panose="02040503050406030204" pitchFamily="18" charset="0"/>
                          </a:rPr>
                          <m:t>1−</m:t>
                        </m:r>
                        <m:r>
                          <a:rPr lang="en-US" altLang="zh-CN" sz="2000" i="1">
                            <a:solidFill>
                              <a:schemeClr val="accent6"/>
                            </a:solidFill>
                            <a:latin typeface="Cambria Math" panose="02040503050406030204" pitchFamily="18" charset="0"/>
                          </a:rPr>
                          <m:t>𝛼</m:t>
                        </m:r>
                      </m:e>
                    </m:d>
                    <m:r>
                      <a:rPr lang="en-US" altLang="zh-CN" sz="2000" i="1">
                        <a:solidFill>
                          <a:schemeClr val="accent6"/>
                        </a:solidFill>
                        <a:latin typeface="Cambria Math" panose="02040503050406030204" pitchFamily="18" charset="0"/>
                      </a:rPr>
                      <m:t>×</m:t>
                    </m:r>
                  </m:oMath>
                </a14:m>
                <a:r>
                  <a:rPr lang="en-US" altLang="zh-CN" sz="2000" dirty="0"/>
                  <a:t> </a:t>
                </a:r>
                <a14:m>
                  <m:oMath xmlns:m="http://schemas.openxmlformats.org/officeDocument/2006/math">
                    <m:sSub>
                      <m:sSubPr>
                        <m:ctrlPr>
                          <a:rPr lang="en-US" altLang="zh-CN" sz="2000" i="1">
                            <a:latin typeface="Cambria Math" panose="02040503050406030204" pitchFamily="18" charset="0"/>
                          </a:rPr>
                        </m:ctrlPr>
                      </m:sSubPr>
                      <m:e>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𝑐</m:t>
                                </m:r>
                              </m:e>
                            </m:acc>
                          </m:e>
                          <m:sub>
                            <m:r>
                              <a:rPr lang="en-US" altLang="zh-CN" sz="2000" i="1">
                                <a:latin typeface="Cambria Math" panose="02040503050406030204" pitchFamily="18" charset="0"/>
                              </a:rPr>
                              <m:t>𝑖</m:t>
                            </m:r>
                            <m:r>
                              <a:rPr lang="en-US" altLang="zh-CN" sz="2000" i="1">
                                <a:latin typeface="Cambria Math" panose="02040503050406030204" pitchFamily="18" charset="0"/>
                              </a:rPr>
                              <m:t>−1</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oMath>
                </a14:m>
                <a:endParaRPr lang="zh-CN" altLang="en-US" sz="2000" dirty="0"/>
              </a:p>
            </p:txBody>
          </p:sp>
        </mc:Choice>
        <mc:Fallback xmlns="">
          <p:sp>
            <p:nvSpPr>
              <p:cNvPr id="30" name="文本框 29">
                <a:extLst>
                  <a:ext uri="{FF2B5EF4-FFF2-40B4-BE49-F238E27FC236}">
                    <a16:creationId xmlns:a16="http://schemas.microsoft.com/office/drawing/2014/main" id="{0EFB52FC-B378-4385-9E4F-C2E1E81B18A0}"/>
                  </a:ext>
                </a:extLst>
              </p:cNvPr>
              <p:cNvSpPr txBox="1">
                <a:spLocks noRot="1" noChangeAspect="1" noMove="1" noResize="1" noEditPoints="1" noAdjustHandles="1" noChangeArrowheads="1" noChangeShapeType="1" noTextEdit="1"/>
              </p:cNvSpPr>
              <p:nvPr/>
            </p:nvSpPr>
            <p:spPr>
              <a:xfrm>
                <a:off x="1135176" y="4486206"/>
                <a:ext cx="4577225" cy="307777"/>
              </a:xfrm>
              <a:prstGeom prst="rect">
                <a:avLst/>
              </a:prstGeom>
              <a:blipFill>
                <a:blip r:embed="rId7"/>
                <a:stretch>
                  <a:fillRect l="-1332" t="-6000" b="-34000"/>
                </a:stretch>
              </a:blipFill>
            </p:spPr>
            <p:txBody>
              <a:bodyPr/>
              <a:lstStyle/>
              <a:p>
                <a:r>
                  <a:rPr lang="zh-CN" altLang="en-US">
                    <a:noFill/>
                  </a:rPr>
                  <a:t> </a:t>
                </a:r>
              </a:p>
            </p:txBody>
          </p:sp>
        </mc:Fallback>
      </mc:AlternateContent>
      <p:sp>
        <p:nvSpPr>
          <p:cNvPr id="31" name="矩形 30">
            <a:extLst>
              <a:ext uri="{FF2B5EF4-FFF2-40B4-BE49-F238E27FC236}">
                <a16:creationId xmlns:a16="http://schemas.microsoft.com/office/drawing/2014/main" id="{FE32DC4D-831A-43DD-8B29-EF78D183C428}"/>
              </a:ext>
            </a:extLst>
          </p:cNvPr>
          <p:cNvSpPr/>
          <p:nvPr/>
        </p:nvSpPr>
        <p:spPr>
          <a:xfrm>
            <a:off x="622997"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圆角 31">
            <a:extLst>
              <a:ext uri="{FF2B5EF4-FFF2-40B4-BE49-F238E27FC236}">
                <a16:creationId xmlns:a16="http://schemas.microsoft.com/office/drawing/2014/main" id="{F8198299-F2A2-4CFF-9EB8-58F79F7CAB7C}"/>
              </a:ext>
            </a:extLst>
          </p:cNvPr>
          <p:cNvSpPr/>
          <p:nvPr/>
        </p:nvSpPr>
        <p:spPr>
          <a:xfrm>
            <a:off x="622997"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964433F4-D2FF-47AA-B35E-814010DC876A}"/>
              </a:ext>
            </a:extLst>
          </p:cNvPr>
          <p:cNvSpPr txBox="1"/>
          <p:nvPr/>
        </p:nvSpPr>
        <p:spPr>
          <a:xfrm>
            <a:off x="2592098" y="2380632"/>
            <a:ext cx="1105820" cy="340519"/>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Lagging!</a:t>
            </a:r>
          </a:p>
        </p:txBody>
      </p:sp>
      <p:pic>
        <p:nvPicPr>
          <p:cNvPr id="43" name="图形 42">
            <a:extLst>
              <a:ext uri="{FF2B5EF4-FFF2-40B4-BE49-F238E27FC236}">
                <a16:creationId xmlns:a16="http://schemas.microsoft.com/office/drawing/2014/main" id="{2EFB4C16-16C6-45FD-B8FB-93AA045DAE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1893" y="1592330"/>
            <a:ext cx="577961" cy="577961"/>
          </a:xfrm>
          <a:prstGeom prst="rect">
            <a:avLst/>
          </a:prstGeom>
        </p:spPr>
      </p:pic>
      <p:pic>
        <p:nvPicPr>
          <p:cNvPr id="44" name="图片 43">
            <a:extLst>
              <a:ext uri="{FF2B5EF4-FFF2-40B4-BE49-F238E27FC236}">
                <a16:creationId xmlns:a16="http://schemas.microsoft.com/office/drawing/2014/main" id="{BA755EFF-57E2-4024-BCDD-49E39013C0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7316" y="2532479"/>
            <a:ext cx="777367" cy="810548"/>
          </a:xfrm>
          <a:prstGeom prst="rect">
            <a:avLst/>
          </a:prstGeom>
        </p:spPr>
      </p:pic>
      <p:sp>
        <p:nvSpPr>
          <p:cNvPr id="45" name="箭头: 右 44">
            <a:extLst>
              <a:ext uri="{FF2B5EF4-FFF2-40B4-BE49-F238E27FC236}">
                <a16:creationId xmlns:a16="http://schemas.microsoft.com/office/drawing/2014/main" id="{F457E528-76C4-4246-82B9-DC66FBEEDF94}"/>
              </a:ext>
            </a:extLst>
          </p:cNvPr>
          <p:cNvSpPr/>
          <p:nvPr/>
        </p:nvSpPr>
        <p:spPr>
          <a:xfrm rot="10800000">
            <a:off x="5514768" y="171144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6" name="图形 45">
            <a:extLst>
              <a:ext uri="{FF2B5EF4-FFF2-40B4-BE49-F238E27FC236}">
                <a16:creationId xmlns:a16="http://schemas.microsoft.com/office/drawing/2014/main" id="{E777A56B-EBD4-4754-A7B6-50F1387EE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37894" y="1592330"/>
            <a:ext cx="577961" cy="577961"/>
          </a:xfrm>
          <a:prstGeom prst="rect">
            <a:avLst/>
          </a:prstGeom>
        </p:spPr>
      </p:pic>
      <p:pic>
        <p:nvPicPr>
          <p:cNvPr id="47" name="图片 46">
            <a:extLst>
              <a:ext uri="{FF2B5EF4-FFF2-40B4-BE49-F238E27FC236}">
                <a16:creationId xmlns:a16="http://schemas.microsoft.com/office/drawing/2014/main" id="{4CF3F2A7-4FD6-479A-BE86-690BFCCBAD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3317" y="2532479"/>
            <a:ext cx="777367" cy="810548"/>
          </a:xfrm>
          <a:prstGeom prst="rect">
            <a:avLst/>
          </a:prstGeom>
        </p:spPr>
      </p:pic>
      <p:sp>
        <p:nvSpPr>
          <p:cNvPr id="48" name="箭头: 右 47">
            <a:extLst>
              <a:ext uri="{FF2B5EF4-FFF2-40B4-BE49-F238E27FC236}">
                <a16:creationId xmlns:a16="http://schemas.microsoft.com/office/drawing/2014/main" id="{163127D4-9F78-4054-BA2E-A2B18A6F4C02}"/>
              </a:ext>
            </a:extLst>
          </p:cNvPr>
          <p:cNvSpPr/>
          <p:nvPr/>
        </p:nvSpPr>
        <p:spPr>
          <a:xfrm rot="10800000">
            <a:off x="8950769" y="171144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50" name="图形 49">
            <a:extLst>
              <a:ext uri="{FF2B5EF4-FFF2-40B4-BE49-F238E27FC236}">
                <a16:creationId xmlns:a16="http://schemas.microsoft.com/office/drawing/2014/main" id="{2571B456-986B-444E-B9FD-182AD26D62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0315" y="1592330"/>
            <a:ext cx="577961" cy="577961"/>
          </a:xfrm>
          <a:prstGeom prst="rect">
            <a:avLst/>
          </a:prstGeom>
        </p:spPr>
      </p:pic>
      <p:pic>
        <p:nvPicPr>
          <p:cNvPr id="51" name="图片 50">
            <a:extLst>
              <a:ext uri="{FF2B5EF4-FFF2-40B4-BE49-F238E27FC236}">
                <a16:creationId xmlns:a16="http://schemas.microsoft.com/office/drawing/2014/main" id="{40A1B67F-C8A5-4CFB-9B46-9DCB47B885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5738" y="2532479"/>
            <a:ext cx="777367" cy="810547"/>
          </a:xfrm>
          <a:prstGeom prst="rect">
            <a:avLst/>
          </a:prstGeom>
        </p:spPr>
      </p:pic>
      <p:pic>
        <p:nvPicPr>
          <p:cNvPr id="54" name="图片 53">
            <a:extLst>
              <a:ext uri="{FF2B5EF4-FFF2-40B4-BE49-F238E27FC236}">
                <a16:creationId xmlns:a16="http://schemas.microsoft.com/office/drawing/2014/main" id="{0FBCBA3C-B413-4771-8B9D-57CCABF302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57697" y="2532479"/>
            <a:ext cx="777367" cy="810547"/>
          </a:xfrm>
          <a:prstGeom prst="rect">
            <a:avLst/>
          </a:prstGeom>
        </p:spPr>
      </p:pic>
    </p:spTree>
    <p:extLst>
      <p:ext uri="{BB962C8B-B14F-4D97-AF65-F5344CB8AC3E}">
        <p14:creationId xmlns:p14="http://schemas.microsoft.com/office/powerpoint/2010/main" val="3456280408"/>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750"/>
                                        <p:tgtEl>
                                          <p:spTgt spid="23"/>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right)">
                                      <p:cBhvr>
                                        <p:cTn id="27" dur="500"/>
                                        <p:tgtEl>
                                          <p:spTgt spid="2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animBg="1"/>
      <p:bldP spid="25" grpId="0" animBg="1"/>
      <p:bldP spid="28" grpId="0"/>
      <p:bldP spid="29" grpId="0"/>
      <p:bldP spid="30" grpId="0"/>
      <p:bldP spid="31" grpId="0" animBg="1"/>
      <p:bldP spid="32"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4D3CF20B-C694-4F06-8AF7-1F5EE77792D0}"/>
              </a:ext>
            </a:extLst>
          </p:cNvPr>
          <p:cNvSpPr/>
          <p:nvPr/>
        </p:nvSpPr>
        <p:spPr>
          <a:xfrm>
            <a:off x="4854575"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Typical failure 3: occlusions</a:t>
            </a:r>
            <a:endParaRPr lang="zh-CN" altLang="en-US" dirty="0"/>
          </a:p>
        </p:txBody>
      </p:sp>
      <p:sp>
        <p:nvSpPr>
          <p:cNvPr id="7" name="矩形: 圆角 6">
            <a:extLst>
              <a:ext uri="{FF2B5EF4-FFF2-40B4-BE49-F238E27FC236}">
                <a16:creationId xmlns:a16="http://schemas.microsoft.com/office/drawing/2014/main" id="{F49B722A-98EA-41C2-991D-E5CBC18EEFD1}"/>
              </a:ext>
            </a:extLst>
          </p:cNvPr>
          <p:cNvSpPr/>
          <p:nvPr/>
        </p:nvSpPr>
        <p:spPr>
          <a:xfrm>
            <a:off x="4854575"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7212AE0-94A5-40F7-BF1F-078D984DC510}"/>
                  </a:ext>
                </a:extLst>
              </p:cNvPr>
              <p:cNvSpPr txBox="1"/>
              <p:nvPr/>
            </p:nvSpPr>
            <p:spPr>
              <a:xfrm>
                <a:off x="5617956"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9" name="文本框 8">
                <a:extLst>
                  <a:ext uri="{FF2B5EF4-FFF2-40B4-BE49-F238E27FC236}">
                    <a16:creationId xmlns:a16="http://schemas.microsoft.com/office/drawing/2014/main" id="{17212AE0-94A5-40F7-BF1F-078D984DC510}"/>
                  </a:ext>
                </a:extLst>
              </p:cNvPr>
              <p:cNvSpPr txBox="1">
                <a:spLocks noRot="1" noChangeAspect="1" noMove="1" noResize="1" noEditPoints="1" noAdjustHandles="1" noChangeArrowheads="1" noChangeShapeType="1" noTextEdit="1"/>
              </p:cNvSpPr>
              <p:nvPr/>
            </p:nvSpPr>
            <p:spPr>
              <a:xfrm>
                <a:off x="5617956" y="3640318"/>
                <a:ext cx="956088" cy="307777"/>
              </a:xfrm>
              <a:prstGeom prst="rect">
                <a:avLst/>
              </a:prstGeom>
              <a:blipFill>
                <a:blip r:embed="rId3"/>
                <a:stretch>
                  <a:fillRect t="-3922" b="-19608"/>
                </a:stretch>
              </a:blipFill>
            </p:spPr>
            <p:txBody>
              <a:bodyPr/>
              <a:lstStyle/>
              <a:p>
                <a:r>
                  <a:rPr lang="zh-CN" altLang="en-US">
                    <a:noFill/>
                  </a:rPr>
                  <a:t> </a:t>
                </a:r>
              </a:p>
            </p:txBody>
          </p:sp>
        </mc:Fallback>
      </mc:AlternateContent>
      <p:sp>
        <p:nvSpPr>
          <p:cNvPr id="10" name="箭头: 右 9">
            <a:extLst>
              <a:ext uri="{FF2B5EF4-FFF2-40B4-BE49-F238E27FC236}">
                <a16:creationId xmlns:a16="http://schemas.microsoft.com/office/drawing/2014/main" id="{71F72CBE-BF46-4F91-983E-62EFFD186379}"/>
              </a:ext>
            </a:extLst>
          </p:cNvPr>
          <p:cNvSpPr/>
          <p:nvPr/>
        </p:nvSpPr>
        <p:spPr>
          <a:xfrm rot="10800000">
            <a:off x="5617722" y="154900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1" name="图形 10">
            <a:extLst>
              <a:ext uri="{FF2B5EF4-FFF2-40B4-BE49-F238E27FC236}">
                <a16:creationId xmlns:a16="http://schemas.microsoft.com/office/drawing/2014/main" id="{349B166C-CF62-4082-865F-BF74FB0046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5406" y="1352193"/>
            <a:ext cx="688638" cy="688638"/>
          </a:xfrm>
          <a:prstGeom prst="rect">
            <a:avLst/>
          </a:prstGeom>
        </p:spPr>
      </p:pic>
      <p:sp>
        <p:nvSpPr>
          <p:cNvPr id="8" name="矩形 7">
            <a:extLst>
              <a:ext uri="{FF2B5EF4-FFF2-40B4-BE49-F238E27FC236}">
                <a16:creationId xmlns:a16="http://schemas.microsoft.com/office/drawing/2014/main" id="{6244A1F6-E1F2-4E88-AB8E-74BEC0815CB4}"/>
              </a:ext>
            </a:extLst>
          </p:cNvPr>
          <p:cNvSpPr/>
          <p:nvPr/>
        </p:nvSpPr>
        <p:spPr>
          <a:xfrm>
            <a:off x="8008617"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1">
            <a:extLst>
              <a:ext uri="{FF2B5EF4-FFF2-40B4-BE49-F238E27FC236}">
                <a16:creationId xmlns:a16="http://schemas.microsoft.com/office/drawing/2014/main" id="{4A920FE4-E7F8-427C-8684-14CDD5FAD33B}"/>
              </a:ext>
            </a:extLst>
          </p:cNvPr>
          <p:cNvSpPr/>
          <p:nvPr/>
        </p:nvSpPr>
        <p:spPr>
          <a:xfrm>
            <a:off x="8008617"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AF558EE-0021-46B7-89AD-A18D2924BC70}"/>
                  </a:ext>
                </a:extLst>
              </p:cNvPr>
              <p:cNvSpPr txBox="1"/>
              <p:nvPr/>
            </p:nvSpPr>
            <p:spPr>
              <a:xfrm>
                <a:off x="8771764"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13" name="文本框 12">
                <a:extLst>
                  <a:ext uri="{FF2B5EF4-FFF2-40B4-BE49-F238E27FC236}">
                    <a16:creationId xmlns:a16="http://schemas.microsoft.com/office/drawing/2014/main" id="{CAF558EE-0021-46B7-89AD-A18D2924BC70}"/>
                  </a:ext>
                </a:extLst>
              </p:cNvPr>
              <p:cNvSpPr txBox="1">
                <a:spLocks noRot="1" noChangeAspect="1" noMove="1" noResize="1" noEditPoints="1" noAdjustHandles="1" noChangeArrowheads="1" noChangeShapeType="1" noTextEdit="1"/>
              </p:cNvSpPr>
              <p:nvPr/>
            </p:nvSpPr>
            <p:spPr>
              <a:xfrm>
                <a:off x="8771764" y="3640318"/>
                <a:ext cx="956088" cy="307777"/>
              </a:xfrm>
              <a:prstGeom prst="rect">
                <a:avLst/>
              </a:prstGeom>
              <a:blipFill>
                <a:blip r:embed="rId6"/>
                <a:stretch>
                  <a:fillRect t="-3922" b="-19608"/>
                </a:stretch>
              </a:blipFill>
            </p:spPr>
            <p:txBody>
              <a:bodyPr/>
              <a:lstStyle/>
              <a:p>
                <a:r>
                  <a:rPr lang="zh-CN" altLang="en-US">
                    <a:noFill/>
                  </a:rPr>
                  <a:t> </a:t>
                </a:r>
              </a:p>
            </p:txBody>
          </p:sp>
        </mc:Fallback>
      </mc:AlternateContent>
      <p:sp>
        <p:nvSpPr>
          <p:cNvPr id="14" name="箭头: 右 13">
            <a:extLst>
              <a:ext uri="{FF2B5EF4-FFF2-40B4-BE49-F238E27FC236}">
                <a16:creationId xmlns:a16="http://schemas.microsoft.com/office/drawing/2014/main" id="{B4C1CB03-4530-4B80-B3D6-300C49FD45DF}"/>
              </a:ext>
            </a:extLst>
          </p:cNvPr>
          <p:cNvSpPr/>
          <p:nvPr/>
        </p:nvSpPr>
        <p:spPr>
          <a:xfrm rot="10800000">
            <a:off x="8771764" y="154900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5" name="图形 14">
            <a:extLst>
              <a:ext uri="{FF2B5EF4-FFF2-40B4-BE49-F238E27FC236}">
                <a16:creationId xmlns:a16="http://schemas.microsoft.com/office/drawing/2014/main" id="{B17A5538-218D-4808-8987-703C171EF7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9448" y="1352193"/>
            <a:ext cx="688638" cy="688638"/>
          </a:xfrm>
          <a:prstGeom prst="rect">
            <a:avLst/>
          </a:prstGeom>
        </p:spPr>
      </p:pic>
    </p:spTree>
    <p:extLst>
      <p:ext uri="{BB962C8B-B14F-4D97-AF65-F5344CB8AC3E}">
        <p14:creationId xmlns:p14="http://schemas.microsoft.com/office/powerpoint/2010/main" val="1239664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形 40">
            <a:extLst>
              <a:ext uri="{FF2B5EF4-FFF2-40B4-BE49-F238E27FC236}">
                <a16:creationId xmlns:a16="http://schemas.microsoft.com/office/drawing/2014/main" id="{9AE19FE3-CE56-4ECE-8EA8-5F88607B95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3841" y="1352193"/>
            <a:ext cx="503235" cy="688638"/>
          </a:xfrm>
          <a:prstGeom prst="rect">
            <a:avLst/>
          </a:prstGeom>
        </p:spPr>
      </p:pic>
      <p:sp>
        <p:nvSpPr>
          <p:cNvPr id="18" name="矩形 17">
            <a:extLst>
              <a:ext uri="{FF2B5EF4-FFF2-40B4-BE49-F238E27FC236}">
                <a16:creationId xmlns:a16="http://schemas.microsoft.com/office/drawing/2014/main" id="{4D3CF20B-C694-4F06-8AF7-1F5EE77792D0}"/>
              </a:ext>
            </a:extLst>
          </p:cNvPr>
          <p:cNvSpPr/>
          <p:nvPr/>
        </p:nvSpPr>
        <p:spPr>
          <a:xfrm>
            <a:off x="4854575"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Typical failure 3: occlusions</a:t>
            </a:r>
            <a:endParaRPr lang="zh-CN" altLang="en-US" dirty="0"/>
          </a:p>
        </p:txBody>
      </p:sp>
      <p:sp>
        <p:nvSpPr>
          <p:cNvPr id="7" name="矩形: 圆角 6">
            <a:extLst>
              <a:ext uri="{FF2B5EF4-FFF2-40B4-BE49-F238E27FC236}">
                <a16:creationId xmlns:a16="http://schemas.microsoft.com/office/drawing/2014/main" id="{F49B722A-98EA-41C2-991D-E5CBC18EEFD1}"/>
              </a:ext>
            </a:extLst>
          </p:cNvPr>
          <p:cNvSpPr/>
          <p:nvPr/>
        </p:nvSpPr>
        <p:spPr>
          <a:xfrm>
            <a:off x="4854575"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7212AE0-94A5-40F7-BF1F-078D984DC510}"/>
                  </a:ext>
                </a:extLst>
              </p:cNvPr>
              <p:cNvSpPr txBox="1"/>
              <p:nvPr/>
            </p:nvSpPr>
            <p:spPr>
              <a:xfrm>
                <a:off x="5617956" y="36403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9" name="文本框 8">
                <a:extLst>
                  <a:ext uri="{FF2B5EF4-FFF2-40B4-BE49-F238E27FC236}">
                    <a16:creationId xmlns:a16="http://schemas.microsoft.com/office/drawing/2014/main" id="{17212AE0-94A5-40F7-BF1F-078D984DC510}"/>
                  </a:ext>
                </a:extLst>
              </p:cNvPr>
              <p:cNvSpPr txBox="1">
                <a:spLocks noRot="1" noChangeAspect="1" noMove="1" noResize="1" noEditPoints="1" noAdjustHandles="1" noChangeArrowheads="1" noChangeShapeType="1" noTextEdit="1"/>
              </p:cNvSpPr>
              <p:nvPr/>
            </p:nvSpPr>
            <p:spPr>
              <a:xfrm>
                <a:off x="5617956" y="3640318"/>
                <a:ext cx="956088" cy="307777"/>
              </a:xfrm>
              <a:prstGeom prst="rect">
                <a:avLst/>
              </a:prstGeom>
              <a:blipFill>
                <a:blip r:embed="rId5"/>
                <a:stretch>
                  <a:fillRect t="-3922" b="-19608"/>
                </a:stretch>
              </a:blipFill>
            </p:spPr>
            <p:txBody>
              <a:bodyPr/>
              <a:lstStyle/>
              <a:p>
                <a:r>
                  <a:rPr lang="zh-CN" altLang="en-US">
                    <a:noFill/>
                  </a:rPr>
                  <a:t> </a:t>
                </a:r>
              </a:p>
            </p:txBody>
          </p:sp>
        </mc:Fallback>
      </mc:AlternateContent>
      <p:sp>
        <p:nvSpPr>
          <p:cNvPr id="10" name="箭头: 右 9">
            <a:extLst>
              <a:ext uri="{FF2B5EF4-FFF2-40B4-BE49-F238E27FC236}">
                <a16:creationId xmlns:a16="http://schemas.microsoft.com/office/drawing/2014/main" id="{71F72CBE-BF46-4F91-983E-62EFFD186379}"/>
              </a:ext>
            </a:extLst>
          </p:cNvPr>
          <p:cNvSpPr/>
          <p:nvPr/>
        </p:nvSpPr>
        <p:spPr>
          <a:xfrm rot="10800000">
            <a:off x="5617722" y="154900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1" name="图形 10">
            <a:extLst>
              <a:ext uri="{FF2B5EF4-FFF2-40B4-BE49-F238E27FC236}">
                <a16:creationId xmlns:a16="http://schemas.microsoft.com/office/drawing/2014/main" id="{349B166C-CF62-4082-865F-BF74FB0046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5406" y="1352193"/>
            <a:ext cx="688638" cy="688638"/>
          </a:xfrm>
          <a:prstGeom prst="rect">
            <a:avLst/>
          </a:prstGeom>
        </p:spPr>
      </p:pic>
      <p:sp>
        <p:nvSpPr>
          <p:cNvPr id="12" name="矩形 11">
            <a:extLst>
              <a:ext uri="{FF2B5EF4-FFF2-40B4-BE49-F238E27FC236}">
                <a16:creationId xmlns:a16="http://schemas.microsoft.com/office/drawing/2014/main" id="{E8A323B5-6333-48BB-85D1-7D58A2AD3FF3}"/>
              </a:ext>
            </a:extLst>
          </p:cNvPr>
          <p:cNvSpPr/>
          <p:nvPr/>
        </p:nvSpPr>
        <p:spPr>
          <a:xfrm>
            <a:off x="8008617"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AB658A45-99DD-454E-B4C0-E7AEB08AFDC6}"/>
              </a:ext>
            </a:extLst>
          </p:cNvPr>
          <p:cNvSpPr/>
          <p:nvPr/>
        </p:nvSpPr>
        <p:spPr>
          <a:xfrm>
            <a:off x="8008617" y="1080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5D3506F5-5A64-4CED-A01B-123F653326DB}"/>
                  </a:ext>
                </a:extLst>
              </p:cNvPr>
              <p:cNvSpPr txBox="1"/>
              <p:nvPr/>
            </p:nvSpPr>
            <p:spPr>
              <a:xfrm>
                <a:off x="8737743" y="3639950"/>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15" name="文本框 14">
                <a:extLst>
                  <a:ext uri="{FF2B5EF4-FFF2-40B4-BE49-F238E27FC236}">
                    <a16:creationId xmlns:a16="http://schemas.microsoft.com/office/drawing/2014/main" id="{5D3506F5-5A64-4CED-A01B-123F653326DB}"/>
                  </a:ext>
                </a:extLst>
              </p:cNvPr>
              <p:cNvSpPr txBox="1">
                <a:spLocks noRot="1" noChangeAspect="1" noMove="1" noResize="1" noEditPoints="1" noAdjustHandles="1" noChangeArrowheads="1" noChangeShapeType="1" noTextEdit="1"/>
              </p:cNvSpPr>
              <p:nvPr/>
            </p:nvSpPr>
            <p:spPr>
              <a:xfrm>
                <a:off x="8737743" y="3639950"/>
                <a:ext cx="1152000" cy="307777"/>
              </a:xfrm>
              <a:prstGeom prst="rect">
                <a:avLst/>
              </a:prstGeom>
              <a:blipFill>
                <a:blip r:embed="rId8"/>
                <a:stretch>
                  <a:fillRect l="-529" t="-3922" b="-19608"/>
                </a:stretch>
              </a:blipFill>
            </p:spPr>
            <p:txBody>
              <a:bodyPr/>
              <a:lstStyle/>
              <a:p>
                <a:r>
                  <a:rPr lang="zh-CN" altLang="en-US">
                    <a:noFill/>
                  </a:rPr>
                  <a:t> </a:t>
                </a:r>
              </a:p>
            </p:txBody>
          </p:sp>
        </mc:Fallback>
      </mc:AlternateContent>
      <p:sp>
        <p:nvSpPr>
          <p:cNvPr id="16" name="箭头: 右 15">
            <a:extLst>
              <a:ext uri="{FF2B5EF4-FFF2-40B4-BE49-F238E27FC236}">
                <a16:creationId xmlns:a16="http://schemas.microsoft.com/office/drawing/2014/main" id="{9FF29C52-741D-45DE-ACF4-1D0313D93980}"/>
              </a:ext>
            </a:extLst>
          </p:cNvPr>
          <p:cNvSpPr/>
          <p:nvPr/>
        </p:nvSpPr>
        <p:spPr>
          <a:xfrm rot="10800000">
            <a:off x="9040129" y="154900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C6697F56-F3B3-418F-A218-5946A5BDF8B0}"/>
              </a:ext>
            </a:extLst>
          </p:cNvPr>
          <p:cNvSpPr txBox="1"/>
          <p:nvPr/>
        </p:nvSpPr>
        <p:spPr>
          <a:xfrm>
            <a:off x="8372277" y="4233912"/>
            <a:ext cx="1837785" cy="578882"/>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All motion vectors are</a:t>
            </a:r>
            <a:r>
              <a:rPr lang="en-US" altLang="zh-CN" sz="1400" b="0" dirty="0"/>
              <a:t> </a:t>
            </a:r>
            <a:r>
              <a:rPr lang="en-US" altLang="zh-CN" sz="1400" dirty="0"/>
              <a:t>z</a:t>
            </a:r>
            <a:r>
              <a:rPr lang="en-US" altLang="zh-CN" sz="1400" b="0" dirty="0"/>
              <a:t>ero-length</a:t>
            </a:r>
            <a:endParaRPr lang="en-US" altLang="zh-CN" sz="1400" dirty="0"/>
          </a:p>
        </p:txBody>
      </p:sp>
      <p:sp>
        <p:nvSpPr>
          <p:cNvPr id="22" name="文本框 21">
            <a:extLst>
              <a:ext uri="{FF2B5EF4-FFF2-40B4-BE49-F238E27FC236}">
                <a16:creationId xmlns:a16="http://schemas.microsoft.com/office/drawing/2014/main" id="{7D064ED5-8BB1-46A2-BA82-A2D8987BAD65}"/>
              </a:ext>
            </a:extLst>
          </p:cNvPr>
          <p:cNvSpPr txBox="1"/>
          <p:nvPr/>
        </p:nvSpPr>
        <p:spPr>
          <a:xfrm>
            <a:off x="6015891" y="4913720"/>
            <a:ext cx="3322320" cy="523220"/>
          </a:xfrm>
          <a:prstGeom prst="rect">
            <a:avLst/>
          </a:prstGeom>
          <a:noFill/>
        </p:spPr>
        <p:txBody>
          <a:bodyPr wrap="square" rtlCol="0">
            <a:spAutoFit/>
          </a:bodyPr>
          <a:lstStyle/>
          <a:p>
            <a:pPr algn="ctr"/>
            <a:r>
              <a:rPr lang="en-US" altLang="zh-CN" sz="1400" dirty="0">
                <a:latin typeface="+mj-lt"/>
              </a:rPr>
              <a:t>Motion vectors of </a:t>
            </a:r>
          </a:p>
          <a:p>
            <a:pPr algn="ctr"/>
            <a:r>
              <a:rPr lang="en-US" altLang="zh-CN" sz="1400" dirty="0">
                <a:latin typeface="+mj-lt"/>
              </a:rPr>
              <a:t>previously occluded region’s</a:t>
            </a:r>
            <a:endParaRPr lang="zh-CN" altLang="en-US" sz="1400" i="1" dirty="0">
              <a:latin typeface="+mj-lt"/>
            </a:endParaRPr>
          </a:p>
        </p:txBody>
      </p:sp>
      <p:cxnSp>
        <p:nvCxnSpPr>
          <p:cNvPr id="24" name="直接箭头连接符 23">
            <a:extLst>
              <a:ext uri="{FF2B5EF4-FFF2-40B4-BE49-F238E27FC236}">
                <a16:creationId xmlns:a16="http://schemas.microsoft.com/office/drawing/2014/main" id="{D5AF1E36-E3F1-4B76-B688-31A71A6D00A1}"/>
              </a:ext>
            </a:extLst>
          </p:cNvPr>
          <p:cNvCxnSpPr>
            <a:cxnSpLocks/>
          </p:cNvCxnSpPr>
          <p:nvPr/>
        </p:nvCxnSpPr>
        <p:spPr>
          <a:xfrm>
            <a:off x="6770451" y="1964987"/>
            <a:ext cx="906600" cy="197881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圆角 24">
            <a:extLst>
              <a:ext uri="{FF2B5EF4-FFF2-40B4-BE49-F238E27FC236}">
                <a16:creationId xmlns:a16="http://schemas.microsoft.com/office/drawing/2014/main" id="{224D222D-DB53-44C3-A2DA-46ED10A2F951}"/>
              </a:ext>
            </a:extLst>
          </p:cNvPr>
          <p:cNvSpPr/>
          <p:nvPr/>
        </p:nvSpPr>
        <p:spPr>
          <a:xfrm>
            <a:off x="912779" y="4350654"/>
            <a:ext cx="4753734" cy="588244"/>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6" name="直接箭头连接符 25">
            <a:extLst>
              <a:ext uri="{FF2B5EF4-FFF2-40B4-BE49-F238E27FC236}">
                <a16:creationId xmlns:a16="http://schemas.microsoft.com/office/drawing/2014/main" id="{5B71779D-4CA0-410B-B9DC-5CF501A412E2}"/>
              </a:ext>
            </a:extLst>
          </p:cNvPr>
          <p:cNvCxnSpPr>
            <a:cxnSpLocks/>
          </p:cNvCxnSpPr>
          <p:nvPr/>
        </p:nvCxnSpPr>
        <p:spPr>
          <a:xfrm flipH="1">
            <a:off x="5788425" y="4640094"/>
            <a:ext cx="6329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EA903244-A0E2-47A2-BA38-CA8C70AEF618}"/>
              </a:ext>
            </a:extLst>
          </p:cNvPr>
          <p:cNvCxnSpPr>
            <a:cxnSpLocks/>
          </p:cNvCxnSpPr>
          <p:nvPr/>
        </p:nvCxnSpPr>
        <p:spPr>
          <a:xfrm flipV="1">
            <a:off x="2945333" y="3708419"/>
            <a:ext cx="0" cy="4898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圆角 27">
            <a:extLst>
              <a:ext uri="{FF2B5EF4-FFF2-40B4-BE49-F238E27FC236}">
                <a16:creationId xmlns:a16="http://schemas.microsoft.com/office/drawing/2014/main" id="{6E62D93B-2D2F-4EB9-A940-5FF3745A00A7}"/>
              </a:ext>
            </a:extLst>
          </p:cNvPr>
          <p:cNvSpPr/>
          <p:nvPr/>
        </p:nvSpPr>
        <p:spPr>
          <a:xfrm>
            <a:off x="622789" y="108037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54ED91E6-8BF7-4C99-BD9D-F54E865146C6}"/>
                  </a:ext>
                </a:extLst>
              </p:cNvPr>
              <p:cNvSpPr txBox="1"/>
              <p:nvPr/>
            </p:nvSpPr>
            <p:spPr>
              <a:xfrm>
                <a:off x="1386170" y="3639950"/>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29" name="文本框 28">
                <a:extLst>
                  <a:ext uri="{FF2B5EF4-FFF2-40B4-BE49-F238E27FC236}">
                    <a16:creationId xmlns:a16="http://schemas.microsoft.com/office/drawing/2014/main" id="{54ED91E6-8BF7-4C99-BD9D-F54E865146C6}"/>
                  </a:ext>
                </a:extLst>
              </p:cNvPr>
              <p:cNvSpPr txBox="1">
                <a:spLocks noRot="1" noChangeAspect="1" noMove="1" noResize="1" noEditPoints="1" noAdjustHandles="1" noChangeArrowheads="1" noChangeShapeType="1" noTextEdit="1"/>
              </p:cNvSpPr>
              <p:nvPr/>
            </p:nvSpPr>
            <p:spPr>
              <a:xfrm>
                <a:off x="1386170" y="3639950"/>
                <a:ext cx="956088" cy="307777"/>
              </a:xfrm>
              <a:prstGeom prst="rect">
                <a:avLst/>
              </a:prstGeom>
              <a:blipFill>
                <a:blip r:embed="rId9"/>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A14DFAA4-1FA3-4853-9340-F466581299F4}"/>
                  </a:ext>
                </a:extLst>
              </p:cNvPr>
              <p:cNvSpPr/>
              <p:nvPr/>
            </p:nvSpPr>
            <p:spPr>
              <a:xfrm>
                <a:off x="2945333" y="3793838"/>
                <a:ext cx="9995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𝛼</m:t>
                      </m:r>
                      <m:r>
                        <a:rPr lang="en-US" altLang="zh-CN" b="0" i="0" dirty="0" smtClean="0">
                          <a:latin typeface="Cambria Math" panose="02040503050406030204" pitchFamily="18" charset="0"/>
                        </a:rPr>
                        <m:t>=0.2</m:t>
                      </m:r>
                    </m:oMath>
                  </m:oMathPara>
                </a14:m>
                <a:endParaRPr lang="zh-CN" altLang="en-US" dirty="0"/>
              </a:p>
            </p:txBody>
          </p:sp>
        </mc:Choice>
        <mc:Fallback xmlns="">
          <p:sp>
            <p:nvSpPr>
              <p:cNvPr id="30" name="矩形 29">
                <a:extLst>
                  <a:ext uri="{FF2B5EF4-FFF2-40B4-BE49-F238E27FC236}">
                    <a16:creationId xmlns:a16="http://schemas.microsoft.com/office/drawing/2014/main" id="{A14DFAA4-1FA3-4853-9340-F466581299F4}"/>
                  </a:ext>
                </a:extLst>
              </p:cNvPr>
              <p:cNvSpPr>
                <a:spLocks noRot="1" noChangeAspect="1" noMove="1" noResize="1" noEditPoints="1" noAdjustHandles="1" noChangeArrowheads="1" noChangeShapeType="1" noTextEdit="1"/>
              </p:cNvSpPr>
              <p:nvPr/>
            </p:nvSpPr>
            <p:spPr>
              <a:xfrm>
                <a:off x="2945333" y="3793838"/>
                <a:ext cx="999569" cy="369332"/>
              </a:xfrm>
              <a:prstGeom prst="rect">
                <a:avLst/>
              </a:prstGeom>
              <a:blipFill>
                <a:blip r:embed="rId10"/>
                <a:stretch>
                  <a:fillRect/>
                </a:stretch>
              </a:blipFill>
            </p:spPr>
            <p:txBody>
              <a:bodyPr/>
              <a:lstStyle/>
              <a:p>
                <a:r>
                  <a:rPr lang="zh-CN" altLang="en-US">
                    <a:noFill/>
                  </a:rPr>
                  <a:t> </a:t>
                </a:r>
              </a:p>
            </p:txBody>
          </p:sp>
        </mc:Fallback>
      </mc:AlternateContent>
      <p:pic>
        <p:nvPicPr>
          <p:cNvPr id="3" name="图形 2">
            <a:extLst>
              <a:ext uri="{FF2B5EF4-FFF2-40B4-BE49-F238E27FC236}">
                <a16:creationId xmlns:a16="http://schemas.microsoft.com/office/drawing/2014/main" id="{5219DCC2-5406-47E3-853B-0F63F52192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35626" y="1352265"/>
            <a:ext cx="503235" cy="688638"/>
          </a:xfrm>
          <a:prstGeom prst="rect">
            <a:avLst/>
          </a:prstGeom>
        </p:spPr>
      </p:pic>
      <p:pic>
        <p:nvPicPr>
          <p:cNvPr id="33" name="图形 32">
            <a:extLst>
              <a:ext uri="{FF2B5EF4-FFF2-40B4-BE49-F238E27FC236}">
                <a16:creationId xmlns:a16="http://schemas.microsoft.com/office/drawing/2014/main" id="{C707AC94-7C8C-4501-B750-E2B6E83A8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3743" y="1352193"/>
            <a:ext cx="688638" cy="688638"/>
          </a:xfrm>
          <a:prstGeom prst="rect">
            <a:avLst/>
          </a:prstGeom>
        </p:spPr>
      </p:pic>
      <p:pic>
        <p:nvPicPr>
          <p:cNvPr id="34" name="图形 33">
            <a:extLst>
              <a:ext uri="{FF2B5EF4-FFF2-40B4-BE49-F238E27FC236}">
                <a16:creationId xmlns:a16="http://schemas.microsoft.com/office/drawing/2014/main" id="{0EF1375D-4622-47AE-9EDD-40807A8452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35626" y="1351897"/>
            <a:ext cx="503235" cy="688638"/>
          </a:xfrm>
          <a:prstGeom prst="rect">
            <a:avLst/>
          </a:prstGeom>
        </p:spPr>
      </p:pic>
      <p:pic>
        <p:nvPicPr>
          <p:cNvPr id="35" name="图形 34">
            <a:extLst>
              <a:ext uri="{FF2B5EF4-FFF2-40B4-BE49-F238E27FC236}">
                <a16:creationId xmlns:a16="http://schemas.microsoft.com/office/drawing/2014/main" id="{5D7B21C2-64E2-4290-9F9D-DB01865656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37425" y="4048204"/>
            <a:ext cx="650891" cy="890694"/>
          </a:xfrm>
          <a:prstGeom prst="rect">
            <a:avLst/>
          </a:prstGeom>
        </p:spPr>
      </p:pic>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177F1CAA-C612-412E-8A18-4D474C57043F}"/>
                  </a:ext>
                </a:extLst>
              </p:cNvPr>
              <p:cNvSpPr txBox="1"/>
              <p:nvPr/>
            </p:nvSpPr>
            <p:spPr>
              <a:xfrm>
                <a:off x="1135176" y="4486206"/>
                <a:ext cx="4577225" cy="307777"/>
              </a:xfrm>
              <a:prstGeom prst="rect">
                <a:avLst/>
              </a:prstGeom>
              <a:noFill/>
            </p:spPr>
            <p:txBody>
              <a:bodyPr wrap="square" lIns="0" tIns="0" rIns="0" bIns="0" rtlCol="0">
                <a:spAutoFit/>
              </a:bodyPr>
              <a:lstStyle/>
              <a:p>
                <a14:m>
                  <m:oMath xmlns:m="http://schemas.openxmlformats.org/officeDocument/2006/math">
                    <m:sSub>
                      <m:sSubPr>
                        <m:ctrlPr>
                          <a:rPr lang="en-US" altLang="zh-CN" sz="2000" b="0" i="1" smtClean="0">
                            <a:latin typeface="Cambria Math" panose="02040503050406030204" pitchFamily="18" charset="0"/>
                          </a:rPr>
                        </m:ctrlPr>
                      </m:sSubPr>
                      <m:e>
                        <m:sSub>
                          <m:sSubPr>
                            <m:ctrlPr>
                              <a:rPr lang="en-US" altLang="zh-CN" sz="2000" b="0" i="1" smtClean="0">
                                <a:latin typeface="Cambria Math" panose="02040503050406030204" pitchFamily="18" charset="0"/>
                              </a:rPr>
                            </m:ctrlPr>
                          </m:sSubPr>
                          <m:e>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𝑐</m:t>
                                </m:r>
                              </m:e>
                            </m:acc>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solidFill>
                          <a:schemeClr val="accent6"/>
                        </a:solidFill>
                        <a:latin typeface="Cambria Math" panose="02040503050406030204" pitchFamily="18" charset="0"/>
                      </a:rPr>
                      <m:t>=</m:t>
                    </m:r>
                    <m:r>
                      <a:rPr lang="en-US" altLang="zh-CN" sz="2000" i="1">
                        <a:solidFill>
                          <a:schemeClr val="accent6"/>
                        </a:solidFill>
                        <a:latin typeface="Cambria Math" panose="02040503050406030204" pitchFamily="18" charset="0"/>
                      </a:rPr>
                      <m:t>𝛼</m:t>
                    </m:r>
                    <m:r>
                      <a:rPr lang="en-US" altLang="zh-CN" sz="2000" i="1">
                        <a:solidFill>
                          <a:schemeClr val="accent6"/>
                        </a:solidFill>
                        <a:latin typeface="Cambria Math" panose="02040503050406030204" pitchFamily="18" charset="0"/>
                      </a:rPr>
                      <m:t>×</m:t>
                    </m:r>
                    <m:sSub>
                      <m:sSubPr>
                        <m:ctrlPr>
                          <a:rPr lang="en-US" altLang="zh-CN" sz="2000" i="1">
                            <a:latin typeface="Cambria Math" panose="02040503050406030204" pitchFamily="18" charset="0"/>
                          </a:rPr>
                        </m:ctrlPr>
                      </m:sSubPr>
                      <m:e>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𝑐</m:t>
                                </m:r>
                              </m:e>
                            </m:acc>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r>
                      <a:rPr lang="en-US" altLang="zh-CN" sz="2000" i="1">
                        <a:solidFill>
                          <a:schemeClr val="accent6"/>
                        </a:solidFill>
                        <a:latin typeface="Cambria Math" panose="02040503050406030204" pitchFamily="18" charset="0"/>
                      </a:rPr>
                      <m:t>+</m:t>
                    </m:r>
                    <m:d>
                      <m:dPr>
                        <m:ctrlPr>
                          <a:rPr lang="en-US" altLang="zh-CN" sz="2000" i="1">
                            <a:solidFill>
                              <a:schemeClr val="accent6"/>
                            </a:solidFill>
                            <a:latin typeface="Cambria Math" panose="02040503050406030204" pitchFamily="18" charset="0"/>
                          </a:rPr>
                        </m:ctrlPr>
                      </m:dPr>
                      <m:e>
                        <m:r>
                          <a:rPr lang="en-US" altLang="zh-CN" sz="2000" i="1">
                            <a:solidFill>
                              <a:schemeClr val="accent6"/>
                            </a:solidFill>
                            <a:latin typeface="Cambria Math" panose="02040503050406030204" pitchFamily="18" charset="0"/>
                          </a:rPr>
                          <m:t>1−</m:t>
                        </m:r>
                        <m:r>
                          <a:rPr lang="en-US" altLang="zh-CN" sz="2000" i="1">
                            <a:solidFill>
                              <a:schemeClr val="accent6"/>
                            </a:solidFill>
                            <a:latin typeface="Cambria Math" panose="02040503050406030204" pitchFamily="18" charset="0"/>
                          </a:rPr>
                          <m:t>𝛼</m:t>
                        </m:r>
                      </m:e>
                    </m:d>
                    <m:r>
                      <a:rPr lang="en-US" altLang="zh-CN" sz="2000" i="1">
                        <a:solidFill>
                          <a:schemeClr val="accent6"/>
                        </a:solidFill>
                        <a:latin typeface="Cambria Math" panose="02040503050406030204" pitchFamily="18" charset="0"/>
                      </a:rPr>
                      <m:t>×</m:t>
                    </m:r>
                  </m:oMath>
                </a14:m>
                <a:r>
                  <a:rPr lang="en-US" altLang="zh-CN" sz="2000" dirty="0"/>
                  <a:t> </a:t>
                </a:r>
                <a14:m>
                  <m:oMath xmlns:m="http://schemas.openxmlformats.org/officeDocument/2006/math">
                    <m:sSub>
                      <m:sSubPr>
                        <m:ctrlPr>
                          <a:rPr lang="en-US" altLang="zh-CN" sz="2000" i="1">
                            <a:latin typeface="Cambria Math" panose="02040503050406030204" pitchFamily="18" charset="0"/>
                          </a:rPr>
                        </m:ctrlPr>
                      </m:sSubPr>
                      <m:e>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𝑐</m:t>
                                </m:r>
                              </m:e>
                            </m:acc>
                          </m:e>
                          <m:sub>
                            <m:r>
                              <a:rPr lang="en-US" altLang="zh-CN" sz="2000" i="1">
                                <a:latin typeface="Cambria Math" panose="02040503050406030204" pitchFamily="18" charset="0"/>
                              </a:rPr>
                              <m:t>𝑖</m:t>
                            </m:r>
                            <m:r>
                              <a:rPr lang="en-US" altLang="zh-CN" sz="2000" i="1">
                                <a:latin typeface="Cambria Math" panose="02040503050406030204" pitchFamily="18" charset="0"/>
                              </a:rPr>
                              <m:t>−1</m:t>
                            </m:r>
                          </m:sub>
                        </m:sSub>
                        <m:r>
                          <a:rPr lang="en-US" altLang="zh-CN" sz="2000" i="1">
                            <a:latin typeface="Cambria Math" panose="02040503050406030204" pitchFamily="18" charset="0"/>
                          </a:rPr>
                          <m:t>(</m:t>
                        </m:r>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oMath>
                </a14:m>
                <a:endParaRPr lang="zh-CN" altLang="en-US" sz="2000" dirty="0"/>
              </a:p>
            </p:txBody>
          </p:sp>
        </mc:Choice>
        <mc:Fallback xmlns="">
          <p:sp>
            <p:nvSpPr>
              <p:cNvPr id="36" name="文本框 35">
                <a:extLst>
                  <a:ext uri="{FF2B5EF4-FFF2-40B4-BE49-F238E27FC236}">
                    <a16:creationId xmlns:a16="http://schemas.microsoft.com/office/drawing/2014/main" id="{177F1CAA-C612-412E-8A18-4D474C57043F}"/>
                  </a:ext>
                </a:extLst>
              </p:cNvPr>
              <p:cNvSpPr txBox="1">
                <a:spLocks noRot="1" noChangeAspect="1" noMove="1" noResize="1" noEditPoints="1" noAdjustHandles="1" noChangeArrowheads="1" noChangeShapeType="1" noTextEdit="1"/>
              </p:cNvSpPr>
              <p:nvPr/>
            </p:nvSpPr>
            <p:spPr>
              <a:xfrm>
                <a:off x="1135176" y="4486206"/>
                <a:ext cx="4577225" cy="307777"/>
              </a:xfrm>
              <a:prstGeom prst="rect">
                <a:avLst/>
              </a:prstGeom>
              <a:blipFill>
                <a:blip r:embed="rId17"/>
                <a:stretch>
                  <a:fillRect l="-1332" t="-6000" b="-34000"/>
                </a:stretch>
              </a:blipFill>
            </p:spPr>
            <p:txBody>
              <a:bodyPr/>
              <a:lstStyle/>
              <a:p>
                <a:r>
                  <a:rPr lang="zh-CN" altLang="en-US">
                    <a:noFill/>
                  </a:rPr>
                  <a:t> </a:t>
                </a:r>
              </a:p>
            </p:txBody>
          </p:sp>
        </mc:Fallback>
      </mc:AlternateContent>
      <p:sp>
        <p:nvSpPr>
          <p:cNvPr id="38" name="矩形 37">
            <a:extLst>
              <a:ext uri="{FF2B5EF4-FFF2-40B4-BE49-F238E27FC236}">
                <a16:creationId xmlns:a16="http://schemas.microsoft.com/office/drawing/2014/main" id="{9106AFCC-413E-4E58-BCF4-6B50364E9F46}"/>
              </a:ext>
            </a:extLst>
          </p:cNvPr>
          <p:cNvSpPr/>
          <p:nvPr/>
        </p:nvSpPr>
        <p:spPr>
          <a:xfrm>
            <a:off x="622790" y="231227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图形 39">
            <a:extLst>
              <a:ext uri="{FF2B5EF4-FFF2-40B4-BE49-F238E27FC236}">
                <a16:creationId xmlns:a16="http://schemas.microsoft.com/office/drawing/2014/main" id="{77BC3CD6-1D86-4AE8-8DE6-F8668219D9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3621" y="1352193"/>
            <a:ext cx="688638" cy="688638"/>
          </a:xfrm>
          <a:prstGeom prst="rect">
            <a:avLst/>
          </a:prstGeom>
        </p:spPr>
      </p:pic>
      <p:sp>
        <p:nvSpPr>
          <p:cNvPr id="31" name="文本框 30">
            <a:extLst>
              <a:ext uri="{FF2B5EF4-FFF2-40B4-BE49-F238E27FC236}">
                <a16:creationId xmlns:a16="http://schemas.microsoft.com/office/drawing/2014/main" id="{1E39A29A-36D3-43BB-9BBE-0542E82BE104}"/>
              </a:ext>
            </a:extLst>
          </p:cNvPr>
          <p:cNvSpPr txBox="1"/>
          <p:nvPr/>
        </p:nvSpPr>
        <p:spPr>
          <a:xfrm>
            <a:off x="2592098" y="2380632"/>
            <a:ext cx="1105820" cy="340519"/>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Ghosting!</a:t>
            </a:r>
          </a:p>
        </p:txBody>
      </p:sp>
      <p:pic>
        <p:nvPicPr>
          <p:cNvPr id="32" name="图形 31">
            <a:extLst>
              <a:ext uri="{FF2B5EF4-FFF2-40B4-BE49-F238E27FC236}">
                <a16:creationId xmlns:a16="http://schemas.microsoft.com/office/drawing/2014/main" id="{6D4F60CD-FFE0-47E9-95D9-58B148A3C7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07173" y="1351897"/>
            <a:ext cx="503235" cy="688638"/>
          </a:xfrm>
          <a:prstGeom prst="rect">
            <a:avLst/>
          </a:prstGeom>
        </p:spPr>
      </p:pic>
      <p:cxnSp>
        <p:nvCxnSpPr>
          <p:cNvPr id="19" name="直接箭头连接符 18">
            <a:extLst>
              <a:ext uri="{FF2B5EF4-FFF2-40B4-BE49-F238E27FC236}">
                <a16:creationId xmlns:a16="http://schemas.microsoft.com/office/drawing/2014/main" id="{3557D7B0-612B-4A6E-B384-53A7F7904422}"/>
              </a:ext>
            </a:extLst>
          </p:cNvPr>
          <p:cNvCxnSpPr>
            <a:cxnSpLocks/>
          </p:cNvCxnSpPr>
          <p:nvPr/>
        </p:nvCxnSpPr>
        <p:spPr>
          <a:xfrm>
            <a:off x="6629400" y="1478501"/>
            <a:ext cx="30022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790228"/>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right)">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5" grpId="0" animBg="1"/>
      <p:bldP spid="28" grpId="0" animBg="1"/>
      <p:bldP spid="29" grpId="0"/>
      <p:bldP spid="30" grpId="0"/>
      <p:bldP spid="36" grpId="0"/>
      <p:bldP spid="38"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1BA9F6-1517-48AF-A272-B0C13BD70FC3}"/>
              </a:ext>
            </a:extLst>
          </p:cNvPr>
          <p:cNvSpPr>
            <a:spLocks noGrp="1"/>
          </p:cNvSpPr>
          <p:nvPr>
            <p:ph type="title"/>
          </p:nvPr>
        </p:nvSpPr>
        <p:spPr/>
        <p:txBody>
          <a:bodyPr/>
          <a:lstStyle/>
          <a:p>
            <a:r>
              <a:rPr lang="en-US" altLang="zh-CN" b="0" dirty="0"/>
              <a:t>Previous Work</a:t>
            </a:r>
            <a:endParaRPr lang="zh-CN" altLang="en-US" b="0" dirty="0"/>
          </a:p>
        </p:txBody>
      </p:sp>
    </p:spTree>
    <p:extLst>
      <p:ext uri="{BB962C8B-B14F-4D97-AF65-F5344CB8AC3E}">
        <p14:creationId xmlns:p14="http://schemas.microsoft.com/office/powerpoint/2010/main" val="4182716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8E4F003D-7629-492C-9F16-11FC7A644B34}"/>
              </a:ext>
            </a:extLst>
          </p:cNvPr>
          <p:cNvSpPr txBox="1"/>
          <p:nvPr/>
        </p:nvSpPr>
        <p:spPr>
          <a:xfrm>
            <a:off x="705963" y="1032454"/>
            <a:ext cx="3418446" cy="4910636"/>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Previous work</a:t>
            </a:r>
            <a:endParaRPr lang="zh-CN" altLang="en-US" dirty="0"/>
          </a:p>
        </p:txBody>
      </p:sp>
      <p:sp>
        <p:nvSpPr>
          <p:cNvPr id="4" name="文本框 3">
            <a:extLst>
              <a:ext uri="{FF2B5EF4-FFF2-40B4-BE49-F238E27FC236}">
                <a16:creationId xmlns:a16="http://schemas.microsoft.com/office/drawing/2014/main" id="{4C41A298-9CBD-4B0A-B3F8-71D8FC0FC672}"/>
              </a:ext>
            </a:extLst>
          </p:cNvPr>
          <p:cNvSpPr txBox="1"/>
          <p:nvPr/>
        </p:nvSpPr>
        <p:spPr>
          <a:xfrm>
            <a:off x="823334" y="1029001"/>
            <a:ext cx="3183707" cy="523220"/>
          </a:xfrm>
          <a:prstGeom prst="rect">
            <a:avLst/>
          </a:prstGeom>
          <a:noFill/>
        </p:spPr>
        <p:txBody>
          <a:bodyPr wrap="square" rtlCol="0">
            <a:spAutoFit/>
          </a:bodyPr>
          <a:lstStyle/>
          <a:p>
            <a:pPr algn="ctr"/>
            <a:r>
              <a:rPr lang="en-US" altLang="zh-CN" sz="1400" dirty="0">
                <a:latin typeface="+mj-lt"/>
              </a:rPr>
              <a:t>Neighborhood Clamping (from TAA) </a:t>
            </a:r>
          </a:p>
          <a:p>
            <a:pPr algn="ctr"/>
            <a:r>
              <a:rPr lang="en-US" altLang="zh-CN" sz="1400" dirty="0">
                <a:solidFill>
                  <a:schemeClr val="tx1">
                    <a:lumMod val="50000"/>
                    <a:lumOff val="50000"/>
                  </a:schemeClr>
                </a:solidFill>
              </a:rPr>
              <a:t>(History rectification)</a:t>
            </a:r>
          </a:p>
        </p:txBody>
      </p:sp>
      <p:pic>
        <p:nvPicPr>
          <p:cNvPr id="11" name="图片 10">
            <a:extLst>
              <a:ext uri="{FF2B5EF4-FFF2-40B4-BE49-F238E27FC236}">
                <a16:creationId xmlns:a16="http://schemas.microsoft.com/office/drawing/2014/main" id="{7CE0B28A-6D5D-4031-8E01-0DEFE6BBCC4E}"/>
              </a:ext>
            </a:extLst>
          </p:cNvPr>
          <p:cNvPicPr>
            <a:picLocks noChangeAspect="1"/>
          </p:cNvPicPr>
          <p:nvPr/>
        </p:nvPicPr>
        <p:blipFill>
          <a:blip r:embed="rId3"/>
          <a:stretch>
            <a:fillRect/>
          </a:stretch>
        </p:blipFill>
        <p:spPr>
          <a:xfrm>
            <a:off x="1814290" y="1560912"/>
            <a:ext cx="1205328" cy="1209716"/>
          </a:xfrm>
          <a:prstGeom prst="rect">
            <a:avLst/>
          </a:prstGeom>
        </p:spPr>
      </p:pic>
      <p:pic>
        <p:nvPicPr>
          <p:cNvPr id="12" name="图片 11">
            <a:extLst>
              <a:ext uri="{FF2B5EF4-FFF2-40B4-BE49-F238E27FC236}">
                <a16:creationId xmlns:a16="http://schemas.microsoft.com/office/drawing/2014/main" id="{6D079410-105B-4284-B309-0035FA564AFD}"/>
              </a:ext>
            </a:extLst>
          </p:cNvPr>
          <p:cNvPicPr>
            <a:picLocks noChangeAspect="1"/>
          </p:cNvPicPr>
          <p:nvPr/>
        </p:nvPicPr>
        <p:blipFill>
          <a:blip r:embed="rId4"/>
          <a:stretch>
            <a:fillRect/>
          </a:stretch>
        </p:blipFill>
        <p:spPr>
          <a:xfrm>
            <a:off x="2416953" y="3198994"/>
            <a:ext cx="1665076" cy="1471232"/>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E058595-531B-4BDE-9C53-FEBCC760BA03}"/>
                  </a:ext>
                </a:extLst>
              </p:cNvPr>
              <p:cNvSpPr txBox="1"/>
              <p:nvPr/>
            </p:nvSpPr>
            <p:spPr>
              <a:xfrm>
                <a:off x="883206" y="5159908"/>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6" name="文本框 25">
                <a:extLst>
                  <a:ext uri="{FF2B5EF4-FFF2-40B4-BE49-F238E27FC236}">
                    <a16:creationId xmlns:a16="http://schemas.microsoft.com/office/drawing/2014/main" id="{CE058595-531B-4BDE-9C53-FEBCC760BA03}"/>
                  </a:ext>
                </a:extLst>
              </p:cNvPr>
              <p:cNvSpPr txBox="1">
                <a:spLocks noRot="1" noChangeAspect="1" noMove="1" noResize="1" noEditPoints="1" noAdjustHandles="1" noChangeArrowheads="1" noChangeShapeType="1" noTextEdit="1"/>
              </p:cNvSpPr>
              <p:nvPr/>
            </p:nvSpPr>
            <p:spPr>
              <a:xfrm>
                <a:off x="883206" y="5159908"/>
                <a:ext cx="3063963" cy="215444"/>
              </a:xfrm>
              <a:prstGeom prst="rect">
                <a:avLst/>
              </a:prstGeom>
              <a:blipFill>
                <a:blip r:embed="rId5"/>
                <a:stretch>
                  <a:fillRect l="-1590" t="-8333" r="-994" b="-30556"/>
                </a:stretch>
              </a:blipFill>
            </p:spPr>
            <p:txBody>
              <a:bodyPr/>
              <a:lstStyle/>
              <a:p>
                <a:r>
                  <a:rPr lang="zh-CN" altLang="en-US">
                    <a:noFill/>
                  </a:rPr>
                  <a:t> </a:t>
                </a:r>
              </a:p>
            </p:txBody>
          </p:sp>
        </mc:Fallback>
      </mc:AlternateContent>
      <p:sp>
        <p:nvSpPr>
          <p:cNvPr id="27" name="矩形: 圆角 26">
            <a:extLst>
              <a:ext uri="{FF2B5EF4-FFF2-40B4-BE49-F238E27FC236}">
                <a16:creationId xmlns:a16="http://schemas.microsoft.com/office/drawing/2014/main" id="{1C54F765-1EB2-4D83-A729-479E98EF2FB4}"/>
              </a:ext>
            </a:extLst>
          </p:cNvPr>
          <p:cNvSpPr/>
          <p:nvPr/>
        </p:nvSpPr>
        <p:spPr>
          <a:xfrm>
            <a:off x="3249491" y="5098592"/>
            <a:ext cx="697678"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B9FD94D6-C4DD-473A-9526-6AA10124AACB}"/>
              </a:ext>
            </a:extLst>
          </p:cNvPr>
          <p:cNvPicPr>
            <a:picLocks noChangeAspect="1"/>
          </p:cNvPicPr>
          <p:nvPr/>
        </p:nvPicPr>
        <p:blipFill>
          <a:blip r:embed="rId6"/>
          <a:stretch>
            <a:fillRect/>
          </a:stretch>
        </p:blipFill>
        <p:spPr>
          <a:xfrm>
            <a:off x="769375" y="3244654"/>
            <a:ext cx="1756607" cy="1456230"/>
          </a:xfrm>
          <a:prstGeom prst="rect">
            <a:avLst/>
          </a:prstGeom>
        </p:spPr>
      </p:pic>
      <p:sp>
        <p:nvSpPr>
          <p:cNvPr id="6" name="矩形 5">
            <a:extLst>
              <a:ext uri="{FF2B5EF4-FFF2-40B4-BE49-F238E27FC236}">
                <a16:creationId xmlns:a16="http://schemas.microsoft.com/office/drawing/2014/main" id="{64CDD06B-F6C9-48C3-9B23-C445D4258E17}"/>
              </a:ext>
            </a:extLst>
          </p:cNvPr>
          <p:cNvSpPr/>
          <p:nvPr/>
        </p:nvSpPr>
        <p:spPr>
          <a:xfrm>
            <a:off x="1124218" y="2997070"/>
            <a:ext cx="1114408" cy="307777"/>
          </a:xfrm>
          <a:prstGeom prst="rect">
            <a:avLst/>
          </a:prstGeom>
        </p:spPr>
        <p:txBody>
          <a:bodyPr wrap="none">
            <a:spAutoFit/>
          </a:bodyPr>
          <a:lstStyle/>
          <a:p>
            <a:pPr algn="ctr"/>
            <a:r>
              <a:rPr lang="en-US" altLang="zh-CN" sz="1400" dirty="0">
                <a:solidFill>
                  <a:schemeClr val="accent3"/>
                </a:solidFill>
              </a:rPr>
              <a:t>[Karis 2014]</a:t>
            </a:r>
          </a:p>
        </p:txBody>
      </p:sp>
      <p:sp>
        <p:nvSpPr>
          <p:cNvPr id="7" name="矩形 6">
            <a:extLst>
              <a:ext uri="{FF2B5EF4-FFF2-40B4-BE49-F238E27FC236}">
                <a16:creationId xmlns:a16="http://schemas.microsoft.com/office/drawing/2014/main" id="{6DF45876-16DD-4AE0-B072-9AF8C43380D3}"/>
              </a:ext>
            </a:extLst>
          </p:cNvPr>
          <p:cNvSpPr/>
          <p:nvPr/>
        </p:nvSpPr>
        <p:spPr>
          <a:xfrm>
            <a:off x="2704309" y="2997070"/>
            <a:ext cx="1090363" cy="307777"/>
          </a:xfrm>
          <a:prstGeom prst="rect">
            <a:avLst/>
          </a:prstGeom>
        </p:spPr>
        <p:txBody>
          <a:bodyPr wrap="none">
            <a:spAutoFit/>
          </a:bodyPr>
          <a:lstStyle/>
          <a:p>
            <a:r>
              <a:rPr lang="en-US" altLang="zh-CN" sz="1400" dirty="0">
                <a:solidFill>
                  <a:schemeClr val="accent3"/>
                </a:solidFill>
              </a:rPr>
              <a:t>[Salvi 2016]</a:t>
            </a:r>
            <a:endParaRPr lang="zh-CN" altLang="en-US" sz="1400" dirty="0"/>
          </a:p>
        </p:txBody>
      </p:sp>
    </p:spTree>
    <p:extLst>
      <p:ext uri="{BB962C8B-B14F-4D97-AF65-F5344CB8AC3E}">
        <p14:creationId xmlns:p14="http://schemas.microsoft.com/office/powerpoint/2010/main" val="829468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heel(1)">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8A484-0580-4901-9065-62FEC8330EED}"/>
              </a:ext>
            </a:extLst>
          </p:cNvPr>
          <p:cNvSpPr>
            <a:spLocks noGrp="1"/>
          </p:cNvSpPr>
          <p:nvPr>
            <p:ph type="ctrTitle"/>
          </p:nvPr>
        </p:nvSpPr>
        <p:spPr>
          <a:xfrm>
            <a:off x="679764" y="4147095"/>
            <a:ext cx="10832466" cy="499004"/>
          </a:xfrm>
        </p:spPr>
        <p:txBody>
          <a:bodyPr>
            <a:noAutofit/>
          </a:bodyPr>
          <a:lstStyle/>
          <a:p>
            <a:r>
              <a:rPr lang="en-US" altLang="zh-CN" sz="2800" spc="-40" dirty="0">
                <a:latin typeface="Avenir Heavy" panose="020B0703020203020204" pitchFamily="34" charset="0"/>
              </a:rPr>
              <a:t>Temporally Reliable Motion Vectors for Real-time Ray Tracing</a:t>
            </a:r>
            <a:endParaRPr lang="zh-CN" altLang="en-US" sz="2800" spc="-40" dirty="0">
              <a:latin typeface="Avenir Heavy" panose="020B0703020203020204" pitchFamily="34" charset="0"/>
            </a:endParaRPr>
          </a:p>
        </p:txBody>
      </p:sp>
      <p:pic>
        <p:nvPicPr>
          <p:cNvPr id="4" name="图片 3">
            <a:extLst>
              <a:ext uri="{FF2B5EF4-FFF2-40B4-BE49-F238E27FC236}">
                <a16:creationId xmlns:a16="http://schemas.microsoft.com/office/drawing/2014/main" id="{7B1DA659-590D-4B5A-BD95-EFF819361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25" y="912962"/>
            <a:ext cx="11190943" cy="3023359"/>
          </a:xfrm>
          <a:prstGeom prst="rect">
            <a:avLst/>
          </a:prstGeom>
        </p:spPr>
      </p:pic>
    </p:spTree>
    <p:extLst>
      <p:ext uri="{BB962C8B-B14F-4D97-AF65-F5344CB8AC3E}">
        <p14:creationId xmlns:p14="http://schemas.microsoft.com/office/powerpoint/2010/main" val="1052330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Previous work</a:t>
            </a:r>
            <a:endParaRPr lang="zh-CN" altLang="en-US" dirty="0"/>
          </a:p>
        </p:txBody>
      </p:sp>
      <p:sp>
        <p:nvSpPr>
          <p:cNvPr id="13" name="文本框 12">
            <a:extLst>
              <a:ext uri="{FF2B5EF4-FFF2-40B4-BE49-F238E27FC236}">
                <a16:creationId xmlns:a16="http://schemas.microsoft.com/office/drawing/2014/main" id="{A9C43F26-345A-461E-B84F-241FBE642BB9}"/>
              </a:ext>
            </a:extLst>
          </p:cNvPr>
          <p:cNvSpPr txBox="1"/>
          <p:nvPr/>
        </p:nvSpPr>
        <p:spPr>
          <a:xfrm>
            <a:off x="4386775" y="1032454"/>
            <a:ext cx="7099262" cy="2359872"/>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2AD5E6C9-BF69-429E-A5A7-E2EFD68C9DA2}"/>
              </a:ext>
            </a:extLst>
          </p:cNvPr>
          <p:cNvSpPr txBox="1"/>
          <p:nvPr/>
        </p:nvSpPr>
        <p:spPr>
          <a:xfrm>
            <a:off x="4711698" y="1029001"/>
            <a:ext cx="2768602" cy="738664"/>
          </a:xfrm>
          <a:prstGeom prst="rect">
            <a:avLst/>
          </a:prstGeom>
          <a:noFill/>
        </p:spPr>
        <p:txBody>
          <a:bodyPr wrap="square" rtlCol="0">
            <a:spAutoFit/>
          </a:bodyPr>
          <a:lstStyle/>
          <a:p>
            <a:pPr algn="ctr"/>
            <a:r>
              <a:rPr lang="en-US" altLang="zh-CN" sz="1400" dirty="0">
                <a:latin typeface="+mj-lt"/>
              </a:rPr>
              <a:t>SVGF</a:t>
            </a:r>
          </a:p>
          <a:p>
            <a:pPr algn="ctr"/>
            <a:r>
              <a:rPr lang="en-US" altLang="zh-CN" sz="1400" dirty="0">
                <a:solidFill>
                  <a:schemeClr val="tx1">
                    <a:lumMod val="50000"/>
                    <a:lumOff val="50000"/>
                  </a:schemeClr>
                </a:solidFill>
              </a:rPr>
              <a:t>(Better spatial filtering scheme)</a:t>
            </a:r>
          </a:p>
          <a:p>
            <a:pPr algn="ctr"/>
            <a:r>
              <a:rPr lang="en-US" altLang="zh-CN" sz="1400" dirty="0">
                <a:solidFill>
                  <a:schemeClr val="accent3"/>
                </a:solidFill>
              </a:rPr>
              <a:t>[Schied et al. 2017]</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98CF2E3-3181-43AD-85B4-57316D1DBC55}"/>
                  </a:ext>
                </a:extLst>
              </p:cNvPr>
              <p:cNvSpPr txBox="1"/>
              <p:nvPr/>
            </p:nvSpPr>
            <p:spPr>
              <a:xfrm>
                <a:off x="8092985" y="1290611"/>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3" name="文本框 22">
                <a:extLst>
                  <a:ext uri="{FF2B5EF4-FFF2-40B4-BE49-F238E27FC236}">
                    <a16:creationId xmlns:a16="http://schemas.microsoft.com/office/drawing/2014/main" id="{898CF2E3-3181-43AD-85B4-57316D1DBC55}"/>
                  </a:ext>
                </a:extLst>
              </p:cNvPr>
              <p:cNvSpPr txBox="1">
                <a:spLocks noRot="1" noChangeAspect="1" noMove="1" noResize="1" noEditPoints="1" noAdjustHandles="1" noChangeArrowheads="1" noChangeShapeType="1" noTextEdit="1"/>
              </p:cNvSpPr>
              <p:nvPr/>
            </p:nvSpPr>
            <p:spPr>
              <a:xfrm>
                <a:off x="8092985" y="1290611"/>
                <a:ext cx="3063963" cy="215444"/>
              </a:xfrm>
              <a:prstGeom prst="rect">
                <a:avLst/>
              </a:prstGeom>
              <a:blipFill>
                <a:blip r:embed="rId6"/>
                <a:stretch>
                  <a:fillRect l="-1594" t="-11429" r="-1195" b="-31429"/>
                </a:stretch>
              </a:blipFill>
            </p:spPr>
            <p:txBody>
              <a:bodyPr/>
              <a:lstStyle/>
              <a:p>
                <a:r>
                  <a:rPr lang="zh-CN" altLang="en-US">
                    <a:noFill/>
                  </a:rPr>
                  <a:t> </a:t>
                </a:r>
              </a:p>
            </p:txBody>
          </p:sp>
        </mc:Fallback>
      </mc:AlternateContent>
      <p:sp>
        <p:nvSpPr>
          <p:cNvPr id="28" name="矩形: 圆角 27">
            <a:extLst>
              <a:ext uri="{FF2B5EF4-FFF2-40B4-BE49-F238E27FC236}">
                <a16:creationId xmlns:a16="http://schemas.microsoft.com/office/drawing/2014/main" id="{0589BAC2-D575-400A-BF4A-6618D42D1374}"/>
              </a:ext>
            </a:extLst>
          </p:cNvPr>
          <p:cNvSpPr/>
          <p:nvPr/>
        </p:nvSpPr>
        <p:spPr>
          <a:xfrm>
            <a:off x="9039139" y="1230662"/>
            <a:ext cx="476250"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94D1980A-3D32-462E-9DAC-B9FFED743ED1}"/>
              </a:ext>
            </a:extLst>
          </p:cNvPr>
          <p:cNvPicPr>
            <a:picLocks noChangeAspect="1"/>
          </p:cNvPicPr>
          <p:nvPr/>
        </p:nvPicPr>
        <p:blipFill>
          <a:blip r:embed="rId7"/>
          <a:stretch>
            <a:fillRect/>
          </a:stretch>
        </p:blipFill>
        <p:spPr>
          <a:xfrm>
            <a:off x="5089620" y="1747796"/>
            <a:ext cx="5431206" cy="1507299"/>
          </a:xfrm>
          <a:prstGeom prst="rect">
            <a:avLst/>
          </a:prstGeom>
        </p:spPr>
      </p:pic>
      <p:sp>
        <p:nvSpPr>
          <p:cNvPr id="31" name="文本框 30">
            <a:extLst>
              <a:ext uri="{FF2B5EF4-FFF2-40B4-BE49-F238E27FC236}">
                <a16:creationId xmlns:a16="http://schemas.microsoft.com/office/drawing/2014/main" id="{F2CEB144-C016-4B28-8DE6-94226601A04C}"/>
              </a:ext>
            </a:extLst>
          </p:cNvPr>
          <p:cNvSpPr txBox="1"/>
          <p:nvPr/>
        </p:nvSpPr>
        <p:spPr>
          <a:xfrm>
            <a:off x="705963" y="1032454"/>
            <a:ext cx="3418446" cy="4910636"/>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32" name="文本框 31">
            <a:extLst>
              <a:ext uri="{FF2B5EF4-FFF2-40B4-BE49-F238E27FC236}">
                <a16:creationId xmlns:a16="http://schemas.microsoft.com/office/drawing/2014/main" id="{5E8697C3-F700-4F45-B6DA-4E1827678B12}"/>
              </a:ext>
            </a:extLst>
          </p:cNvPr>
          <p:cNvSpPr txBox="1"/>
          <p:nvPr/>
        </p:nvSpPr>
        <p:spPr>
          <a:xfrm>
            <a:off x="823334" y="1029001"/>
            <a:ext cx="3183707" cy="523220"/>
          </a:xfrm>
          <a:prstGeom prst="rect">
            <a:avLst/>
          </a:prstGeom>
          <a:noFill/>
        </p:spPr>
        <p:txBody>
          <a:bodyPr wrap="square" rtlCol="0">
            <a:spAutoFit/>
          </a:bodyPr>
          <a:lstStyle/>
          <a:p>
            <a:pPr algn="ctr"/>
            <a:r>
              <a:rPr lang="en-US" altLang="zh-CN" sz="1400" dirty="0">
                <a:latin typeface="+mj-lt"/>
              </a:rPr>
              <a:t>Neighborhood Clamping (from TAA) </a:t>
            </a:r>
          </a:p>
          <a:p>
            <a:pPr algn="ctr"/>
            <a:r>
              <a:rPr lang="en-US" altLang="zh-CN" sz="1400" dirty="0">
                <a:solidFill>
                  <a:schemeClr val="tx1">
                    <a:lumMod val="50000"/>
                    <a:lumOff val="50000"/>
                  </a:schemeClr>
                </a:solidFill>
              </a:rPr>
              <a:t>(History rectification)</a:t>
            </a:r>
          </a:p>
        </p:txBody>
      </p:sp>
      <p:pic>
        <p:nvPicPr>
          <p:cNvPr id="33" name="图片 32">
            <a:extLst>
              <a:ext uri="{FF2B5EF4-FFF2-40B4-BE49-F238E27FC236}">
                <a16:creationId xmlns:a16="http://schemas.microsoft.com/office/drawing/2014/main" id="{E1360E39-194B-4663-B0B7-0F7B118F9B8B}"/>
              </a:ext>
            </a:extLst>
          </p:cNvPr>
          <p:cNvPicPr>
            <a:picLocks noChangeAspect="1"/>
          </p:cNvPicPr>
          <p:nvPr/>
        </p:nvPicPr>
        <p:blipFill>
          <a:blip r:embed="rId8"/>
          <a:stretch>
            <a:fillRect/>
          </a:stretch>
        </p:blipFill>
        <p:spPr>
          <a:xfrm>
            <a:off x="1814290" y="1560912"/>
            <a:ext cx="1205328" cy="1209716"/>
          </a:xfrm>
          <a:prstGeom prst="rect">
            <a:avLst/>
          </a:prstGeom>
        </p:spPr>
      </p:pic>
      <p:pic>
        <p:nvPicPr>
          <p:cNvPr id="34" name="图片 33">
            <a:extLst>
              <a:ext uri="{FF2B5EF4-FFF2-40B4-BE49-F238E27FC236}">
                <a16:creationId xmlns:a16="http://schemas.microsoft.com/office/drawing/2014/main" id="{A59ADA6E-3EDF-4C6C-88AE-8C79B2F68A2F}"/>
              </a:ext>
            </a:extLst>
          </p:cNvPr>
          <p:cNvPicPr>
            <a:picLocks noChangeAspect="1"/>
          </p:cNvPicPr>
          <p:nvPr/>
        </p:nvPicPr>
        <p:blipFill>
          <a:blip r:embed="rId9"/>
          <a:stretch>
            <a:fillRect/>
          </a:stretch>
        </p:blipFill>
        <p:spPr>
          <a:xfrm>
            <a:off x="2416953" y="3198994"/>
            <a:ext cx="1665076" cy="1471232"/>
          </a:xfrm>
          <a:prstGeom prst="rect">
            <a:avLst/>
          </a:prstGeom>
        </p:spPr>
      </p:pic>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329C4EE0-AE10-4FF5-B9C0-77C4D3B16394}"/>
                  </a:ext>
                </a:extLst>
              </p:cNvPr>
              <p:cNvSpPr txBox="1"/>
              <p:nvPr/>
            </p:nvSpPr>
            <p:spPr>
              <a:xfrm>
                <a:off x="883206" y="5159908"/>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35" name="文本框 34">
                <a:extLst>
                  <a:ext uri="{FF2B5EF4-FFF2-40B4-BE49-F238E27FC236}">
                    <a16:creationId xmlns:a16="http://schemas.microsoft.com/office/drawing/2014/main" id="{329C4EE0-AE10-4FF5-B9C0-77C4D3B16394}"/>
                  </a:ext>
                </a:extLst>
              </p:cNvPr>
              <p:cNvSpPr txBox="1">
                <a:spLocks noRot="1" noChangeAspect="1" noMove="1" noResize="1" noEditPoints="1" noAdjustHandles="1" noChangeArrowheads="1" noChangeShapeType="1" noTextEdit="1"/>
              </p:cNvSpPr>
              <p:nvPr/>
            </p:nvSpPr>
            <p:spPr>
              <a:xfrm>
                <a:off x="883206" y="5159908"/>
                <a:ext cx="3063963" cy="215444"/>
              </a:xfrm>
              <a:prstGeom prst="rect">
                <a:avLst/>
              </a:prstGeom>
              <a:blipFill>
                <a:blip r:embed="rId10"/>
                <a:stretch>
                  <a:fillRect l="-1590" t="-8333" r="-994" b="-30556"/>
                </a:stretch>
              </a:blipFill>
            </p:spPr>
            <p:txBody>
              <a:bodyPr/>
              <a:lstStyle/>
              <a:p>
                <a:r>
                  <a:rPr lang="zh-CN" altLang="en-US">
                    <a:noFill/>
                  </a:rPr>
                  <a:t> </a:t>
                </a:r>
              </a:p>
            </p:txBody>
          </p:sp>
        </mc:Fallback>
      </mc:AlternateContent>
      <p:sp>
        <p:nvSpPr>
          <p:cNvPr id="36" name="矩形: 圆角 35">
            <a:extLst>
              <a:ext uri="{FF2B5EF4-FFF2-40B4-BE49-F238E27FC236}">
                <a16:creationId xmlns:a16="http://schemas.microsoft.com/office/drawing/2014/main" id="{567FF451-4DDA-4183-ACA3-32AAEB79EEB0}"/>
              </a:ext>
            </a:extLst>
          </p:cNvPr>
          <p:cNvSpPr/>
          <p:nvPr/>
        </p:nvSpPr>
        <p:spPr>
          <a:xfrm>
            <a:off x="3249491" y="5098592"/>
            <a:ext cx="697678"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75368C93-8126-4C79-A399-635AE87F4CFE}"/>
              </a:ext>
            </a:extLst>
          </p:cNvPr>
          <p:cNvSpPr/>
          <p:nvPr/>
        </p:nvSpPr>
        <p:spPr>
          <a:xfrm>
            <a:off x="1124218" y="2997070"/>
            <a:ext cx="1114408" cy="307777"/>
          </a:xfrm>
          <a:prstGeom prst="rect">
            <a:avLst/>
          </a:prstGeom>
        </p:spPr>
        <p:txBody>
          <a:bodyPr wrap="none">
            <a:spAutoFit/>
          </a:bodyPr>
          <a:lstStyle/>
          <a:p>
            <a:pPr algn="ctr"/>
            <a:r>
              <a:rPr lang="en-US" altLang="zh-CN" sz="1400" dirty="0">
                <a:solidFill>
                  <a:schemeClr val="accent3"/>
                </a:solidFill>
              </a:rPr>
              <a:t>[Karis 2014]</a:t>
            </a:r>
          </a:p>
        </p:txBody>
      </p:sp>
      <p:sp>
        <p:nvSpPr>
          <p:cNvPr id="39" name="矩形 38">
            <a:extLst>
              <a:ext uri="{FF2B5EF4-FFF2-40B4-BE49-F238E27FC236}">
                <a16:creationId xmlns:a16="http://schemas.microsoft.com/office/drawing/2014/main" id="{C8A65996-AE70-4A52-A631-401AC6AD5DE4}"/>
              </a:ext>
            </a:extLst>
          </p:cNvPr>
          <p:cNvSpPr/>
          <p:nvPr/>
        </p:nvSpPr>
        <p:spPr>
          <a:xfrm>
            <a:off x="2704309" y="2997070"/>
            <a:ext cx="1090363" cy="307777"/>
          </a:xfrm>
          <a:prstGeom prst="rect">
            <a:avLst/>
          </a:prstGeom>
        </p:spPr>
        <p:txBody>
          <a:bodyPr wrap="none">
            <a:spAutoFit/>
          </a:bodyPr>
          <a:lstStyle/>
          <a:p>
            <a:r>
              <a:rPr lang="en-US" altLang="zh-CN" sz="1400" dirty="0">
                <a:solidFill>
                  <a:schemeClr val="accent3"/>
                </a:solidFill>
              </a:rPr>
              <a:t>[Salvi 2016]</a:t>
            </a:r>
            <a:endParaRPr lang="zh-CN" altLang="en-US" sz="1400" dirty="0"/>
          </a:p>
        </p:txBody>
      </p:sp>
      <p:pic>
        <p:nvPicPr>
          <p:cNvPr id="17" name="图片 16">
            <a:extLst>
              <a:ext uri="{FF2B5EF4-FFF2-40B4-BE49-F238E27FC236}">
                <a16:creationId xmlns:a16="http://schemas.microsoft.com/office/drawing/2014/main" id="{072DCED3-2919-4EA4-863D-BFB19047A054}"/>
              </a:ext>
            </a:extLst>
          </p:cNvPr>
          <p:cNvPicPr>
            <a:picLocks noChangeAspect="1"/>
          </p:cNvPicPr>
          <p:nvPr/>
        </p:nvPicPr>
        <p:blipFill>
          <a:blip r:embed="rId11"/>
          <a:stretch>
            <a:fillRect/>
          </a:stretch>
        </p:blipFill>
        <p:spPr>
          <a:xfrm>
            <a:off x="769375" y="3244654"/>
            <a:ext cx="1756607" cy="1456230"/>
          </a:xfrm>
          <a:prstGeom prst="rect">
            <a:avLst/>
          </a:prstGeom>
        </p:spPr>
      </p:pic>
    </p:spTree>
    <p:extLst>
      <p:ext uri="{BB962C8B-B14F-4D97-AF65-F5344CB8AC3E}">
        <p14:creationId xmlns:p14="http://schemas.microsoft.com/office/powerpoint/2010/main" val="41323782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Previous work</a:t>
            </a:r>
            <a:endParaRPr lang="zh-CN" altLang="en-US" dirty="0"/>
          </a:p>
        </p:txBody>
      </p:sp>
      <p:sp>
        <p:nvSpPr>
          <p:cNvPr id="13" name="文本框 12">
            <a:extLst>
              <a:ext uri="{FF2B5EF4-FFF2-40B4-BE49-F238E27FC236}">
                <a16:creationId xmlns:a16="http://schemas.microsoft.com/office/drawing/2014/main" id="{A9C43F26-345A-461E-B84F-241FBE642BB9}"/>
              </a:ext>
            </a:extLst>
          </p:cNvPr>
          <p:cNvSpPr txBox="1"/>
          <p:nvPr/>
        </p:nvSpPr>
        <p:spPr>
          <a:xfrm>
            <a:off x="4386775" y="1032454"/>
            <a:ext cx="7099262" cy="2359872"/>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2AD5E6C9-BF69-429E-A5A7-E2EFD68C9DA2}"/>
              </a:ext>
            </a:extLst>
          </p:cNvPr>
          <p:cNvSpPr txBox="1"/>
          <p:nvPr/>
        </p:nvSpPr>
        <p:spPr>
          <a:xfrm>
            <a:off x="4711698" y="1029001"/>
            <a:ext cx="2768602" cy="738664"/>
          </a:xfrm>
          <a:prstGeom prst="rect">
            <a:avLst/>
          </a:prstGeom>
          <a:noFill/>
        </p:spPr>
        <p:txBody>
          <a:bodyPr wrap="square" rtlCol="0">
            <a:spAutoFit/>
          </a:bodyPr>
          <a:lstStyle/>
          <a:p>
            <a:pPr algn="ctr"/>
            <a:r>
              <a:rPr lang="en-US" altLang="zh-CN" sz="1400" dirty="0">
                <a:latin typeface="+mj-lt"/>
              </a:rPr>
              <a:t>SVGF</a:t>
            </a:r>
          </a:p>
          <a:p>
            <a:pPr algn="ctr"/>
            <a:r>
              <a:rPr lang="en-US" altLang="zh-CN" sz="1400" dirty="0">
                <a:solidFill>
                  <a:schemeClr val="tx1">
                    <a:lumMod val="50000"/>
                    <a:lumOff val="50000"/>
                  </a:schemeClr>
                </a:solidFill>
              </a:rPr>
              <a:t>(Better spatial filtering scheme)</a:t>
            </a:r>
          </a:p>
          <a:p>
            <a:pPr algn="ctr"/>
            <a:r>
              <a:rPr lang="en-US" altLang="zh-CN" sz="1400" dirty="0">
                <a:solidFill>
                  <a:schemeClr val="accent3"/>
                </a:solidFill>
              </a:rPr>
              <a:t>[Schied et al. 2017]</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98CF2E3-3181-43AD-85B4-57316D1DBC55}"/>
                  </a:ext>
                </a:extLst>
              </p:cNvPr>
              <p:cNvSpPr txBox="1"/>
              <p:nvPr/>
            </p:nvSpPr>
            <p:spPr>
              <a:xfrm>
                <a:off x="8092985" y="1290611"/>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3" name="文本框 22">
                <a:extLst>
                  <a:ext uri="{FF2B5EF4-FFF2-40B4-BE49-F238E27FC236}">
                    <a16:creationId xmlns:a16="http://schemas.microsoft.com/office/drawing/2014/main" id="{898CF2E3-3181-43AD-85B4-57316D1DBC55}"/>
                  </a:ext>
                </a:extLst>
              </p:cNvPr>
              <p:cNvSpPr txBox="1">
                <a:spLocks noRot="1" noChangeAspect="1" noMove="1" noResize="1" noEditPoints="1" noAdjustHandles="1" noChangeArrowheads="1" noChangeShapeType="1" noTextEdit="1"/>
              </p:cNvSpPr>
              <p:nvPr/>
            </p:nvSpPr>
            <p:spPr>
              <a:xfrm>
                <a:off x="8092985" y="1290611"/>
                <a:ext cx="3063963" cy="215444"/>
              </a:xfrm>
              <a:prstGeom prst="rect">
                <a:avLst/>
              </a:prstGeom>
              <a:blipFill>
                <a:blip r:embed="rId6"/>
                <a:stretch>
                  <a:fillRect l="-1594" t="-11429" r="-1195" b="-31429"/>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4D1980A-3D32-462E-9DAC-B9FFED743ED1}"/>
              </a:ext>
            </a:extLst>
          </p:cNvPr>
          <p:cNvPicPr>
            <a:picLocks noChangeAspect="1"/>
          </p:cNvPicPr>
          <p:nvPr/>
        </p:nvPicPr>
        <p:blipFill>
          <a:blip r:embed="rId7"/>
          <a:stretch>
            <a:fillRect/>
          </a:stretch>
        </p:blipFill>
        <p:spPr>
          <a:xfrm>
            <a:off x="5089620" y="1747796"/>
            <a:ext cx="5431206" cy="1507299"/>
          </a:xfrm>
          <a:prstGeom prst="rect">
            <a:avLst/>
          </a:prstGeom>
        </p:spPr>
      </p:pic>
      <p:sp>
        <p:nvSpPr>
          <p:cNvPr id="18" name="文本框 17">
            <a:extLst>
              <a:ext uri="{FF2B5EF4-FFF2-40B4-BE49-F238E27FC236}">
                <a16:creationId xmlns:a16="http://schemas.microsoft.com/office/drawing/2014/main" id="{3F0F400D-F25E-4BD7-B192-2369049162C4}"/>
              </a:ext>
            </a:extLst>
          </p:cNvPr>
          <p:cNvSpPr txBox="1"/>
          <p:nvPr/>
        </p:nvSpPr>
        <p:spPr>
          <a:xfrm>
            <a:off x="4386775" y="3583218"/>
            <a:ext cx="7099262" cy="2359872"/>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1CAE9657-509D-4A71-B688-CBDC0894966C}"/>
                  </a:ext>
                </a:extLst>
              </p:cNvPr>
              <p:cNvSpPr txBox="1"/>
              <p:nvPr/>
            </p:nvSpPr>
            <p:spPr>
              <a:xfrm>
                <a:off x="4711698" y="3579765"/>
                <a:ext cx="2768602" cy="738664"/>
              </a:xfrm>
              <a:prstGeom prst="rect">
                <a:avLst/>
              </a:prstGeom>
              <a:noFill/>
            </p:spPr>
            <p:txBody>
              <a:bodyPr wrap="square" rtlCol="0">
                <a:spAutoFit/>
              </a:bodyPr>
              <a:lstStyle/>
              <a:p>
                <a:pPr algn="ctr"/>
                <a:r>
                  <a:rPr lang="en-US" altLang="zh-CN" sz="1400" dirty="0">
                    <a:latin typeface="+mj-lt"/>
                  </a:rPr>
                  <a:t>A-SVGF</a:t>
                </a:r>
              </a:p>
              <a:p>
                <a:pPr algn="ctr"/>
                <a:r>
                  <a:rPr lang="en-US" altLang="zh-CN" sz="1400" dirty="0">
                    <a:solidFill>
                      <a:schemeClr val="tx1">
                        <a:lumMod val="50000"/>
                        <a:lumOff val="50000"/>
                      </a:schemeClr>
                    </a:solidFill>
                  </a:rPr>
                  <a:t>(Adjust the blending factor </a:t>
                </a:r>
                <a14:m>
                  <m:oMath xmlns:m="http://schemas.openxmlformats.org/officeDocument/2006/math">
                    <m:r>
                      <a:rPr lang="en-US" altLang="zh-CN" sz="1400" b="0" i="1" smtClean="0">
                        <a:solidFill>
                          <a:schemeClr val="tx1">
                            <a:lumMod val="50000"/>
                            <a:lumOff val="50000"/>
                          </a:schemeClr>
                        </a:solidFill>
                        <a:latin typeface="Cambria Math" panose="02040503050406030204" pitchFamily="18" charset="0"/>
                      </a:rPr>
                      <m:t>𝛼</m:t>
                    </m:r>
                  </m:oMath>
                </a14:m>
                <a:r>
                  <a:rPr lang="en-US" altLang="zh-CN" sz="1400" dirty="0">
                    <a:solidFill>
                      <a:schemeClr val="tx1">
                        <a:lumMod val="50000"/>
                        <a:lumOff val="50000"/>
                      </a:schemeClr>
                    </a:solidFill>
                  </a:rPr>
                  <a:t>)</a:t>
                </a:r>
              </a:p>
              <a:p>
                <a:pPr algn="ctr"/>
                <a:r>
                  <a:rPr lang="en-US" altLang="zh-CN" sz="1400" dirty="0">
                    <a:solidFill>
                      <a:schemeClr val="accent3"/>
                    </a:solidFill>
                  </a:rPr>
                  <a:t>[Schied et al. 2018]</a:t>
                </a:r>
              </a:p>
            </p:txBody>
          </p:sp>
        </mc:Choice>
        <mc:Fallback xmlns="">
          <p:sp>
            <p:nvSpPr>
              <p:cNvPr id="19" name="文本框 18">
                <a:extLst>
                  <a:ext uri="{FF2B5EF4-FFF2-40B4-BE49-F238E27FC236}">
                    <a16:creationId xmlns:a16="http://schemas.microsoft.com/office/drawing/2014/main" id="{1CAE9657-509D-4A71-B688-CBDC0894966C}"/>
                  </a:ext>
                </a:extLst>
              </p:cNvPr>
              <p:cNvSpPr txBox="1">
                <a:spLocks noRot="1" noChangeAspect="1" noMove="1" noResize="1" noEditPoints="1" noAdjustHandles="1" noChangeArrowheads="1" noChangeShapeType="1" noTextEdit="1"/>
              </p:cNvSpPr>
              <p:nvPr/>
            </p:nvSpPr>
            <p:spPr>
              <a:xfrm>
                <a:off x="4711698" y="3579765"/>
                <a:ext cx="2768602" cy="738664"/>
              </a:xfrm>
              <a:prstGeom prst="rect">
                <a:avLst/>
              </a:prstGeom>
              <a:blipFill>
                <a:blip r:embed="rId8"/>
                <a:stretch>
                  <a:fillRect t="-2479" b="-7438"/>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C2683943-FCA9-4C76-BCA6-4C17C640D216}"/>
              </a:ext>
            </a:extLst>
          </p:cNvPr>
          <p:cNvPicPr>
            <a:picLocks noChangeAspect="1"/>
          </p:cNvPicPr>
          <p:nvPr/>
        </p:nvPicPr>
        <p:blipFill>
          <a:blip r:embed="rId9"/>
          <a:stretch>
            <a:fillRect/>
          </a:stretch>
        </p:blipFill>
        <p:spPr>
          <a:xfrm>
            <a:off x="4901541" y="4337212"/>
            <a:ext cx="2578759" cy="1354055"/>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12588B7-5FBB-46E4-B441-7B3645B37C48}"/>
                  </a:ext>
                </a:extLst>
              </p:cNvPr>
              <p:cNvSpPr txBox="1"/>
              <p:nvPr/>
            </p:nvSpPr>
            <p:spPr>
              <a:xfrm>
                <a:off x="8092985" y="3780820"/>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1" name="文本框 20">
                <a:extLst>
                  <a:ext uri="{FF2B5EF4-FFF2-40B4-BE49-F238E27FC236}">
                    <a16:creationId xmlns:a16="http://schemas.microsoft.com/office/drawing/2014/main" id="{412588B7-5FBB-46E4-B441-7B3645B37C48}"/>
                  </a:ext>
                </a:extLst>
              </p:cNvPr>
              <p:cNvSpPr txBox="1">
                <a:spLocks noRot="1" noChangeAspect="1" noMove="1" noResize="1" noEditPoints="1" noAdjustHandles="1" noChangeArrowheads="1" noChangeShapeType="1" noTextEdit="1"/>
              </p:cNvSpPr>
              <p:nvPr/>
            </p:nvSpPr>
            <p:spPr>
              <a:xfrm>
                <a:off x="8092985" y="3780820"/>
                <a:ext cx="3063963" cy="215444"/>
              </a:xfrm>
              <a:prstGeom prst="rect">
                <a:avLst/>
              </a:prstGeom>
              <a:blipFill>
                <a:blip r:embed="rId10"/>
                <a:stretch>
                  <a:fillRect l="-1594" t="-8333" r="-1195" b="-30556"/>
                </a:stretch>
              </a:blipFill>
            </p:spPr>
            <p:txBody>
              <a:bodyPr/>
              <a:lstStyle/>
              <a:p>
                <a:r>
                  <a:rPr lang="zh-CN" altLang="en-US">
                    <a:noFill/>
                  </a:rPr>
                  <a:t> </a:t>
                </a:r>
              </a:p>
            </p:txBody>
          </p:sp>
        </mc:Fallback>
      </mc:AlternateContent>
      <p:sp>
        <p:nvSpPr>
          <p:cNvPr id="22" name="矩形: 圆角 21">
            <a:extLst>
              <a:ext uri="{FF2B5EF4-FFF2-40B4-BE49-F238E27FC236}">
                <a16:creationId xmlns:a16="http://schemas.microsoft.com/office/drawing/2014/main" id="{972AE93D-E1C7-484F-B05D-7247909FEADB}"/>
              </a:ext>
            </a:extLst>
          </p:cNvPr>
          <p:cNvSpPr/>
          <p:nvPr/>
        </p:nvSpPr>
        <p:spPr>
          <a:xfrm>
            <a:off x="8718235" y="3720871"/>
            <a:ext cx="178430" cy="31531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79786BF-608D-4F86-81BC-300CC6FCEDB6}"/>
              </a:ext>
            </a:extLst>
          </p:cNvPr>
          <p:cNvPicPr>
            <a:picLocks noChangeAspect="1"/>
          </p:cNvPicPr>
          <p:nvPr/>
        </p:nvPicPr>
        <p:blipFill>
          <a:blip r:embed="rId11"/>
          <a:stretch>
            <a:fillRect/>
          </a:stretch>
        </p:blipFill>
        <p:spPr>
          <a:xfrm>
            <a:off x="8280907" y="4288007"/>
            <a:ext cx="2500886" cy="1403260"/>
          </a:xfrm>
          <a:prstGeom prst="rect">
            <a:avLst/>
          </a:prstGeom>
        </p:spPr>
      </p:pic>
      <p:sp>
        <p:nvSpPr>
          <p:cNvPr id="29" name="矩形: 圆角 28">
            <a:extLst>
              <a:ext uri="{FF2B5EF4-FFF2-40B4-BE49-F238E27FC236}">
                <a16:creationId xmlns:a16="http://schemas.microsoft.com/office/drawing/2014/main" id="{48839AC2-4DD0-4F3F-B9D1-60401914C95A}"/>
              </a:ext>
            </a:extLst>
          </p:cNvPr>
          <p:cNvSpPr/>
          <p:nvPr/>
        </p:nvSpPr>
        <p:spPr>
          <a:xfrm>
            <a:off x="10063292" y="3720871"/>
            <a:ext cx="178430" cy="31531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31AB6EB4-295F-4AE1-9B1A-6CC38C5909D9}"/>
              </a:ext>
            </a:extLst>
          </p:cNvPr>
          <p:cNvSpPr/>
          <p:nvPr/>
        </p:nvSpPr>
        <p:spPr>
          <a:xfrm>
            <a:off x="9039139" y="1230662"/>
            <a:ext cx="476250"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51A51CBC-49D1-410D-958F-EC307A6EA4D5}"/>
              </a:ext>
            </a:extLst>
          </p:cNvPr>
          <p:cNvSpPr txBox="1"/>
          <p:nvPr/>
        </p:nvSpPr>
        <p:spPr>
          <a:xfrm>
            <a:off x="705963" y="1032454"/>
            <a:ext cx="3418446" cy="4910636"/>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38" name="文本框 37">
            <a:extLst>
              <a:ext uri="{FF2B5EF4-FFF2-40B4-BE49-F238E27FC236}">
                <a16:creationId xmlns:a16="http://schemas.microsoft.com/office/drawing/2014/main" id="{AC4F191C-9588-44BC-A467-8509E2E7883C}"/>
              </a:ext>
            </a:extLst>
          </p:cNvPr>
          <p:cNvSpPr txBox="1"/>
          <p:nvPr/>
        </p:nvSpPr>
        <p:spPr>
          <a:xfrm>
            <a:off x="823334" y="1029001"/>
            <a:ext cx="3183707" cy="523220"/>
          </a:xfrm>
          <a:prstGeom prst="rect">
            <a:avLst/>
          </a:prstGeom>
          <a:noFill/>
        </p:spPr>
        <p:txBody>
          <a:bodyPr wrap="square" rtlCol="0">
            <a:spAutoFit/>
          </a:bodyPr>
          <a:lstStyle/>
          <a:p>
            <a:pPr algn="ctr"/>
            <a:r>
              <a:rPr lang="en-US" altLang="zh-CN" sz="1400" dirty="0">
                <a:latin typeface="+mj-lt"/>
              </a:rPr>
              <a:t>Neighborhood Clamping (from TAA) </a:t>
            </a:r>
          </a:p>
          <a:p>
            <a:pPr algn="ctr"/>
            <a:r>
              <a:rPr lang="en-US" altLang="zh-CN" sz="1400" dirty="0">
                <a:solidFill>
                  <a:schemeClr val="tx1">
                    <a:lumMod val="50000"/>
                    <a:lumOff val="50000"/>
                  </a:schemeClr>
                </a:solidFill>
              </a:rPr>
              <a:t>(History rectification)</a:t>
            </a:r>
          </a:p>
        </p:txBody>
      </p:sp>
      <p:pic>
        <p:nvPicPr>
          <p:cNvPr id="39" name="图片 38">
            <a:extLst>
              <a:ext uri="{FF2B5EF4-FFF2-40B4-BE49-F238E27FC236}">
                <a16:creationId xmlns:a16="http://schemas.microsoft.com/office/drawing/2014/main" id="{9D85BC59-72A7-428B-82ED-18ECD97CBEB1}"/>
              </a:ext>
            </a:extLst>
          </p:cNvPr>
          <p:cNvPicPr>
            <a:picLocks noChangeAspect="1"/>
          </p:cNvPicPr>
          <p:nvPr/>
        </p:nvPicPr>
        <p:blipFill>
          <a:blip r:embed="rId12"/>
          <a:stretch>
            <a:fillRect/>
          </a:stretch>
        </p:blipFill>
        <p:spPr>
          <a:xfrm>
            <a:off x="1814290" y="1560912"/>
            <a:ext cx="1205328" cy="1209716"/>
          </a:xfrm>
          <a:prstGeom prst="rect">
            <a:avLst/>
          </a:prstGeom>
        </p:spPr>
      </p:pic>
      <p:pic>
        <p:nvPicPr>
          <p:cNvPr id="40" name="图片 39">
            <a:extLst>
              <a:ext uri="{FF2B5EF4-FFF2-40B4-BE49-F238E27FC236}">
                <a16:creationId xmlns:a16="http://schemas.microsoft.com/office/drawing/2014/main" id="{D731322D-1C44-41A2-A7AA-93A83370EB27}"/>
              </a:ext>
            </a:extLst>
          </p:cNvPr>
          <p:cNvPicPr>
            <a:picLocks noChangeAspect="1"/>
          </p:cNvPicPr>
          <p:nvPr/>
        </p:nvPicPr>
        <p:blipFill>
          <a:blip r:embed="rId13"/>
          <a:stretch>
            <a:fillRect/>
          </a:stretch>
        </p:blipFill>
        <p:spPr>
          <a:xfrm>
            <a:off x="2416953" y="3198994"/>
            <a:ext cx="1665076" cy="1471232"/>
          </a:xfrm>
          <a:prstGeom prst="rect">
            <a:avLst/>
          </a:prstGeom>
        </p:spPr>
      </p:pic>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8B3BCDD2-D761-4D4C-8EAC-C2836CB453F8}"/>
                  </a:ext>
                </a:extLst>
              </p:cNvPr>
              <p:cNvSpPr txBox="1"/>
              <p:nvPr/>
            </p:nvSpPr>
            <p:spPr>
              <a:xfrm>
                <a:off x="883206" y="5159908"/>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41" name="文本框 40">
                <a:extLst>
                  <a:ext uri="{FF2B5EF4-FFF2-40B4-BE49-F238E27FC236}">
                    <a16:creationId xmlns:a16="http://schemas.microsoft.com/office/drawing/2014/main" id="{8B3BCDD2-D761-4D4C-8EAC-C2836CB453F8}"/>
                  </a:ext>
                </a:extLst>
              </p:cNvPr>
              <p:cNvSpPr txBox="1">
                <a:spLocks noRot="1" noChangeAspect="1" noMove="1" noResize="1" noEditPoints="1" noAdjustHandles="1" noChangeArrowheads="1" noChangeShapeType="1" noTextEdit="1"/>
              </p:cNvSpPr>
              <p:nvPr/>
            </p:nvSpPr>
            <p:spPr>
              <a:xfrm>
                <a:off x="883206" y="5159908"/>
                <a:ext cx="3063963" cy="215444"/>
              </a:xfrm>
              <a:prstGeom prst="rect">
                <a:avLst/>
              </a:prstGeom>
              <a:blipFill>
                <a:blip r:embed="rId14"/>
                <a:stretch>
                  <a:fillRect l="-1590" t="-8333" r="-994" b="-30556"/>
                </a:stretch>
              </a:blipFill>
            </p:spPr>
            <p:txBody>
              <a:bodyPr/>
              <a:lstStyle/>
              <a:p>
                <a:r>
                  <a:rPr lang="zh-CN" altLang="en-US">
                    <a:noFill/>
                  </a:rPr>
                  <a:t> </a:t>
                </a:r>
              </a:p>
            </p:txBody>
          </p:sp>
        </mc:Fallback>
      </mc:AlternateContent>
      <p:sp>
        <p:nvSpPr>
          <p:cNvPr id="42" name="矩形: 圆角 41">
            <a:extLst>
              <a:ext uri="{FF2B5EF4-FFF2-40B4-BE49-F238E27FC236}">
                <a16:creationId xmlns:a16="http://schemas.microsoft.com/office/drawing/2014/main" id="{B406C849-EDA0-42FA-9729-29B19E5BDBF0}"/>
              </a:ext>
            </a:extLst>
          </p:cNvPr>
          <p:cNvSpPr/>
          <p:nvPr/>
        </p:nvSpPr>
        <p:spPr>
          <a:xfrm>
            <a:off x="3249491" y="5098592"/>
            <a:ext cx="697678"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9AFB864C-6364-421E-8648-A195B397B473}"/>
              </a:ext>
            </a:extLst>
          </p:cNvPr>
          <p:cNvSpPr/>
          <p:nvPr/>
        </p:nvSpPr>
        <p:spPr>
          <a:xfrm>
            <a:off x="1124218" y="2997070"/>
            <a:ext cx="1114408" cy="307777"/>
          </a:xfrm>
          <a:prstGeom prst="rect">
            <a:avLst/>
          </a:prstGeom>
        </p:spPr>
        <p:txBody>
          <a:bodyPr wrap="none">
            <a:spAutoFit/>
          </a:bodyPr>
          <a:lstStyle/>
          <a:p>
            <a:pPr algn="ctr"/>
            <a:r>
              <a:rPr lang="en-US" altLang="zh-CN" sz="1400" dirty="0">
                <a:solidFill>
                  <a:schemeClr val="accent3"/>
                </a:solidFill>
              </a:rPr>
              <a:t>[Karis 2014]</a:t>
            </a:r>
          </a:p>
        </p:txBody>
      </p:sp>
      <p:sp>
        <p:nvSpPr>
          <p:cNvPr id="45" name="矩形 44">
            <a:extLst>
              <a:ext uri="{FF2B5EF4-FFF2-40B4-BE49-F238E27FC236}">
                <a16:creationId xmlns:a16="http://schemas.microsoft.com/office/drawing/2014/main" id="{B317436A-4907-441B-B8A6-9399BF769CB7}"/>
              </a:ext>
            </a:extLst>
          </p:cNvPr>
          <p:cNvSpPr/>
          <p:nvPr/>
        </p:nvSpPr>
        <p:spPr>
          <a:xfrm>
            <a:off x="2704309" y="2997070"/>
            <a:ext cx="1090363" cy="307777"/>
          </a:xfrm>
          <a:prstGeom prst="rect">
            <a:avLst/>
          </a:prstGeom>
        </p:spPr>
        <p:txBody>
          <a:bodyPr wrap="none">
            <a:spAutoFit/>
          </a:bodyPr>
          <a:lstStyle/>
          <a:p>
            <a:r>
              <a:rPr lang="en-US" altLang="zh-CN" sz="1400" dirty="0">
                <a:solidFill>
                  <a:schemeClr val="accent3"/>
                </a:solidFill>
              </a:rPr>
              <a:t>[Salvi 2016]</a:t>
            </a:r>
            <a:endParaRPr lang="zh-CN" altLang="en-US" sz="1400" dirty="0"/>
          </a:p>
        </p:txBody>
      </p:sp>
      <p:pic>
        <p:nvPicPr>
          <p:cNvPr id="24" name="图片 23">
            <a:extLst>
              <a:ext uri="{FF2B5EF4-FFF2-40B4-BE49-F238E27FC236}">
                <a16:creationId xmlns:a16="http://schemas.microsoft.com/office/drawing/2014/main" id="{FCFE466E-44F9-4F12-9120-9E418ED7A854}"/>
              </a:ext>
            </a:extLst>
          </p:cNvPr>
          <p:cNvPicPr>
            <a:picLocks noChangeAspect="1"/>
          </p:cNvPicPr>
          <p:nvPr/>
        </p:nvPicPr>
        <p:blipFill>
          <a:blip r:embed="rId15"/>
          <a:stretch>
            <a:fillRect/>
          </a:stretch>
        </p:blipFill>
        <p:spPr>
          <a:xfrm>
            <a:off x="769375" y="3244654"/>
            <a:ext cx="1756607" cy="1456230"/>
          </a:xfrm>
          <a:prstGeom prst="rect">
            <a:avLst/>
          </a:prstGeom>
        </p:spPr>
      </p:pic>
    </p:spTree>
    <p:extLst>
      <p:ext uri="{BB962C8B-B14F-4D97-AF65-F5344CB8AC3E}">
        <p14:creationId xmlns:p14="http://schemas.microsoft.com/office/powerpoint/2010/main" val="4494257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1000"/>
                                        <p:tgtEl>
                                          <p:spTgt spid="2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heel(1)">
                                      <p:cBhvr>
                                        <p:cTn id="2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DCDA82F6-C677-424D-8F34-FD526A61F90F}"/>
              </a:ext>
            </a:extLst>
          </p:cNvPr>
          <p:cNvSpPr txBox="1"/>
          <p:nvPr/>
        </p:nvSpPr>
        <p:spPr>
          <a:xfrm>
            <a:off x="431039" y="1182889"/>
            <a:ext cx="7655686" cy="4198736"/>
          </a:xfrm>
          <a:prstGeom prst="roundRect">
            <a:avLst>
              <a:gd name="adj" fmla="val 2236"/>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Our goal</a:t>
            </a:r>
            <a:endParaRPr lang="zh-CN" altLang="en-US" dirty="0"/>
          </a:p>
        </p:txBody>
      </p:sp>
      <p:sp>
        <p:nvSpPr>
          <p:cNvPr id="3" name="文本框 2">
            <a:extLst>
              <a:ext uri="{FF2B5EF4-FFF2-40B4-BE49-F238E27FC236}">
                <a16:creationId xmlns:a16="http://schemas.microsoft.com/office/drawing/2014/main" id="{83D51461-0EAE-4B0E-91E4-A8B74C4B017B}"/>
              </a:ext>
            </a:extLst>
          </p:cNvPr>
          <p:cNvSpPr txBox="1"/>
          <p:nvPr/>
        </p:nvSpPr>
        <p:spPr>
          <a:xfrm>
            <a:off x="705959" y="3686359"/>
            <a:ext cx="3399312" cy="1461885"/>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4" name="文本框 3">
            <a:extLst>
              <a:ext uri="{FF2B5EF4-FFF2-40B4-BE49-F238E27FC236}">
                <a16:creationId xmlns:a16="http://schemas.microsoft.com/office/drawing/2014/main" id="{4C41A298-9CBD-4B0A-B3F8-71D8FC0FC672}"/>
              </a:ext>
            </a:extLst>
          </p:cNvPr>
          <p:cNvSpPr txBox="1"/>
          <p:nvPr/>
        </p:nvSpPr>
        <p:spPr>
          <a:xfrm>
            <a:off x="823334" y="3750153"/>
            <a:ext cx="3183707" cy="738664"/>
          </a:xfrm>
          <a:prstGeom prst="rect">
            <a:avLst/>
          </a:prstGeom>
          <a:noFill/>
        </p:spPr>
        <p:txBody>
          <a:bodyPr wrap="square" rtlCol="0">
            <a:spAutoFit/>
          </a:bodyPr>
          <a:lstStyle/>
          <a:p>
            <a:pPr algn="ctr"/>
            <a:r>
              <a:rPr lang="en-US" altLang="zh-CN" sz="1400" dirty="0">
                <a:latin typeface="+mj-lt"/>
              </a:rPr>
              <a:t>Neighborhood Clamping (from TAA) </a:t>
            </a:r>
          </a:p>
          <a:p>
            <a:pPr algn="ctr"/>
            <a:r>
              <a:rPr lang="en-US" altLang="zh-CN" sz="1400" dirty="0">
                <a:solidFill>
                  <a:schemeClr val="tx1">
                    <a:lumMod val="50000"/>
                    <a:lumOff val="50000"/>
                  </a:schemeClr>
                </a:solidFill>
              </a:rPr>
              <a:t>(History rectification)</a:t>
            </a:r>
          </a:p>
          <a:p>
            <a:pPr algn="ctr"/>
            <a:r>
              <a:rPr lang="en-US" altLang="zh-CN" sz="1400" dirty="0">
                <a:solidFill>
                  <a:schemeClr val="accent3"/>
                </a:solidFill>
              </a:rPr>
              <a:t>[Karis 2014] [Salvi 2016]</a:t>
            </a: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E058595-531B-4BDE-9C53-FEBCC760BA03}"/>
                  </a:ext>
                </a:extLst>
              </p:cNvPr>
              <p:cNvSpPr txBox="1"/>
              <p:nvPr/>
            </p:nvSpPr>
            <p:spPr>
              <a:xfrm>
                <a:off x="873631" y="4625922"/>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6" name="文本框 25">
                <a:extLst>
                  <a:ext uri="{FF2B5EF4-FFF2-40B4-BE49-F238E27FC236}">
                    <a16:creationId xmlns:a16="http://schemas.microsoft.com/office/drawing/2014/main" id="{CE058595-531B-4BDE-9C53-FEBCC760BA03}"/>
                  </a:ext>
                </a:extLst>
              </p:cNvPr>
              <p:cNvSpPr txBox="1">
                <a:spLocks noRot="1" noChangeAspect="1" noMove="1" noResize="1" noEditPoints="1" noAdjustHandles="1" noChangeArrowheads="1" noChangeShapeType="1" noTextEdit="1"/>
              </p:cNvSpPr>
              <p:nvPr/>
            </p:nvSpPr>
            <p:spPr>
              <a:xfrm>
                <a:off x="873631" y="4625922"/>
                <a:ext cx="3063963" cy="215444"/>
              </a:xfrm>
              <a:prstGeom prst="rect">
                <a:avLst/>
              </a:prstGeom>
              <a:blipFill>
                <a:blip r:embed="rId3"/>
                <a:stretch>
                  <a:fillRect l="-1392" t="-11429" r="-1193" b="-31429"/>
                </a:stretch>
              </a:blipFill>
            </p:spPr>
            <p:txBody>
              <a:bodyPr/>
              <a:lstStyle/>
              <a:p>
                <a:r>
                  <a:rPr lang="zh-CN" altLang="en-US">
                    <a:noFill/>
                  </a:rPr>
                  <a:t> </a:t>
                </a:r>
              </a:p>
            </p:txBody>
          </p:sp>
        </mc:Fallback>
      </mc:AlternateContent>
      <p:sp>
        <p:nvSpPr>
          <p:cNvPr id="27" name="矩形: 圆角 26">
            <a:extLst>
              <a:ext uri="{FF2B5EF4-FFF2-40B4-BE49-F238E27FC236}">
                <a16:creationId xmlns:a16="http://schemas.microsoft.com/office/drawing/2014/main" id="{1C54F765-1EB2-4D83-A729-479E98EF2FB4}"/>
              </a:ext>
            </a:extLst>
          </p:cNvPr>
          <p:cNvSpPr/>
          <p:nvPr/>
        </p:nvSpPr>
        <p:spPr>
          <a:xfrm>
            <a:off x="3239916" y="4564606"/>
            <a:ext cx="697678"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A9C43F26-345A-461E-B84F-241FBE642BB9}"/>
              </a:ext>
            </a:extLst>
          </p:cNvPr>
          <p:cNvSpPr txBox="1"/>
          <p:nvPr/>
        </p:nvSpPr>
        <p:spPr>
          <a:xfrm>
            <a:off x="4386775" y="1906225"/>
            <a:ext cx="3418446" cy="1465295"/>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2AD5E6C9-BF69-429E-A5A7-E2EFD68C9DA2}"/>
              </a:ext>
            </a:extLst>
          </p:cNvPr>
          <p:cNvSpPr txBox="1"/>
          <p:nvPr/>
        </p:nvSpPr>
        <p:spPr>
          <a:xfrm>
            <a:off x="4709607" y="1977658"/>
            <a:ext cx="2768602" cy="738664"/>
          </a:xfrm>
          <a:prstGeom prst="rect">
            <a:avLst/>
          </a:prstGeom>
          <a:noFill/>
        </p:spPr>
        <p:txBody>
          <a:bodyPr wrap="square" rtlCol="0">
            <a:spAutoFit/>
          </a:bodyPr>
          <a:lstStyle/>
          <a:p>
            <a:pPr algn="ctr"/>
            <a:r>
              <a:rPr lang="en-US" altLang="zh-CN" sz="1400" dirty="0">
                <a:latin typeface="+mj-lt"/>
              </a:rPr>
              <a:t>SVGF</a:t>
            </a:r>
          </a:p>
          <a:p>
            <a:pPr algn="ctr"/>
            <a:r>
              <a:rPr lang="en-US" altLang="zh-CN" sz="1400" dirty="0">
                <a:solidFill>
                  <a:schemeClr val="tx1">
                    <a:lumMod val="50000"/>
                    <a:lumOff val="50000"/>
                  </a:schemeClr>
                </a:solidFill>
              </a:rPr>
              <a:t>(Better spatial filtering scheme)</a:t>
            </a:r>
          </a:p>
          <a:p>
            <a:pPr algn="ctr"/>
            <a:r>
              <a:rPr lang="en-US" altLang="zh-CN" sz="1400" dirty="0">
                <a:solidFill>
                  <a:schemeClr val="accent3"/>
                </a:solidFill>
              </a:rPr>
              <a:t>[Schied et al. 2017]</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98CF2E3-3181-43AD-85B4-57316D1DBC55}"/>
                  </a:ext>
                </a:extLst>
              </p:cNvPr>
              <p:cNvSpPr txBox="1"/>
              <p:nvPr/>
            </p:nvSpPr>
            <p:spPr>
              <a:xfrm>
                <a:off x="4564018" y="2930811"/>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3" name="文本框 22">
                <a:extLst>
                  <a:ext uri="{FF2B5EF4-FFF2-40B4-BE49-F238E27FC236}">
                    <a16:creationId xmlns:a16="http://schemas.microsoft.com/office/drawing/2014/main" id="{898CF2E3-3181-43AD-85B4-57316D1DBC55}"/>
                  </a:ext>
                </a:extLst>
              </p:cNvPr>
              <p:cNvSpPr txBox="1">
                <a:spLocks noRot="1" noChangeAspect="1" noMove="1" noResize="1" noEditPoints="1" noAdjustHandles="1" noChangeArrowheads="1" noChangeShapeType="1" noTextEdit="1"/>
              </p:cNvSpPr>
              <p:nvPr/>
            </p:nvSpPr>
            <p:spPr>
              <a:xfrm>
                <a:off x="4564018" y="2930811"/>
                <a:ext cx="3063963" cy="215444"/>
              </a:xfrm>
              <a:prstGeom prst="rect">
                <a:avLst/>
              </a:prstGeom>
              <a:blipFill>
                <a:blip r:embed="rId4"/>
                <a:stretch>
                  <a:fillRect l="-1594" t="-11429" r="-1195" b="-31429"/>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3F0F400D-F25E-4BD7-B192-2369049162C4}"/>
              </a:ext>
            </a:extLst>
          </p:cNvPr>
          <p:cNvSpPr txBox="1"/>
          <p:nvPr/>
        </p:nvSpPr>
        <p:spPr>
          <a:xfrm>
            <a:off x="4386775" y="3682950"/>
            <a:ext cx="3418446" cy="1465295"/>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1CAE9657-509D-4A71-B688-CBDC0894966C}"/>
                  </a:ext>
                </a:extLst>
              </p:cNvPr>
              <p:cNvSpPr txBox="1"/>
              <p:nvPr/>
            </p:nvSpPr>
            <p:spPr>
              <a:xfrm>
                <a:off x="4711697" y="3750153"/>
                <a:ext cx="2768602" cy="738664"/>
              </a:xfrm>
              <a:prstGeom prst="rect">
                <a:avLst/>
              </a:prstGeom>
              <a:noFill/>
            </p:spPr>
            <p:txBody>
              <a:bodyPr wrap="square" rtlCol="0">
                <a:spAutoFit/>
              </a:bodyPr>
              <a:lstStyle/>
              <a:p>
                <a:pPr algn="ctr"/>
                <a:r>
                  <a:rPr lang="en-US" altLang="zh-CN" sz="1400" dirty="0">
                    <a:latin typeface="+mj-lt"/>
                  </a:rPr>
                  <a:t>A-SVGF</a:t>
                </a:r>
              </a:p>
              <a:p>
                <a:pPr algn="ctr"/>
                <a:r>
                  <a:rPr lang="en-US" altLang="zh-CN" sz="1400" dirty="0">
                    <a:solidFill>
                      <a:schemeClr val="tx1">
                        <a:lumMod val="50000"/>
                        <a:lumOff val="50000"/>
                      </a:schemeClr>
                    </a:solidFill>
                  </a:rPr>
                  <a:t>(Adjust the blending factor </a:t>
                </a:r>
                <a14:m>
                  <m:oMath xmlns:m="http://schemas.openxmlformats.org/officeDocument/2006/math">
                    <m:r>
                      <a:rPr lang="en-US" altLang="zh-CN" sz="1400" b="0" i="1" smtClean="0">
                        <a:solidFill>
                          <a:schemeClr val="tx1">
                            <a:lumMod val="50000"/>
                            <a:lumOff val="50000"/>
                          </a:schemeClr>
                        </a:solidFill>
                        <a:latin typeface="Cambria Math" panose="02040503050406030204" pitchFamily="18" charset="0"/>
                      </a:rPr>
                      <m:t>𝛼</m:t>
                    </m:r>
                  </m:oMath>
                </a14:m>
                <a:r>
                  <a:rPr lang="en-US" altLang="zh-CN" sz="1400" dirty="0">
                    <a:solidFill>
                      <a:schemeClr val="tx1">
                        <a:lumMod val="50000"/>
                        <a:lumOff val="50000"/>
                      </a:schemeClr>
                    </a:solidFill>
                  </a:rPr>
                  <a:t>)</a:t>
                </a:r>
              </a:p>
              <a:p>
                <a:pPr algn="ctr"/>
                <a:r>
                  <a:rPr lang="en-US" altLang="zh-CN" sz="1400" dirty="0">
                    <a:solidFill>
                      <a:schemeClr val="accent3"/>
                    </a:solidFill>
                  </a:rPr>
                  <a:t>[Schied et al. 2018]</a:t>
                </a:r>
              </a:p>
            </p:txBody>
          </p:sp>
        </mc:Choice>
        <mc:Fallback xmlns="">
          <p:sp>
            <p:nvSpPr>
              <p:cNvPr id="19" name="文本框 18">
                <a:extLst>
                  <a:ext uri="{FF2B5EF4-FFF2-40B4-BE49-F238E27FC236}">
                    <a16:creationId xmlns:a16="http://schemas.microsoft.com/office/drawing/2014/main" id="{1CAE9657-509D-4A71-B688-CBDC0894966C}"/>
                  </a:ext>
                </a:extLst>
              </p:cNvPr>
              <p:cNvSpPr txBox="1">
                <a:spLocks noRot="1" noChangeAspect="1" noMove="1" noResize="1" noEditPoints="1" noAdjustHandles="1" noChangeArrowheads="1" noChangeShapeType="1" noTextEdit="1"/>
              </p:cNvSpPr>
              <p:nvPr/>
            </p:nvSpPr>
            <p:spPr>
              <a:xfrm>
                <a:off x="4711697" y="3750153"/>
                <a:ext cx="2768602" cy="738664"/>
              </a:xfrm>
              <a:prstGeom prst="rect">
                <a:avLst/>
              </a:prstGeom>
              <a:blipFill>
                <a:blip r:embed="rId5"/>
                <a:stretch>
                  <a:fillRect t="-2479" b="-74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12588B7-5FBB-46E4-B441-7B3645B37C48}"/>
                  </a:ext>
                </a:extLst>
              </p:cNvPr>
              <p:cNvSpPr txBox="1"/>
              <p:nvPr/>
            </p:nvSpPr>
            <p:spPr>
              <a:xfrm>
                <a:off x="4564018" y="4621371"/>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1" name="文本框 20">
                <a:extLst>
                  <a:ext uri="{FF2B5EF4-FFF2-40B4-BE49-F238E27FC236}">
                    <a16:creationId xmlns:a16="http://schemas.microsoft.com/office/drawing/2014/main" id="{412588B7-5FBB-46E4-B441-7B3645B37C48}"/>
                  </a:ext>
                </a:extLst>
              </p:cNvPr>
              <p:cNvSpPr txBox="1">
                <a:spLocks noRot="1" noChangeAspect="1" noMove="1" noResize="1" noEditPoints="1" noAdjustHandles="1" noChangeArrowheads="1" noChangeShapeType="1" noTextEdit="1"/>
              </p:cNvSpPr>
              <p:nvPr/>
            </p:nvSpPr>
            <p:spPr>
              <a:xfrm>
                <a:off x="4564018" y="4621371"/>
                <a:ext cx="3063963" cy="215444"/>
              </a:xfrm>
              <a:prstGeom prst="rect">
                <a:avLst/>
              </a:prstGeom>
              <a:blipFill>
                <a:blip r:embed="rId6"/>
                <a:stretch>
                  <a:fillRect l="-1594" t="-8571" r="-1195" b="-34286"/>
                </a:stretch>
              </a:blipFill>
            </p:spPr>
            <p:txBody>
              <a:bodyPr/>
              <a:lstStyle/>
              <a:p>
                <a:r>
                  <a:rPr lang="zh-CN" altLang="en-US">
                    <a:noFill/>
                  </a:rPr>
                  <a:t> </a:t>
                </a:r>
              </a:p>
            </p:txBody>
          </p:sp>
        </mc:Fallback>
      </mc:AlternateContent>
      <p:sp>
        <p:nvSpPr>
          <p:cNvPr id="22" name="矩形: 圆角 21">
            <a:extLst>
              <a:ext uri="{FF2B5EF4-FFF2-40B4-BE49-F238E27FC236}">
                <a16:creationId xmlns:a16="http://schemas.microsoft.com/office/drawing/2014/main" id="{972AE93D-E1C7-484F-B05D-7247909FEADB}"/>
              </a:ext>
            </a:extLst>
          </p:cNvPr>
          <p:cNvSpPr/>
          <p:nvPr/>
        </p:nvSpPr>
        <p:spPr>
          <a:xfrm>
            <a:off x="5189268" y="4561422"/>
            <a:ext cx="178430" cy="31531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48839AC2-4DD0-4F3F-B9D1-60401914C95A}"/>
              </a:ext>
            </a:extLst>
          </p:cNvPr>
          <p:cNvSpPr/>
          <p:nvPr/>
        </p:nvSpPr>
        <p:spPr>
          <a:xfrm>
            <a:off x="6534325" y="4561422"/>
            <a:ext cx="178430" cy="31531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31AB6EB4-295F-4AE1-9B1A-6CC38C5909D9}"/>
              </a:ext>
            </a:extLst>
          </p:cNvPr>
          <p:cNvSpPr/>
          <p:nvPr/>
        </p:nvSpPr>
        <p:spPr>
          <a:xfrm>
            <a:off x="5510172" y="2870862"/>
            <a:ext cx="476250"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F54E17F7-AF1F-418B-9B46-9080A55F790F}"/>
              </a:ext>
            </a:extLst>
          </p:cNvPr>
          <p:cNvSpPr txBox="1"/>
          <p:nvPr/>
        </p:nvSpPr>
        <p:spPr>
          <a:xfrm>
            <a:off x="2928422" y="1216024"/>
            <a:ext cx="2391966" cy="307777"/>
          </a:xfrm>
          <a:prstGeom prst="rect">
            <a:avLst/>
          </a:prstGeom>
          <a:noFill/>
        </p:spPr>
        <p:txBody>
          <a:bodyPr wrap="square" rtlCol="0">
            <a:spAutoFit/>
          </a:bodyPr>
          <a:lstStyle/>
          <a:p>
            <a:pPr algn="ctr"/>
            <a:r>
              <a:rPr lang="en-US" altLang="zh-CN" sz="1400" dirty="0">
                <a:solidFill>
                  <a:schemeClr val="accent6">
                    <a:lumMod val="75000"/>
                  </a:schemeClr>
                </a:solidFill>
                <a:latin typeface="+mj-lt"/>
              </a:rPr>
              <a:t>Previous</a:t>
            </a:r>
            <a:r>
              <a:rPr lang="en-US" altLang="zh-CN" sz="1400" dirty="0">
                <a:latin typeface="+mj-lt"/>
              </a:rPr>
              <a:t> </a:t>
            </a:r>
            <a:r>
              <a:rPr lang="en-US" altLang="zh-CN" sz="1400" dirty="0">
                <a:solidFill>
                  <a:schemeClr val="accent6">
                    <a:lumMod val="75000"/>
                  </a:schemeClr>
                </a:solidFill>
                <a:latin typeface="+mj-lt"/>
              </a:rPr>
              <a:t>work</a:t>
            </a:r>
          </a:p>
        </p:txBody>
      </p:sp>
      <p:sp>
        <p:nvSpPr>
          <p:cNvPr id="32" name="文本框 31">
            <a:extLst>
              <a:ext uri="{FF2B5EF4-FFF2-40B4-BE49-F238E27FC236}">
                <a16:creationId xmlns:a16="http://schemas.microsoft.com/office/drawing/2014/main" id="{B5D84C49-E714-4059-93B2-40EE8AAAC8F6}"/>
              </a:ext>
            </a:extLst>
          </p:cNvPr>
          <p:cNvSpPr txBox="1"/>
          <p:nvPr/>
        </p:nvSpPr>
        <p:spPr>
          <a:xfrm>
            <a:off x="8321118" y="1182889"/>
            <a:ext cx="3556557" cy="4198736"/>
          </a:xfrm>
          <a:prstGeom prst="roundRect">
            <a:avLst>
              <a:gd name="adj" fmla="val 2236"/>
            </a:avLst>
          </a:prstGeom>
          <a:solidFill>
            <a:schemeClr val="bg1"/>
          </a:solidFill>
          <a:ln w="19050">
            <a:solidFill>
              <a:schemeClr val="accent4"/>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33" name="文本框 32">
            <a:extLst>
              <a:ext uri="{FF2B5EF4-FFF2-40B4-BE49-F238E27FC236}">
                <a16:creationId xmlns:a16="http://schemas.microsoft.com/office/drawing/2014/main" id="{C340E21E-9761-40ED-BFDD-F7B687301448}"/>
              </a:ext>
            </a:extLst>
          </p:cNvPr>
          <p:cNvSpPr txBox="1"/>
          <p:nvPr/>
        </p:nvSpPr>
        <p:spPr>
          <a:xfrm>
            <a:off x="8924183" y="1216024"/>
            <a:ext cx="2391966" cy="307777"/>
          </a:xfrm>
          <a:prstGeom prst="rect">
            <a:avLst/>
          </a:prstGeom>
          <a:noFill/>
        </p:spPr>
        <p:txBody>
          <a:bodyPr wrap="square" rtlCol="0">
            <a:spAutoFit/>
          </a:bodyPr>
          <a:lstStyle/>
          <a:p>
            <a:pPr algn="ctr"/>
            <a:r>
              <a:rPr lang="en-US" altLang="zh-CN" sz="1400" dirty="0">
                <a:solidFill>
                  <a:schemeClr val="accent4"/>
                </a:solidFill>
                <a:latin typeface="+mj-lt"/>
              </a:rPr>
              <a:t>Our goal</a:t>
            </a:r>
          </a:p>
        </p:txBody>
      </p:sp>
      <p:sp>
        <p:nvSpPr>
          <p:cNvPr id="34" name="文本框 33">
            <a:extLst>
              <a:ext uri="{FF2B5EF4-FFF2-40B4-BE49-F238E27FC236}">
                <a16:creationId xmlns:a16="http://schemas.microsoft.com/office/drawing/2014/main" id="{6EEF477E-16E0-491E-9A1E-E80E478CF95A}"/>
              </a:ext>
            </a:extLst>
          </p:cNvPr>
          <p:cNvSpPr txBox="1"/>
          <p:nvPr/>
        </p:nvSpPr>
        <p:spPr>
          <a:xfrm>
            <a:off x="8426454" y="1823943"/>
            <a:ext cx="3334503" cy="1357038"/>
          </a:xfrm>
          <a:prstGeom prst="rect">
            <a:avLst/>
          </a:prstGeom>
          <a:noFill/>
        </p:spPr>
        <p:txBody>
          <a:bodyPr wrap="square" rtlCol="0">
            <a:spAutoFit/>
          </a:bodyPr>
          <a:lstStyle/>
          <a:p>
            <a:pPr marL="179388" indent="-179388">
              <a:lnSpc>
                <a:spcPct val="150000"/>
              </a:lnSpc>
              <a:buFont typeface="Arial" panose="020B0604020202020204" pitchFamily="34" charset="0"/>
              <a:buChar char="•"/>
            </a:pPr>
            <a:r>
              <a:rPr lang="en-US" altLang="zh-CN" sz="1400" dirty="0"/>
              <a:t>Find more reliable temporal information</a:t>
            </a:r>
          </a:p>
          <a:p>
            <a:pPr marL="179388" indent="-179388">
              <a:lnSpc>
                <a:spcPct val="150000"/>
              </a:lnSpc>
              <a:buFont typeface="Arial" panose="020B0604020202020204" pitchFamily="34" charset="0"/>
              <a:buChar char="•"/>
            </a:pPr>
            <a:r>
              <a:rPr lang="en-US" altLang="zh-CN" sz="1400" dirty="0"/>
              <a:t>For shadows, glossy reflections and occlusions</a:t>
            </a:r>
          </a:p>
        </p:txBody>
      </p:sp>
      <p:sp>
        <p:nvSpPr>
          <p:cNvPr id="36" name="文本框 35">
            <a:extLst>
              <a:ext uri="{FF2B5EF4-FFF2-40B4-BE49-F238E27FC236}">
                <a16:creationId xmlns:a16="http://schemas.microsoft.com/office/drawing/2014/main" id="{419054FC-F46C-43A2-B5CD-F8A41CCF42E2}"/>
              </a:ext>
            </a:extLst>
          </p:cNvPr>
          <p:cNvSpPr txBox="1"/>
          <p:nvPr/>
        </p:nvSpPr>
        <p:spPr>
          <a:xfrm>
            <a:off x="705958" y="1906225"/>
            <a:ext cx="3399311" cy="1277273"/>
          </a:xfrm>
          <a:prstGeom prst="rect">
            <a:avLst/>
          </a:prstGeom>
          <a:noFill/>
        </p:spPr>
        <p:txBody>
          <a:bodyPr wrap="square" rtlCol="0">
            <a:spAutoFit/>
          </a:bodyPr>
          <a:lstStyle/>
          <a:p>
            <a:pPr marL="179388" indent="-179388">
              <a:lnSpc>
                <a:spcPct val="150000"/>
              </a:lnSpc>
              <a:buFont typeface="Arial" panose="020B0604020202020204" pitchFamily="34" charset="0"/>
              <a:buChar char="•"/>
            </a:pPr>
            <a:r>
              <a:rPr lang="en-US" altLang="zh-CN" sz="1400" dirty="0"/>
              <a:t>Detect the temporal failures</a:t>
            </a:r>
          </a:p>
          <a:p>
            <a:pPr marL="179388" indent="-179388">
              <a:lnSpc>
                <a:spcPct val="150000"/>
              </a:lnSpc>
              <a:buFont typeface="Arial" panose="020B0604020202020204" pitchFamily="34" charset="0"/>
              <a:buChar char="•"/>
            </a:pPr>
            <a:r>
              <a:rPr lang="en-US" altLang="zh-CN" sz="1400" dirty="0"/>
              <a:t>Either rectify or reject the wrong temporal information</a:t>
            </a:r>
          </a:p>
          <a:p>
            <a:pPr marL="285750" indent="-285750">
              <a:buFont typeface="Arial" panose="020B0604020202020204" pitchFamily="34" charset="0"/>
              <a:buChar char="•"/>
            </a:pPr>
            <a:endParaRPr lang="en-US" altLang="zh-CN" sz="1400" dirty="0">
              <a:latin typeface="+mj-lt"/>
            </a:endParaRPr>
          </a:p>
        </p:txBody>
      </p:sp>
    </p:spTree>
    <p:extLst>
      <p:ext uri="{BB962C8B-B14F-4D97-AF65-F5344CB8AC3E}">
        <p14:creationId xmlns:p14="http://schemas.microsoft.com/office/powerpoint/2010/main" val="2638013318"/>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1BA9F6-1517-48AF-A272-B0C13BD70FC3}"/>
              </a:ext>
            </a:extLst>
          </p:cNvPr>
          <p:cNvSpPr>
            <a:spLocks noGrp="1"/>
          </p:cNvSpPr>
          <p:nvPr>
            <p:ph type="title"/>
          </p:nvPr>
        </p:nvSpPr>
        <p:spPr/>
        <p:txBody>
          <a:bodyPr/>
          <a:lstStyle/>
          <a:p>
            <a:r>
              <a:rPr lang="en-US" altLang="zh-CN" b="0" dirty="0"/>
              <a:t>Our Method</a:t>
            </a:r>
            <a:endParaRPr lang="zh-CN" altLang="en-US" b="0" dirty="0"/>
          </a:p>
        </p:txBody>
      </p:sp>
    </p:spTree>
    <p:extLst>
      <p:ext uri="{BB962C8B-B14F-4D97-AF65-F5344CB8AC3E}">
        <p14:creationId xmlns:p14="http://schemas.microsoft.com/office/powerpoint/2010/main" val="380217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A77E8A-76B8-46B4-BAE9-91F4EE11B0C8}"/>
              </a:ext>
            </a:extLst>
          </p:cNvPr>
          <p:cNvSpPr>
            <a:spLocks noGrp="1"/>
          </p:cNvSpPr>
          <p:nvPr>
            <p:ph type="title"/>
          </p:nvPr>
        </p:nvSpPr>
        <p:spPr/>
        <p:txBody>
          <a:bodyPr/>
          <a:lstStyle/>
          <a:p>
            <a:r>
              <a:rPr lang="en-US" altLang="zh-CN" dirty="0"/>
              <a:t>Our method</a:t>
            </a:r>
            <a:endParaRPr lang="zh-CN" altLang="en-US" dirty="0"/>
          </a:p>
        </p:txBody>
      </p:sp>
      <p:grpSp>
        <p:nvGrpSpPr>
          <p:cNvPr id="33" name="组合 32">
            <a:extLst>
              <a:ext uri="{FF2B5EF4-FFF2-40B4-BE49-F238E27FC236}">
                <a16:creationId xmlns:a16="http://schemas.microsoft.com/office/drawing/2014/main" id="{50ADB752-1F24-4ADA-8490-5C1491B8E87D}"/>
              </a:ext>
            </a:extLst>
          </p:cNvPr>
          <p:cNvGrpSpPr/>
          <p:nvPr/>
        </p:nvGrpSpPr>
        <p:grpSpPr>
          <a:xfrm>
            <a:off x="3412757" y="2025180"/>
            <a:ext cx="2482850" cy="2484439"/>
            <a:chOff x="3412757" y="1767271"/>
            <a:chExt cx="2482850" cy="2484439"/>
          </a:xfrm>
        </p:grpSpPr>
        <p:sp>
          <p:nvSpPr>
            <p:cNvPr id="4" name="矩形 3">
              <a:extLst>
                <a:ext uri="{FF2B5EF4-FFF2-40B4-BE49-F238E27FC236}">
                  <a16:creationId xmlns:a16="http://schemas.microsoft.com/office/drawing/2014/main" id="{FE0A5330-1FCC-4F44-9794-681E98FF534B}"/>
                </a:ext>
              </a:extLst>
            </p:cNvPr>
            <p:cNvSpPr/>
            <p:nvPr/>
          </p:nvSpPr>
          <p:spPr>
            <a:xfrm>
              <a:off x="4431983" y="1914683"/>
              <a:ext cx="547550" cy="3550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5" name="矩形 4">
              <a:extLst>
                <a:ext uri="{FF2B5EF4-FFF2-40B4-BE49-F238E27FC236}">
                  <a16:creationId xmlns:a16="http://schemas.microsoft.com/office/drawing/2014/main" id="{231EAD47-D088-49E2-8024-8992F4FFF270}"/>
                </a:ext>
              </a:extLst>
            </p:cNvPr>
            <p:cNvSpPr/>
            <p:nvPr/>
          </p:nvSpPr>
          <p:spPr>
            <a:xfrm>
              <a:off x="3412757" y="2999171"/>
              <a:ext cx="2482850" cy="1250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形状 5">
              <a:extLst>
                <a:ext uri="{FF2B5EF4-FFF2-40B4-BE49-F238E27FC236}">
                  <a16:creationId xmlns:a16="http://schemas.microsoft.com/office/drawing/2014/main" id="{D6B2C7F7-B816-48B0-8F62-B22DAA8A9811}"/>
                </a:ext>
              </a:extLst>
            </p:cNvPr>
            <p:cNvSpPr/>
            <p:nvPr/>
          </p:nvSpPr>
          <p:spPr>
            <a:xfrm>
              <a:off x="4693872" y="3305560"/>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D94B340B-7BF0-41B8-9D8B-6D51FE8D4806}"/>
                </a:ext>
              </a:extLst>
            </p:cNvPr>
            <p:cNvSpPr/>
            <p:nvPr/>
          </p:nvSpPr>
          <p:spPr>
            <a:xfrm>
              <a:off x="4847330" y="3305560"/>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F513D7C3-94DD-46B2-B0B5-9F6FDFA75465}"/>
                </a:ext>
              </a:extLst>
            </p:cNvPr>
            <p:cNvSpPr/>
            <p:nvPr/>
          </p:nvSpPr>
          <p:spPr>
            <a:xfrm>
              <a:off x="3412757" y="1767271"/>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柱形 8">
              <a:extLst>
                <a:ext uri="{FF2B5EF4-FFF2-40B4-BE49-F238E27FC236}">
                  <a16:creationId xmlns:a16="http://schemas.microsoft.com/office/drawing/2014/main" id="{42CDE1A2-ED1C-4535-9A87-1F80692D4C66}"/>
                </a:ext>
              </a:extLst>
            </p:cNvPr>
            <p:cNvSpPr/>
            <p:nvPr/>
          </p:nvSpPr>
          <p:spPr>
            <a:xfrm>
              <a:off x="4851474" y="2092213"/>
              <a:ext cx="265882" cy="1250951"/>
            </a:xfrm>
            <a:prstGeom prst="can">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grpSp>
      <p:sp>
        <p:nvSpPr>
          <p:cNvPr id="15" name="文本框 14">
            <a:extLst>
              <a:ext uri="{FF2B5EF4-FFF2-40B4-BE49-F238E27FC236}">
                <a16:creationId xmlns:a16="http://schemas.microsoft.com/office/drawing/2014/main" id="{B92A5D1F-3A7C-41DD-930D-EFF48CAB6E16}"/>
              </a:ext>
            </a:extLst>
          </p:cNvPr>
          <p:cNvSpPr txBox="1"/>
          <p:nvPr/>
        </p:nvSpPr>
        <p:spPr>
          <a:xfrm>
            <a:off x="4077763" y="4529087"/>
            <a:ext cx="1255989" cy="523220"/>
          </a:xfrm>
          <a:prstGeom prst="rect">
            <a:avLst/>
          </a:prstGeom>
          <a:noFill/>
        </p:spPr>
        <p:txBody>
          <a:bodyPr wrap="square" rtlCol="0">
            <a:spAutoFit/>
          </a:bodyPr>
          <a:lstStyle/>
          <a:p>
            <a:pPr algn="ctr"/>
            <a:r>
              <a:rPr lang="en-US" altLang="zh-CN" sz="1400" dirty="0">
                <a:latin typeface="+mj-lt"/>
              </a:rPr>
              <a:t>Visibility</a:t>
            </a:r>
          </a:p>
          <a:p>
            <a:pPr algn="ctr"/>
            <a:r>
              <a:rPr lang="en-US" altLang="zh-CN" sz="1400" dirty="0">
                <a:solidFill>
                  <a:schemeClr val="tx1">
                    <a:lumMod val="50000"/>
                    <a:lumOff val="50000"/>
                  </a:schemeClr>
                </a:solidFill>
              </a:rPr>
              <a:t>Shadows</a:t>
            </a:r>
          </a:p>
        </p:txBody>
      </p:sp>
      <p:sp>
        <p:nvSpPr>
          <p:cNvPr id="17" name="文本框 16">
            <a:extLst>
              <a:ext uri="{FF2B5EF4-FFF2-40B4-BE49-F238E27FC236}">
                <a16:creationId xmlns:a16="http://schemas.microsoft.com/office/drawing/2014/main" id="{2EC1F607-3142-4F7A-9945-7F1D9C2403F9}"/>
              </a:ext>
            </a:extLst>
          </p:cNvPr>
          <p:cNvSpPr txBox="1"/>
          <p:nvPr/>
        </p:nvSpPr>
        <p:spPr>
          <a:xfrm>
            <a:off x="43759" y="4529087"/>
            <a:ext cx="3368997" cy="738664"/>
          </a:xfrm>
          <a:prstGeom prst="rect">
            <a:avLst/>
          </a:prstGeom>
          <a:noFill/>
        </p:spPr>
        <p:txBody>
          <a:bodyPr wrap="square" rtlCol="0">
            <a:spAutoFit/>
          </a:bodyPr>
          <a:lstStyle/>
          <a:p>
            <a:pPr algn="ctr"/>
            <a:r>
              <a:rPr lang="en-US" altLang="zh-CN" sz="1400" dirty="0">
                <a:latin typeface="+mj-lt"/>
              </a:rPr>
              <a:t>Shading</a:t>
            </a:r>
          </a:p>
          <a:p>
            <a:pPr algn="ctr"/>
            <a:r>
              <a:rPr lang="en-US" altLang="zh-CN" sz="1400" dirty="0">
                <a:solidFill>
                  <a:schemeClr val="tx1">
                    <a:lumMod val="50000"/>
                    <a:lumOff val="50000"/>
                  </a:schemeClr>
                </a:solidFill>
              </a:rPr>
              <a:t>Direct illumination </a:t>
            </a:r>
          </a:p>
          <a:p>
            <a:pPr algn="ctr"/>
            <a:r>
              <a:rPr lang="en-US" altLang="zh-CN" sz="1400" dirty="0">
                <a:solidFill>
                  <a:schemeClr val="tx1">
                    <a:lumMod val="50000"/>
                    <a:lumOff val="50000"/>
                  </a:schemeClr>
                </a:solidFill>
              </a:rPr>
              <a:t>without shadows</a:t>
            </a:r>
          </a:p>
        </p:txBody>
      </p:sp>
      <p:grpSp>
        <p:nvGrpSpPr>
          <p:cNvPr id="32" name="组合 31">
            <a:extLst>
              <a:ext uri="{FF2B5EF4-FFF2-40B4-BE49-F238E27FC236}">
                <a16:creationId xmlns:a16="http://schemas.microsoft.com/office/drawing/2014/main" id="{21577D8A-7E4C-4DE7-B92B-9663F6540BA2}"/>
              </a:ext>
            </a:extLst>
          </p:cNvPr>
          <p:cNvGrpSpPr/>
          <p:nvPr/>
        </p:nvGrpSpPr>
        <p:grpSpPr>
          <a:xfrm>
            <a:off x="431192" y="2015655"/>
            <a:ext cx="2486994" cy="2492375"/>
            <a:chOff x="431192" y="1757746"/>
            <a:chExt cx="2486994" cy="2492375"/>
          </a:xfrm>
        </p:grpSpPr>
        <p:sp>
          <p:nvSpPr>
            <p:cNvPr id="19" name="矩形 18">
              <a:extLst>
                <a:ext uri="{FF2B5EF4-FFF2-40B4-BE49-F238E27FC236}">
                  <a16:creationId xmlns:a16="http://schemas.microsoft.com/office/drawing/2014/main" id="{00D2E44E-83A8-411F-87A8-6D598FB03AF7}"/>
                </a:ext>
              </a:extLst>
            </p:cNvPr>
            <p:cNvSpPr/>
            <p:nvPr/>
          </p:nvSpPr>
          <p:spPr>
            <a:xfrm>
              <a:off x="435336" y="2999171"/>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11B79AE2-F183-467E-85B5-EBD129625652}"/>
                </a:ext>
              </a:extLst>
            </p:cNvPr>
            <p:cNvSpPr/>
            <p:nvPr/>
          </p:nvSpPr>
          <p:spPr>
            <a:xfrm>
              <a:off x="1437673" y="1914683"/>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22" name="圆柱形 21">
              <a:extLst>
                <a:ext uri="{FF2B5EF4-FFF2-40B4-BE49-F238E27FC236}">
                  <a16:creationId xmlns:a16="http://schemas.microsoft.com/office/drawing/2014/main" id="{0DABAD23-099C-4F6F-BC1F-4C13CB3925CF}"/>
                </a:ext>
              </a:extLst>
            </p:cNvPr>
            <p:cNvSpPr/>
            <p:nvPr/>
          </p:nvSpPr>
          <p:spPr>
            <a:xfrm>
              <a:off x="1857164" y="2092213"/>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6" name="矩形: 圆角 15">
              <a:extLst>
                <a:ext uri="{FF2B5EF4-FFF2-40B4-BE49-F238E27FC236}">
                  <a16:creationId xmlns:a16="http://schemas.microsoft.com/office/drawing/2014/main" id="{79BE55CC-C255-4B6D-92E7-5592F40A7085}"/>
                </a:ext>
              </a:extLst>
            </p:cNvPr>
            <p:cNvSpPr/>
            <p:nvPr/>
          </p:nvSpPr>
          <p:spPr>
            <a:xfrm>
              <a:off x="431192"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39D1E257-57FA-45E0-A35B-C834A97D6A36}"/>
              </a:ext>
            </a:extLst>
          </p:cNvPr>
          <p:cNvGrpSpPr/>
          <p:nvPr/>
        </p:nvGrpSpPr>
        <p:grpSpPr>
          <a:xfrm>
            <a:off x="6388230" y="2015655"/>
            <a:ext cx="2484798" cy="2482850"/>
            <a:chOff x="6388230" y="1757746"/>
            <a:chExt cx="2484798" cy="2482850"/>
          </a:xfrm>
        </p:grpSpPr>
        <p:sp>
          <p:nvSpPr>
            <p:cNvPr id="24" name="矩形 23">
              <a:extLst>
                <a:ext uri="{FF2B5EF4-FFF2-40B4-BE49-F238E27FC236}">
                  <a16:creationId xmlns:a16="http://schemas.microsoft.com/office/drawing/2014/main" id="{0D7BFEFB-8DB0-4FC6-BEC0-BE75C47A82D7}"/>
                </a:ext>
              </a:extLst>
            </p:cNvPr>
            <p:cNvSpPr/>
            <p:nvPr/>
          </p:nvSpPr>
          <p:spPr>
            <a:xfrm>
              <a:off x="6388230" y="298964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5" name="图形 24">
              <a:extLst>
                <a:ext uri="{FF2B5EF4-FFF2-40B4-BE49-F238E27FC236}">
                  <a16:creationId xmlns:a16="http://schemas.microsoft.com/office/drawing/2014/main" id="{A16230B3-3EB8-438A-A2E6-4F5A3FB02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6023" y="2269698"/>
              <a:ext cx="577961" cy="577961"/>
            </a:xfrm>
            <a:prstGeom prst="rect">
              <a:avLst/>
            </a:prstGeom>
          </p:spPr>
        </p:pic>
        <p:pic>
          <p:nvPicPr>
            <p:cNvPr id="26" name="图片 25">
              <a:extLst>
                <a:ext uri="{FF2B5EF4-FFF2-40B4-BE49-F238E27FC236}">
                  <a16:creationId xmlns:a16="http://schemas.microsoft.com/office/drawing/2014/main" id="{FEDA1918-B28F-4656-A869-D4250D146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446" y="3209847"/>
              <a:ext cx="777367" cy="810548"/>
            </a:xfrm>
            <a:prstGeom prst="rect">
              <a:avLst/>
            </a:prstGeom>
          </p:spPr>
        </p:pic>
        <p:sp>
          <p:nvSpPr>
            <p:cNvPr id="11" name="矩形: 圆角 10">
              <a:extLst>
                <a:ext uri="{FF2B5EF4-FFF2-40B4-BE49-F238E27FC236}">
                  <a16:creationId xmlns:a16="http://schemas.microsoft.com/office/drawing/2014/main" id="{2FEE595B-18B2-4440-A41B-3B0CD214F6EA}"/>
                </a:ext>
              </a:extLst>
            </p:cNvPr>
            <p:cNvSpPr/>
            <p:nvPr/>
          </p:nvSpPr>
          <p:spPr>
            <a:xfrm>
              <a:off x="6390178"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a:extLst>
              <a:ext uri="{FF2B5EF4-FFF2-40B4-BE49-F238E27FC236}">
                <a16:creationId xmlns:a16="http://schemas.microsoft.com/office/drawing/2014/main" id="{562F3B83-A4F2-427E-B497-6E1C77710CC8}"/>
              </a:ext>
            </a:extLst>
          </p:cNvPr>
          <p:cNvSpPr txBox="1"/>
          <p:nvPr/>
        </p:nvSpPr>
        <p:spPr>
          <a:xfrm>
            <a:off x="6283493" y="4529087"/>
            <a:ext cx="2692324" cy="738664"/>
          </a:xfrm>
          <a:prstGeom prst="rect">
            <a:avLst/>
          </a:prstGeom>
          <a:noFill/>
        </p:spPr>
        <p:txBody>
          <a:bodyPr wrap="square" rtlCol="0">
            <a:spAutoFit/>
          </a:bodyPr>
          <a:lstStyle/>
          <a:p>
            <a:pPr algn="ctr"/>
            <a:r>
              <a:rPr lang="en-US" altLang="zh-CN" sz="1400" dirty="0">
                <a:latin typeface="+mj-lt"/>
              </a:rPr>
              <a:t>Glossy Reflections</a:t>
            </a:r>
          </a:p>
          <a:p>
            <a:pPr algn="ctr"/>
            <a:r>
              <a:rPr lang="en-US" altLang="zh-CN" sz="1400" dirty="0">
                <a:solidFill>
                  <a:schemeClr val="tx1">
                    <a:lumMod val="50000"/>
                    <a:lumOff val="50000"/>
                  </a:schemeClr>
                </a:solidFill>
              </a:rPr>
              <a:t>Indirect illumination for specular / glossy materials</a:t>
            </a:r>
          </a:p>
        </p:txBody>
      </p:sp>
      <p:sp>
        <p:nvSpPr>
          <p:cNvPr id="28" name="文本框 27">
            <a:extLst>
              <a:ext uri="{FF2B5EF4-FFF2-40B4-BE49-F238E27FC236}">
                <a16:creationId xmlns:a16="http://schemas.microsoft.com/office/drawing/2014/main" id="{B24A0DAD-1B38-48B0-80F4-115D5893EF6C}"/>
              </a:ext>
            </a:extLst>
          </p:cNvPr>
          <p:cNvSpPr txBox="1"/>
          <p:nvPr/>
        </p:nvSpPr>
        <p:spPr>
          <a:xfrm>
            <a:off x="9380092" y="4529087"/>
            <a:ext cx="2692324" cy="738664"/>
          </a:xfrm>
          <a:prstGeom prst="rect">
            <a:avLst/>
          </a:prstGeom>
          <a:noFill/>
        </p:spPr>
        <p:txBody>
          <a:bodyPr wrap="square" rtlCol="0">
            <a:spAutoFit/>
          </a:bodyPr>
          <a:lstStyle/>
          <a:p>
            <a:pPr algn="ctr"/>
            <a:r>
              <a:rPr lang="en-US" altLang="zh-CN" sz="1400" dirty="0">
                <a:latin typeface="+mj-lt"/>
              </a:rPr>
              <a:t>Indirect illumination</a:t>
            </a:r>
          </a:p>
          <a:p>
            <a:pPr algn="ctr"/>
            <a:r>
              <a:rPr lang="en-US" altLang="zh-CN" sz="1400" dirty="0">
                <a:solidFill>
                  <a:schemeClr val="tx1">
                    <a:lumMod val="50000"/>
                    <a:lumOff val="50000"/>
                  </a:schemeClr>
                </a:solidFill>
              </a:rPr>
              <a:t>Indirect illumination for</a:t>
            </a:r>
          </a:p>
          <a:p>
            <a:pPr algn="ctr"/>
            <a:r>
              <a:rPr lang="en-US" altLang="zh-CN" sz="1400" dirty="0">
                <a:solidFill>
                  <a:schemeClr val="tx1">
                    <a:lumMod val="50000"/>
                    <a:lumOff val="50000"/>
                  </a:schemeClr>
                </a:solidFill>
              </a:rPr>
              <a:t>other materials</a:t>
            </a:r>
          </a:p>
        </p:txBody>
      </p:sp>
      <p:grpSp>
        <p:nvGrpSpPr>
          <p:cNvPr id="35" name="组合 34">
            <a:extLst>
              <a:ext uri="{FF2B5EF4-FFF2-40B4-BE49-F238E27FC236}">
                <a16:creationId xmlns:a16="http://schemas.microsoft.com/office/drawing/2014/main" id="{B3A18F34-2353-42C9-B12F-E314B23A808D}"/>
              </a:ext>
            </a:extLst>
          </p:cNvPr>
          <p:cNvGrpSpPr/>
          <p:nvPr/>
        </p:nvGrpSpPr>
        <p:grpSpPr>
          <a:xfrm>
            <a:off x="9484829" y="2015655"/>
            <a:ext cx="2482850" cy="2487710"/>
            <a:chOff x="9484829" y="1757746"/>
            <a:chExt cx="2482850" cy="2487710"/>
          </a:xfrm>
        </p:grpSpPr>
        <p:sp>
          <p:nvSpPr>
            <p:cNvPr id="29" name="矩形 28">
              <a:extLst>
                <a:ext uri="{FF2B5EF4-FFF2-40B4-BE49-F238E27FC236}">
                  <a16:creationId xmlns:a16="http://schemas.microsoft.com/office/drawing/2014/main" id="{3B6F2D60-B407-439E-9EFD-F1CCC6B5FE85}"/>
                </a:ext>
              </a:extLst>
            </p:cNvPr>
            <p:cNvSpPr/>
            <p:nvPr/>
          </p:nvSpPr>
          <p:spPr>
            <a:xfrm>
              <a:off x="9484829" y="299450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0" name="图形 29">
              <a:extLst>
                <a:ext uri="{FF2B5EF4-FFF2-40B4-BE49-F238E27FC236}">
                  <a16:creationId xmlns:a16="http://schemas.microsoft.com/office/drawing/2014/main" id="{7377D979-5A79-4673-8985-5940691BC6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5660" y="2034421"/>
              <a:ext cx="688638" cy="688638"/>
            </a:xfrm>
            <a:prstGeom prst="rect">
              <a:avLst/>
            </a:prstGeom>
          </p:spPr>
        </p:pic>
        <p:sp>
          <p:nvSpPr>
            <p:cNvPr id="12" name="矩形: 圆角 11">
              <a:extLst>
                <a:ext uri="{FF2B5EF4-FFF2-40B4-BE49-F238E27FC236}">
                  <a16:creationId xmlns:a16="http://schemas.microsoft.com/office/drawing/2014/main" id="{ABC8C13F-65B5-441D-BE4B-B3BA0A2FF8F4}"/>
                </a:ext>
              </a:extLst>
            </p:cNvPr>
            <p:cNvSpPr/>
            <p:nvPr/>
          </p:nvSpPr>
          <p:spPr>
            <a:xfrm>
              <a:off x="9484829"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a:extLst>
              <a:ext uri="{FF2B5EF4-FFF2-40B4-BE49-F238E27FC236}">
                <a16:creationId xmlns:a16="http://schemas.microsoft.com/office/drawing/2014/main" id="{A92F74A6-01BF-4190-BA9A-C9A4AFF6B819}"/>
              </a:ext>
            </a:extLst>
          </p:cNvPr>
          <p:cNvSpPr txBox="1"/>
          <p:nvPr/>
        </p:nvSpPr>
        <p:spPr>
          <a:xfrm>
            <a:off x="202690" y="5267751"/>
            <a:ext cx="3051133" cy="817245"/>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Can be approximated by</a:t>
            </a:r>
          </a:p>
          <a:p>
            <a:pPr algn="ctr"/>
            <a:r>
              <a:rPr lang="en-US" altLang="zh-CN" sz="1400" dirty="0"/>
              <a:t>Linearly Transformed Cosines (LTC)</a:t>
            </a:r>
          </a:p>
          <a:p>
            <a:pPr algn="ctr"/>
            <a:r>
              <a:rPr lang="en-US" altLang="zh-CN" sz="1400" dirty="0">
                <a:solidFill>
                  <a:schemeClr val="accent3"/>
                </a:solidFill>
              </a:rPr>
              <a:t>[Heitz et al. 2016]</a:t>
            </a:r>
          </a:p>
        </p:txBody>
      </p:sp>
      <p:sp>
        <p:nvSpPr>
          <p:cNvPr id="38" name="文本框 37">
            <a:extLst>
              <a:ext uri="{FF2B5EF4-FFF2-40B4-BE49-F238E27FC236}">
                <a16:creationId xmlns:a16="http://schemas.microsoft.com/office/drawing/2014/main" id="{C236A170-38F9-489D-831B-3AB8AE319634}"/>
              </a:ext>
            </a:extLst>
          </p:cNvPr>
          <p:cNvSpPr txBox="1"/>
          <p:nvPr/>
        </p:nvSpPr>
        <p:spPr>
          <a:xfrm>
            <a:off x="1744883" y="1464455"/>
            <a:ext cx="2543133"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shadows</a:t>
            </a:r>
          </a:p>
        </p:txBody>
      </p:sp>
      <p:sp>
        <p:nvSpPr>
          <p:cNvPr id="39" name="矩形 38">
            <a:extLst>
              <a:ext uri="{FF2B5EF4-FFF2-40B4-BE49-F238E27FC236}">
                <a16:creationId xmlns:a16="http://schemas.microsoft.com/office/drawing/2014/main" id="{E3C77D0D-ED69-42F6-B18B-6D61180C55CD}"/>
              </a:ext>
            </a:extLst>
          </p:cNvPr>
          <p:cNvSpPr/>
          <p:nvPr/>
        </p:nvSpPr>
        <p:spPr>
          <a:xfrm>
            <a:off x="390755" y="1015275"/>
            <a:ext cx="5260671" cy="369332"/>
          </a:xfrm>
          <a:prstGeom prst="rect">
            <a:avLst/>
          </a:prstGeom>
        </p:spPr>
        <p:txBody>
          <a:bodyPr wrap="none">
            <a:spAutoFit/>
          </a:bodyPr>
          <a:lstStyle/>
          <a:p>
            <a:r>
              <a:rPr lang="en-US" altLang="zh-CN" dirty="0">
                <a:latin typeface="+mj-lt"/>
              </a:rPr>
              <a:t>For shadows, glossy reflections and occlusions:</a:t>
            </a:r>
          </a:p>
        </p:txBody>
      </p:sp>
      <p:sp>
        <p:nvSpPr>
          <p:cNvPr id="43" name="文本框 42">
            <a:extLst>
              <a:ext uri="{FF2B5EF4-FFF2-40B4-BE49-F238E27FC236}">
                <a16:creationId xmlns:a16="http://schemas.microsoft.com/office/drawing/2014/main" id="{9025B7B8-E825-4EFB-86B5-64E1950DE101}"/>
              </a:ext>
            </a:extLst>
          </p:cNvPr>
          <p:cNvSpPr txBox="1"/>
          <p:nvPr/>
        </p:nvSpPr>
        <p:spPr>
          <a:xfrm>
            <a:off x="4877834" y="1464455"/>
            <a:ext cx="2482850"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glossy ref.</a:t>
            </a:r>
          </a:p>
        </p:txBody>
      </p:sp>
      <p:sp>
        <p:nvSpPr>
          <p:cNvPr id="44" name="文本框 43">
            <a:extLst>
              <a:ext uri="{FF2B5EF4-FFF2-40B4-BE49-F238E27FC236}">
                <a16:creationId xmlns:a16="http://schemas.microsoft.com/office/drawing/2014/main" id="{9E7FCBDD-A6B6-46AF-BC58-14F0DB7FC415}"/>
              </a:ext>
            </a:extLst>
          </p:cNvPr>
          <p:cNvSpPr txBox="1"/>
          <p:nvPr/>
        </p:nvSpPr>
        <p:spPr>
          <a:xfrm>
            <a:off x="7790795" y="1464455"/>
            <a:ext cx="2731135"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occlusions</a:t>
            </a:r>
          </a:p>
        </p:txBody>
      </p:sp>
    </p:spTree>
    <p:extLst>
      <p:ext uri="{BB962C8B-B14F-4D97-AF65-F5344CB8AC3E}">
        <p14:creationId xmlns:p14="http://schemas.microsoft.com/office/powerpoint/2010/main" val="44329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7" grpId="0"/>
      <p:bldP spid="28" grpId="0"/>
      <p:bldP spid="31" grpId="0" animBg="1"/>
      <p:bldP spid="38"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A77E8A-76B8-46B4-BAE9-91F4EE11B0C8}"/>
              </a:ext>
            </a:extLst>
          </p:cNvPr>
          <p:cNvSpPr>
            <a:spLocks noGrp="1"/>
          </p:cNvSpPr>
          <p:nvPr>
            <p:ph type="title"/>
          </p:nvPr>
        </p:nvSpPr>
        <p:spPr/>
        <p:txBody>
          <a:bodyPr/>
          <a:lstStyle/>
          <a:p>
            <a:r>
              <a:rPr lang="en-US" altLang="zh-CN" dirty="0"/>
              <a:t>Our method</a:t>
            </a:r>
            <a:endParaRPr lang="zh-CN" altLang="en-US" dirty="0"/>
          </a:p>
        </p:txBody>
      </p:sp>
      <p:sp>
        <p:nvSpPr>
          <p:cNvPr id="39" name="矩形 38">
            <a:extLst>
              <a:ext uri="{FF2B5EF4-FFF2-40B4-BE49-F238E27FC236}">
                <a16:creationId xmlns:a16="http://schemas.microsoft.com/office/drawing/2014/main" id="{E3C77D0D-ED69-42F6-B18B-6D61180C55CD}"/>
              </a:ext>
            </a:extLst>
          </p:cNvPr>
          <p:cNvSpPr/>
          <p:nvPr/>
        </p:nvSpPr>
        <p:spPr>
          <a:xfrm>
            <a:off x="390755" y="1015275"/>
            <a:ext cx="5260671" cy="369332"/>
          </a:xfrm>
          <a:prstGeom prst="rect">
            <a:avLst/>
          </a:prstGeom>
        </p:spPr>
        <p:txBody>
          <a:bodyPr wrap="none">
            <a:spAutoFit/>
          </a:bodyPr>
          <a:lstStyle/>
          <a:p>
            <a:r>
              <a:rPr lang="en-US" altLang="zh-CN" dirty="0">
                <a:latin typeface="+mj-lt"/>
              </a:rPr>
              <a:t>For shadows, glossy reflections and occlusions:</a:t>
            </a:r>
          </a:p>
        </p:txBody>
      </p:sp>
      <p:grpSp>
        <p:nvGrpSpPr>
          <p:cNvPr id="32" name="组合 31">
            <a:extLst>
              <a:ext uri="{FF2B5EF4-FFF2-40B4-BE49-F238E27FC236}">
                <a16:creationId xmlns:a16="http://schemas.microsoft.com/office/drawing/2014/main" id="{82FC3309-ED7B-4456-AAEC-91BCFE647526}"/>
              </a:ext>
            </a:extLst>
          </p:cNvPr>
          <p:cNvGrpSpPr/>
          <p:nvPr/>
        </p:nvGrpSpPr>
        <p:grpSpPr>
          <a:xfrm>
            <a:off x="1774832" y="2014066"/>
            <a:ext cx="2482850" cy="2484439"/>
            <a:chOff x="3412757" y="1767271"/>
            <a:chExt cx="2482850" cy="2484439"/>
          </a:xfrm>
        </p:grpSpPr>
        <p:sp>
          <p:nvSpPr>
            <p:cNvPr id="37" name="矩形 36">
              <a:extLst>
                <a:ext uri="{FF2B5EF4-FFF2-40B4-BE49-F238E27FC236}">
                  <a16:creationId xmlns:a16="http://schemas.microsoft.com/office/drawing/2014/main" id="{C0B4699D-C240-4D14-B191-14DF403E04D7}"/>
                </a:ext>
              </a:extLst>
            </p:cNvPr>
            <p:cNvSpPr/>
            <p:nvPr/>
          </p:nvSpPr>
          <p:spPr>
            <a:xfrm>
              <a:off x="4431983" y="1914683"/>
              <a:ext cx="547550" cy="3550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8" name="矩形 37">
              <a:extLst>
                <a:ext uri="{FF2B5EF4-FFF2-40B4-BE49-F238E27FC236}">
                  <a16:creationId xmlns:a16="http://schemas.microsoft.com/office/drawing/2014/main" id="{85256091-B65B-4553-9C12-9558813D4C57}"/>
                </a:ext>
              </a:extLst>
            </p:cNvPr>
            <p:cNvSpPr/>
            <p:nvPr/>
          </p:nvSpPr>
          <p:spPr>
            <a:xfrm>
              <a:off x="3412757" y="2999171"/>
              <a:ext cx="2482850" cy="1250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任意多边形: 形状 39">
              <a:extLst>
                <a:ext uri="{FF2B5EF4-FFF2-40B4-BE49-F238E27FC236}">
                  <a16:creationId xmlns:a16="http://schemas.microsoft.com/office/drawing/2014/main" id="{6067895F-57DE-43F2-9655-9D4D9A1B6AD1}"/>
                </a:ext>
              </a:extLst>
            </p:cNvPr>
            <p:cNvSpPr/>
            <p:nvPr/>
          </p:nvSpPr>
          <p:spPr>
            <a:xfrm>
              <a:off x="4693872" y="3305560"/>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a:extLst>
                <a:ext uri="{FF2B5EF4-FFF2-40B4-BE49-F238E27FC236}">
                  <a16:creationId xmlns:a16="http://schemas.microsoft.com/office/drawing/2014/main" id="{B0F54C8B-4069-4B6E-9B96-3F8A8370445C}"/>
                </a:ext>
              </a:extLst>
            </p:cNvPr>
            <p:cNvSpPr/>
            <p:nvPr/>
          </p:nvSpPr>
          <p:spPr>
            <a:xfrm>
              <a:off x="4847330" y="3305560"/>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9130B774-0246-4BB3-9ADE-F2D494052AF2}"/>
                </a:ext>
              </a:extLst>
            </p:cNvPr>
            <p:cNvSpPr/>
            <p:nvPr/>
          </p:nvSpPr>
          <p:spPr>
            <a:xfrm>
              <a:off x="3412757" y="1767271"/>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柱形 44">
              <a:extLst>
                <a:ext uri="{FF2B5EF4-FFF2-40B4-BE49-F238E27FC236}">
                  <a16:creationId xmlns:a16="http://schemas.microsoft.com/office/drawing/2014/main" id="{1EBA8EAF-9B1F-4FC6-86B6-3DC01036D555}"/>
                </a:ext>
              </a:extLst>
            </p:cNvPr>
            <p:cNvSpPr/>
            <p:nvPr/>
          </p:nvSpPr>
          <p:spPr>
            <a:xfrm>
              <a:off x="4851474" y="2092213"/>
              <a:ext cx="265882" cy="1250951"/>
            </a:xfrm>
            <a:prstGeom prst="can">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grpSp>
      <p:sp>
        <p:nvSpPr>
          <p:cNvPr id="46" name="文本框 45">
            <a:extLst>
              <a:ext uri="{FF2B5EF4-FFF2-40B4-BE49-F238E27FC236}">
                <a16:creationId xmlns:a16="http://schemas.microsoft.com/office/drawing/2014/main" id="{D1BF7113-7DC1-4295-8195-D87AD5D32D2F}"/>
              </a:ext>
            </a:extLst>
          </p:cNvPr>
          <p:cNvSpPr txBox="1"/>
          <p:nvPr/>
        </p:nvSpPr>
        <p:spPr>
          <a:xfrm>
            <a:off x="2439838" y="4517973"/>
            <a:ext cx="1255989" cy="307777"/>
          </a:xfrm>
          <a:prstGeom prst="rect">
            <a:avLst/>
          </a:prstGeom>
          <a:noFill/>
        </p:spPr>
        <p:txBody>
          <a:bodyPr wrap="square" rtlCol="0">
            <a:spAutoFit/>
          </a:bodyPr>
          <a:lstStyle/>
          <a:p>
            <a:pPr algn="ctr"/>
            <a:r>
              <a:rPr lang="en-US" altLang="zh-CN" sz="1400" dirty="0">
                <a:latin typeface="+mj-lt"/>
              </a:rPr>
              <a:t>Visibility</a:t>
            </a:r>
          </a:p>
        </p:txBody>
      </p:sp>
      <p:grpSp>
        <p:nvGrpSpPr>
          <p:cNvPr id="47" name="组合 46">
            <a:extLst>
              <a:ext uri="{FF2B5EF4-FFF2-40B4-BE49-F238E27FC236}">
                <a16:creationId xmlns:a16="http://schemas.microsoft.com/office/drawing/2014/main" id="{AB8D9264-7F5D-4050-A484-6412661672E3}"/>
              </a:ext>
            </a:extLst>
          </p:cNvPr>
          <p:cNvGrpSpPr/>
          <p:nvPr/>
        </p:nvGrpSpPr>
        <p:grpSpPr>
          <a:xfrm>
            <a:off x="4877834" y="2014066"/>
            <a:ext cx="2484798" cy="2482850"/>
            <a:chOff x="6388230" y="1757746"/>
            <a:chExt cx="2484798" cy="2482850"/>
          </a:xfrm>
        </p:grpSpPr>
        <p:sp>
          <p:nvSpPr>
            <p:cNvPr id="48" name="矩形 47">
              <a:extLst>
                <a:ext uri="{FF2B5EF4-FFF2-40B4-BE49-F238E27FC236}">
                  <a16:creationId xmlns:a16="http://schemas.microsoft.com/office/drawing/2014/main" id="{15BD36AC-1F25-4A93-A491-9B64CEE21872}"/>
                </a:ext>
              </a:extLst>
            </p:cNvPr>
            <p:cNvSpPr/>
            <p:nvPr/>
          </p:nvSpPr>
          <p:spPr>
            <a:xfrm>
              <a:off x="6388230" y="298964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9" name="图形 48">
              <a:extLst>
                <a:ext uri="{FF2B5EF4-FFF2-40B4-BE49-F238E27FC236}">
                  <a16:creationId xmlns:a16="http://schemas.microsoft.com/office/drawing/2014/main" id="{8975FC95-0BF5-448F-A89D-06742A556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6023" y="2269698"/>
              <a:ext cx="577961" cy="577961"/>
            </a:xfrm>
            <a:prstGeom prst="rect">
              <a:avLst/>
            </a:prstGeom>
          </p:spPr>
        </p:pic>
        <p:pic>
          <p:nvPicPr>
            <p:cNvPr id="50" name="图片 49">
              <a:extLst>
                <a:ext uri="{FF2B5EF4-FFF2-40B4-BE49-F238E27FC236}">
                  <a16:creationId xmlns:a16="http://schemas.microsoft.com/office/drawing/2014/main" id="{F51CB213-EDD9-481A-95E6-DC9BCBD1F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446" y="3209847"/>
              <a:ext cx="777367" cy="810548"/>
            </a:xfrm>
            <a:prstGeom prst="rect">
              <a:avLst/>
            </a:prstGeom>
          </p:spPr>
        </p:pic>
        <p:sp>
          <p:nvSpPr>
            <p:cNvPr id="51" name="矩形: 圆角 50">
              <a:extLst>
                <a:ext uri="{FF2B5EF4-FFF2-40B4-BE49-F238E27FC236}">
                  <a16:creationId xmlns:a16="http://schemas.microsoft.com/office/drawing/2014/main" id="{484CA7BD-D243-462D-947B-9F4572A0B18A}"/>
                </a:ext>
              </a:extLst>
            </p:cNvPr>
            <p:cNvSpPr/>
            <p:nvPr/>
          </p:nvSpPr>
          <p:spPr>
            <a:xfrm>
              <a:off x="6390178"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a:extLst>
              <a:ext uri="{FF2B5EF4-FFF2-40B4-BE49-F238E27FC236}">
                <a16:creationId xmlns:a16="http://schemas.microsoft.com/office/drawing/2014/main" id="{E841CED8-9CA8-415E-B9EE-A0F2D92D4BA4}"/>
              </a:ext>
            </a:extLst>
          </p:cNvPr>
          <p:cNvSpPr txBox="1"/>
          <p:nvPr/>
        </p:nvSpPr>
        <p:spPr>
          <a:xfrm>
            <a:off x="4773097" y="4527498"/>
            <a:ext cx="2692324" cy="307777"/>
          </a:xfrm>
          <a:prstGeom prst="rect">
            <a:avLst/>
          </a:prstGeom>
          <a:noFill/>
        </p:spPr>
        <p:txBody>
          <a:bodyPr wrap="square" rtlCol="0">
            <a:spAutoFit/>
          </a:bodyPr>
          <a:lstStyle/>
          <a:p>
            <a:pPr algn="ctr"/>
            <a:r>
              <a:rPr lang="en-US" altLang="zh-CN" sz="1400" dirty="0">
                <a:latin typeface="+mj-lt"/>
              </a:rPr>
              <a:t>Glossy Reflections</a:t>
            </a:r>
          </a:p>
        </p:txBody>
      </p:sp>
      <p:sp>
        <p:nvSpPr>
          <p:cNvPr id="53" name="文本框 52">
            <a:extLst>
              <a:ext uri="{FF2B5EF4-FFF2-40B4-BE49-F238E27FC236}">
                <a16:creationId xmlns:a16="http://schemas.microsoft.com/office/drawing/2014/main" id="{6B3DB765-490B-4726-856F-E32309A5F079}"/>
              </a:ext>
            </a:extLst>
          </p:cNvPr>
          <p:cNvSpPr txBox="1"/>
          <p:nvPr/>
        </p:nvSpPr>
        <p:spPr>
          <a:xfrm>
            <a:off x="7810200" y="4527498"/>
            <a:ext cx="2692324" cy="307777"/>
          </a:xfrm>
          <a:prstGeom prst="rect">
            <a:avLst/>
          </a:prstGeom>
          <a:noFill/>
        </p:spPr>
        <p:txBody>
          <a:bodyPr wrap="square" rtlCol="0">
            <a:spAutoFit/>
          </a:bodyPr>
          <a:lstStyle/>
          <a:p>
            <a:pPr algn="ctr"/>
            <a:r>
              <a:rPr lang="en-US" altLang="zh-CN" sz="1400" dirty="0">
                <a:latin typeface="+mj-lt"/>
              </a:rPr>
              <a:t>Indirect illumination</a:t>
            </a:r>
          </a:p>
        </p:txBody>
      </p:sp>
      <p:grpSp>
        <p:nvGrpSpPr>
          <p:cNvPr id="54" name="组合 53">
            <a:extLst>
              <a:ext uri="{FF2B5EF4-FFF2-40B4-BE49-F238E27FC236}">
                <a16:creationId xmlns:a16="http://schemas.microsoft.com/office/drawing/2014/main" id="{C2A0E4BD-F1E3-4DBA-AD8D-BA996FDA8C08}"/>
              </a:ext>
            </a:extLst>
          </p:cNvPr>
          <p:cNvGrpSpPr/>
          <p:nvPr/>
        </p:nvGrpSpPr>
        <p:grpSpPr>
          <a:xfrm>
            <a:off x="7914937" y="2014066"/>
            <a:ext cx="2482850" cy="2487710"/>
            <a:chOff x="9484829" y="1757746"/>
            <a:chExt cx="2482850" cy="2487710"/>
          </a:xfrm>
        </p:grpSpPr>
        <p:sp>
          <p:nvSpPr>
            <p:cNvPr id="55" name="矩形 54">
              <a:extLst>
                <a:ext uri="{FF2B5EF4-FFF2-40B4-BE49-F238E27FC236}">
                  <a16:creationId xmlns:a16="http://schemas.microsoft.com/office/drawing/2014/main" id="{4EE30E50-E3C3-4C69-8494-D37F10055207}"/>
                </a:ext>
              </a:extLst>
            </p:cNvPr>
            <p:cNvSpPr/>
            <p:nvPr/>
          </p:nvSpPr>
          <p:spPr>
            <a:xfrm>
              <a:off x="9484829" y="299450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6" name="图形 55">
              <a:extLst>
                <a:ext uri="{FF2B5EF4-FFF2-40B4-BE49-F238E27FC236}">
                  <a16:creationId xmlns:a16="http://schemas.microsoft.com/office/drawing/2014/main" id="{DFD564BD-A68D-4188-AD39-D290058CD3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5660" y="2034421"/>
              <a:ext cx="688638" cy="688638"/>
            </a:xfrm>
            <a:prstGeom prst="rect">
              <a:avLst/>
            </a:prstGeom>
          </p:spPr>
        </p:pic>
        <p:sp>
          <p:nvSpPr>
            <p:cNvPr id="57" name="矩形: 圆角 56">
              <a:extLst>
                <a:ext uri="{FF2B5EF4-FFF2-40B4-BE49-F238E27FC236}">
                  <a16:creationId xmlns:a16="http://schemas.microsoft.com/office/drawing/2014/main" id="{F0CD4A39-0A19-45FF-B40B-76D79AD47936}"/>
                </a:ext>
              </a:extLst>
            </p:cNvPr>
            <p:cNvSpPr/>
            <p:nvPr/>
          </p:nvSpPr>
          <p:spPr>
            <a:xfrm>
              <a:off x="9484829"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a:extLst>
              <a:ext uri="{FF2B5EF4-FFF2-40B4-BE49-F238E27FC236}">
                <a16:creationId xmlns:a16="http://schemas.microsoft.com/office/drawing/2014/main" id="{29FB6F60-913C-49AB-B58F-EBA5899CEC16}"/>
              </a:ext>
            </a:extLst>
          </p:cNvPr>
          <p:cNvSpPr txBox="1"/>
          <p:nvPr/>
        </p:nvSpPr>
        <p:spPr>
          <a:xfrm>
            <a:off x="4877834" y="4821856"/>
            <a:ext cx="2482850"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glossy ref.</a:t>
            </a:r>
          </a:p>
        </p:txBody>
      </p:sp>
      <p:sp>
        <p:nvSpPr>
          <p:cNvPr id="58" name="文本框 57">
            <a:extLst>
              <a:ext uri="{FF2B5EF4-FFF2-40B4-BE49-F238E27FC236}">
                <a16:creationId xmlns:a16="http://schemas.microsoft.com/office/drawing/2014/main" id="{2FF2CC03-8FA3-48C0-9C4B-3A802EA1840B}"/>
              </a:ext>
            </a:extLst>
          </p:cNvPr>
          <p:cNvSpPr txBox="1"/>
          <p:nvPr/>
        </p:nvSpPr>
        <p:spPr>
          <a:xfrm>
            <a:off x="1744883" y="4821858"/>
            <a:ext cx="2543133"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shadows</a:t>
            </a:r>
          </a:p>
        </p:txBody>
      </p:sp>
      <p:sp>
        <p:nvSpPr>
          <p:cNvPr id="42" name="文本框 41">
            <a:extLst>
              <a:ext uri="{FF2B5EF4-FFF2-40B4-BE49-F238E27FC236}">
                <a16:creationId xmlns:a16="http://schemas.microsoft.com/office/drawing/2014/main" id="{A5D24BF5-DB08-4E14-B131-50502F3160C8}"/>
              </a:ext>
            </a:extLst>
          </p:cNvPr>
          <p:cNvSpPr txBox="1"/>
          <p:nvPr/>
        </p:nvSpPr>
        <p:spPr>
          <a:xfrm>
            <a:off x="7790795" y="4821856"/>
            <a:ext cx="2731135"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occlusions</a:t>
            </a:r>
          </a:p>
        </p:txBody>
      </p:sp>
      <p:sp>
        <p:nvSpPr>
          <p:cNvPr id="26" name="矩形: 圆角 25">
            <a:extLst>
              <a:ext uri="{FF2B5EF4-FFF2-40B4-BE49-F238E27FC236}">
                <a16:creationId xmlns:a16="http://schemas.microsoft.com/office/drawing/2014/main" id="{8AA6F574-CA0D-47CC-879F-9CEA3C4F684A}"/>
              </a:ext>
            </a:extLst>
          </p:cNvPr>
          <p:cNvSpPr/>
          <p:nvPr/>
        </p:nvSpPr>
        <p:spPr>
          <a:xfrm>
            <a:off x="1605591" y="1851102"/>
            <a:ext cx="2794767" cy="3647022"/>
          </a:xfrm>
          <a:prstGeom prst="roundRect">
            <a:avLst>
              <a:gd name="adj" fmla="val 331"/>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0015072"/>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A452824-F3E7-4062-984D-3EAA801AA89B}"/>
              </a:ext>
            </a:extLst>
          </p:cNvPr>
          <p:cNvSpPr txBox="1"/>
          <p:nvPr/>
        </p:nvSpPr>
        <p:spPr>
          <a:xfrm>
            <a:off x="6381177" y="1130453"/>
            <a:ext cx="5017206" cy="4285720"/>
          </a:xfrm>
          <a:prstGeom prst="roundRect">
            <a:avLst>
              <a:gd name="adj" fmla="val 2236"/>
            </a:avLst>
          </a:prstGeom>
          <a:solidFill>
            <a:schemeClr val="bg1"/>
          </a:solidFill>
          <a:ln w="19050">
            <a:solidFill>
              <a:schemeClr val="accent4"/>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2" name="标题 1">
            <a:extLst>
              <a:ext uri="{FF2B5EF4-FFF2-40B4-BE49-F238E27FC236}">
                <a16:creationId xmlns:a16="http://schemas.microsoft.com/office/drawing/2014/main" id="{EAFA5A64-F0AE-4081-AF38-A061C0D3605D}"/>
              </a:ext>
            </a:extLst>
          </p:cNvPr>
          <p:cNvSpPr>
            <a:spLocks noGrp="1"/>
          </p:cNvSpPr>
          <p:nvPr>
            <p:ph type="title"/>
          </p:nvPr>
        </p:nvSpPr>
        <p:spPr/>
        <p:txBody>
          <a:bodyPr/>
          <a:lstStyle/>
          <a:p>
            <a:r>
              <a:rPr lang="en-US" altLang="zh-CN" dirty="0"/>
              <a:t>Shadows: where is the temporal correspondence?</a:t>
            </a:r>
            <a:endParaRPr lang="zh-CN" altLang="en-US" dirty="0"/>
          </a:p>
        </p:txBody>
      </p:sp>
      <p:sp>
        <p:nvSpPr>
          <p:cNvPr id="4" name="文本框 3">
            <a:extLst>
              <a:ext uri="{FF2B5EF4-FFF2-40B4-BE49-F238E27FC236}">
                <a16:creationId xmlns:a16="http://schemas.microsoft.com/office/drawing/2014/main" id="{D2D979BA-C537-448D-AB49-314447F7E9CF}"/>
              </a:ext>
            </a:extLst>
          </p:cNvPr>
          <p:cNvSpPr txBox="1"/>
          <p:nvPr/>
        </p:nvSpPr>
        <p:spPr>
          <a:xfrm>
            <a:off x="753087" y="1130453"/>
            <a:ext cx="4983951" cy="4285720"/>
          </a:xfrm>
          <a:prstGeom prst="roundRect">
            <a:avLst>
              <a:gd name="adj" fmla="val 2236"/>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0BFC4AB0-861A-4F94-B46A-9AFE781FC422}"/>
              </a:ext>
            </a:extLst>
          </p:cNvPr>
          <p:cNvSpPr txBox="1"/>
          <p:nvPr/>
        </p:nvSpPr>
        <p:spPr>
          <a:xfrm>
            <a:off x="2049079" y="1145218"/>
            <a:ext cx="2391966" cy="307777"/>
          </a:xfrm>
          <a:prstGeom prst="rect">
            <a:avLst/>
          </a:prstGeom>
          <a:noFill/>
        </p:spPr>
        <p:txBody>
          <a:bodyPr wrap="square" rtlCol="0">
            <a:spAutoFit/>
          </a:bodyPr>
          <a:lstStyle/>
          <a:p>
            <a:pPr algn="ctr"/>
            <a:r>
              <a:rPr lang="en-US" altLang="zh-CN" sz="1400" dirty="0">
                <a:solidFill>
                  <a:schemeClr val="accent6">
                    <a:lumMod val="75000"/>
                  </a:schemeClr>
                </a:solidFill>
                <a:latin typeface="+mj-lt"/>
              </a:rPr>
              <a:t>Track the geometry</a:t>
            </a:r>
          </a:p>
        </p:txBody>
      </p:sp>
      <p:grpSp>
        <p:nvGrpSpPr>
          <p:cNvPr id="26" name="组合 25">
            <a:extLst>
              <a:ext uri="{FF2B5EF4-FFF2-40B4-BE49-F238E27FC236}">
                <a16:creationId xmlns:a16="http://schemas.microsoft.com/office/drawing/2014/main" id="{6C32ADDE-9DCE-4A4B-98C4-451747A0D8A9}"/>
              </a:ext>
            </a:extLst>
          </p:cNvPr>
          <p:cNvGrpSpPr/>
          <p:nvPr/>
        </p:nvGrpSpPr>
        <p:grpSpPr>
          <a:xfrm>
            <a:off x="934644" y="1826872"/>
            <a:ext cx="1898960" cy="1900175"/>
            <a:chOff x="5392776" y="2197100"/>
            <a:chExt cx="2482850" cy="2484439"/>
          </a:xfrm>
        </p:grpSpPr>
        <p:sp>
          <p:nvSpPr>
            <p:cNvPr id="7" name="矩形 6">
              <a:extLst>
                <a:ext uri="{FF2B5EF4-FFF2-40B4-BE49-F238E27FC236}">
                  <a16:creationId xmlns:a16="http://schemas.microsoft.com/office/drawing/2014/main" id="{720A52D8-5185-4619-A22F-EC3E5F3683DC}"/>
                </a:ext>
              </a:extLst>
            </p:cNvPr>
            <p:cNvSpPr/>
            <p:nvPr/>
          </p:nvSpPr>
          <p:spPr>
            <a:xfrm>
              <a:off x="6412002" y="2344512"/>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8" name="矩形 7">
              <a:extLst>
                <a:ext uri="{FF2B5EF4-FFF2-40B4-BE49-F238E27FC236}">
                  <a16:creationId xmlns:a16="http://schemas.microsoft.com/office/drawing/2014/main" id="{A46964FD-E79B-48B2-85E8-CAD913980171}"/>
                </a:ext>
              </a:extLst>
            </p:cNvPr>
            <p:cNvSpPr/>
            <p:nvPr/>
          </p:nvSpPr>
          <p:spPr>
            <a:xfrm>
              <a:off x="5392776" y="342900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任意多边形: 形状 8">
              <a:extLst>
                <a:ext uri="{FF2B5EF4-FFF2-40B4-BE49-F238E27FC236}">
                  <a16:creationId xmlns:a16="http://schemas.microsoft.com/office/drawing/2014/main" id="{1EFEECF8-E8B0-433C-8E77-D054F4B2EA3B}"/>
                </a:ext>
              </a:extLst>
            </p:cNvPr>
            <p:cNvSpPr/>
            <p:nvPr/>
          </p:nvSpPr>
          <p:spPr>
            <a:xfrm>
              <a:off x="6673891" y="3735389"/>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a:extLst>
                <a:ext uri="{FF2B5EF4-FFF2-40B4-BE49-F238E27FC236}">
                  <a16:creationId xmlns:a16="http://schemas.microsoft.com/office/drawing/2014/main" id="{8143B153-B035-45BE-A3C6-352BEDB58827}"/>
                </a:ext>
              </a:extLst>
            </p:cNvPr>
            <p:cNvSpPr/>
            <p:nvPr/>
          </p:nvSpPr>
          <p:spPr>
            <a:xfrm>
              <a:off x="6827349" y="3735389"/>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3A47D8AF-C9B9-4A83-96A2-69D55DF8F28E}"/>
                </a:ext>
              </a:extLst>
            </p:cNvPr>
            <p:cNvSpPr/>
            <p:nvPr/>
          </p:nvSpPr>
          <p:spPr>
            <a:xfrm>
              <a:off x="5392776" y="2197100"/>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柱形 11">
              <a:extLst>
                <a:ext uri="{FF2B5EF4-FFF2-40B4-BE49-F238E27FC236}">
                  <a16:creationId xmlns:a16="http://schemas.microsoft.com/office/drawing/2014/main" id="{F86F95C4-4078-4446-99BA-4A6EB6443795}"/>
                </a:ext>
              </a:extLst>
            </p:cNvPr>
            <p:cNvSpPr/>
            <p:nvPr/>
          </p:nvSpPr>
          <p:spPr>
            <a:xfrm>
              <a:off x="6831493" y="2522042"/>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3" name="箭头: 右 12">
              <a:extLst>
                <a:ext uri="{FF2B5EF4-FFF2-40B4-BE49-F238E27FC236}">
                  <a16:creationId xmlns:a16="http://schemas.microsoft.com/office/drawing/2014/main" id="{BE8000D7-8121-4855-A60C-AFFBC5BA4B4E}"/>
                </a:ext>
              </a:extLst>
            </p:cNvPr>
            <p:cNvSpPr/>
            <p:nvPr/>
          </p:nvSpPr>
          <p:spPr>
            <a:xfrm rot="10800000">
              <a:off x="6152914" y="2344513"/>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86E6490D-E72B-41EF-8042-08C84C566B28}"/>
              </a:ext>
            </a:extLst>
          </p:cNvPr>
          <p:cNvGrpSpPr/>
          <p:nvPr/>
        </p:nvGrpSpPr>
        <p:grpSpPr>
          <a:xfrm>
            <a:off x="3651813" y="1831737"/>
            <a:ext cx="1886627" cy="1894096"/>
            <a:chOff x="8546818" y="2197100"/>
            <a:chExt cx="2482850" cy="2492679"/>
          </a:xfrm>
        </p:grpSpPr>
        <p:sp>
          <p:nvSpPr>
            <p:cNvPr id="6" name="箭头: 右 5">
              <a:extLst>
                <a:ext uri="{FF2B5EF4-FFF2-40B4-BE49-F238E27FC236}">
                  <a16:creationId xmlns:a16="http://schemas.microsoft.com/office/drawing/2014/main" id="{E8702B95-86DB-4DD2-B30E-8F6FCFBB1A04}"/>
                </a:ext>
              </a:extLst>
            </p:cNvPr>
            <p:cNvSpPr/>
            <p:nvPr/>
          </p:nvSpPr>
          <p:spPr>
            <a:xfrm rot="10800000">
              <a:off x="10148229" y="2344513"/>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EE868EF-5F25-4FE5-AC36-D8D7EB810739}"/>
                </a:ext>
              </a:extLst>
            </p:cNvPr>
            <p:cNvSpPr/>
            <p:nvPr/>
          </p:nvSpPr>
          <p:spPr>
            <a:xfrm>
              <a:off x="10407317" y="2344512"/>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5" name="矩形 14">
              <a:extLst>
                <a:ext uri="{FF2B5EF4-FFF2-40B4-BE49-F238E27FC236}">
                  <a16:creationId xmlns:a16="http://schemas.microsoft.com/office/drawing/2014/main" id="{B34F8827-F163-438D-9BD5-B0103E5A8C3E}"/>
                </a:ext>
              </a:extLst>
            </p:cNvPr>
            <p:cNvSpPr/>
            <p:nvPr/>
          </p:nvSpPr>
          <p:spPr>
            <a:xfrm>
              <a:off x="8546818" y="342900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任意多边形: 形状 15">
              <a:extLst>
                <a:ext uri="{FF2B5EF4-FFF2-40B4-BE49-F238E27FC236}">
                  <a16:creationId xmlns:a16="http://schemas.microsoft.com/office/drawing/2014/main" id="{D5ECCB92-4578-47BB-AC8F-B6E7A5E4A446}"/>
                </a:ext>
              </a:extLst>
            </p:cNvPr>
            <p:cNvSpPr/>
            <p:nvPr/>
          </p:nvSpPr>
          <p:spPr>
            <a:xfrm>
              <a:off x="8816256" y="3735388"/>
              <a:ext cx="1435805" cy="95439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1435805"/>
                <a:gd name="connsiteY0" fmla="*/ 6349 h 934833"/>
                <a:gd name="connsiteX1" fmla="*/ 0 w 1435805"/>
                <a:gd name="connsiteY1" fmla="*/ 934833 h 934833"/>
                <a:gd name="connsiteX2" fmla="*/ 1010298 w 1435805"/>
                <a:gd name="connsiteY2" fmla="*/ 910617 h 934833"/>
                <a:gd name="connsiteX3" fmla="*/ 1435805 w 1435805"/>
                <a:gd name="connsiteY3" fmla="*/ 0 h 934833"/>
                <a:gd name="connsiteX4" fmla="*/ 1161696 w 1435805"/>
                <a:gd name="connsiteY4" fmla="*/ 6349 h 934833"/>
                <a:gd name="connsiteX0" fmla="*/ 1161696 w 1435805"/>
                <a:gd name="connsiteY0" fmla="*/ 6349 h 954391"/>
                <a:gd name="connsiteX1" fmla="*/ 0 w 1435805"/>
                <a:gd name="connsiteY1" fmla="*/ 934833 h 954391"/>
                <a:gd name="connsiteX2" fmla="*/ 1020026 w 1435805"/>
                <a:gd name="connsiteY2" fmla="*/ 954391 h 954391"/>
                <a:gd name="connsiteX3" fmla="*/ 1435805 w 1435805"/>
                <a:gd name="connsiteY3" fmla="*/ 0 h 954391"/>
                <a:gd name="connsiteX4" fmla="*/ 1161696 w 1435805"/>
                <a:gd name="connsiteY4" fmla="*/ 6349 h 95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05" h="954391">
                  <a:moveTo>
                    <a:pt x="1161696" y="6349"/>
                  </a:moveTo>
                  <a:cubicBezTo>
                    <a:pt x="672009" y="415479"/>
                    <a:pt x="637671" y="477704"/>
                    <a:pt x="0" y="934833"/>
                  </a:cubicBezTo>
                  <a:lnTo>
                    <a:pt x="1020026" y="954391"/>
                  </a:lnTo>
                  <a:lnTo>
                    <a:pt x="1435805" y="0"/>
                  </a:lnTo>
                  <a:lnTo>
                    <a:pt x="1161696"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52294B79-61EC-461A-B9C3-73E0A223F88D}"/>
                </a:ext>
              </a:extLst>
            </p:cNvPr>
            <p:cNvSpPr/>
            <p:nvPr/>
          </p:nvSpPr>
          <p:spPr>
            <a:xfrm>
              <a:off x="9356985" y="3735389"/>
              <a:ext cx="898514" cy="941286"/>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 name="connsiteX0" fmla="*/ 536856 w 810965"/>
                <a:gd name="connsiteY0" fmla="*/ 6349 h 941286"/>
                <a:gd name="connsiteX1" fmla="*/ 0 w 810965"/>
                <a:gd name="connsiteY1" fmla="*/ 941286 h 941286"/>
                <a:gd name="connsiteX2" fmla="*/ 810965 w 810965"/>
                <a:gd name="connsiteY2" fmla="*/ 0 h 941286"/>
                <a:gd name="connsiteX3" fmla="*/ 536856 w 810965"/>
                <a:gd name="connsiteY3" fmla="*/ 6349 h 941286"/>
                <a:gd name="connsiteX0" fmla="*/ 624405 w 898514"/>
                <a:gd name="connsiteY0" fmla="*/ 6349 h 941286"/>
                <a:gd name="connsiteX1" fmla="*/ 0 w 898514"/>
                <a:gd name="connsiteY1" fmla="*/ 941286 h 941286"/>
                <a:gd name="connsiteX2" fmla="*/ 898514 w 898514"/>
                <a:gd name="connsiteY2" fmla="*/ 0 h 941286"/>
                <a:gd name="connsiteX3" fmla="*/ 624405 w 898514"/>
                <a:gd name="connsiteY3" fmla="*/ 6349 h 941286"/>
              </a:gdLst>
              <a:ahLst/>
              <a:cxnLst>
                <a:cxn ang="0">
                  <a:pos x="connsiteX0" y="connsiteY0"/>
                </a:cxn>
                <a:cxn ang="0">
                  <a:pos x="connsiteX1" y="connsiteY1"/>
                </a:cxn>
                <a:cxn ang="0">
                  <a:pos x="connsiteX2" y="connsiteY2"/>
                </a:cxn>
                <a:cxn ang="0">
                  <a:pos x="connsiteX3" y="connsiteY3"/>
                </a:cxn>
              </a:cxnLst>
              <a:rect l="l" t="t" r="r" b="b"/>
              <a:pathLst>
                <a:path w="898514" h="941286">
                  <a:moveTo>
                    <a:pt x="624405" y="6349"/>
                  </a:moveTo>
                  <a:lnTo>
                    <a:pt x="0" y="941286"/>
                  </a:lnTo>
                  <a:lnTo>
                    <a:pt x="898514" y="0"/>
                  </a:lnTo>
                  <a:lnTo>
                    <a:pt x="624405"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D1ADA448-60BB-47BF-AB9C-DCA229CF829A}"/>
                </a:ext>
              </a:extLst>
            </p:cNvPr>
            <p:cNvSpPr/>
            <p:nvPr/>
          </p:nvSpPr>
          <p:spPr>
            <a:xfrm>
              <a:off x="8546818" y="2197100"/>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柱形 18">
              <a:extLst>
                <a:ext uri="{FF2B5EF4-FFF2-40B4-BE49-F238E27FC236}">
                  <a16:creationId xmlns:a16="http://schemas.microsoft.com/office/drawing/2014/main" id="{00B55896-8133-494F-99E8-516768AACE26}"/>
                </a:ext>
              </a:extLst>
            </p:cNvPr>
            <p:cNvSpPr/>
            <p:nvPr/>
          </p:nvSpPr>
          <p:spPr>
            <a:xfrm>
              <a:off x="9985535" y="2522042"/>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grpSp>
      <p:sp>
        <p:nvSpPr>
          <p:cNvPr id="20" name="矩形: 圆角 19">
            <a:extLst>
              <a:ext uri="{FF2B5EF4-FFF2-40B4-BE49-F238E27FC236}">
                <a16:creationId xmlns:a16="http://schemas.microsoft.com/office/drawing/2014/main" id="{305406EC-0AED-4DFE-B814-DBA8A64B3E1C}"/>
              </a:ext>
            </a:extLst>
          </p:cNvPr>
          <p:cNvSpPr/>
          <p:nvPr/>
        </p:nvSpPr>
        <p:spPr>
          <a:xfrm>
            <a:off x="2309666" y="4091533"/>
            <a:ext cx="1913200" cy="963940"/>
          </a:xfrm>
          <a:prstGeom prst="roundRect">
            <a:avLst>
              <a:gd name="adj" fmla="val 222"/>
            </a:avLst>
          </a:prstGeom>
          <a:solidFill>
            <a:schemeClr val="tx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2" name="文本框 21">
            <a:extLst>
              <a:ext uri="{FF2B5EF4-FFF2-40B4-BE49-F238E27FC236}">
                <a16:creationId xmlns:a16="http://schemas.microsoft.com/office/drawing/2014/main" id="{DA64414E-DE06-4DFB-B9E0-4908840A337F}"/>
              </a:ext>
            </a:extLst>
          </p:cNvPr>
          <p:cNvSpPr txBox="1"/>
          <p:nvPr/>
        </p:nvSpPr>
        <p:spPr>
          <a:xfrm>
            <a:off x="1612689" y="5090929"/>
            <a:ext cx="3322320" cy="307777"/>
          </a:xfrm>
          <a:prstGeom prst="rect">
            <a:avLst/>
          </a:prstGeom>
          <a:noFill/>
        </p:spPr>
        <p:txBody>
          <a:bodyPr wrap="square" rtlCol="0">
            <a:spAutoFit/>
          </a:bodyPr>
          <a:lstStyle/>
          <a:p>
            <a:pPr algn="ctr"/>
            <a:r>
              <a:rPr lang="en-US" altLang="zh-CN" sz="1400" dirty="0">
                <a:latin typeface="+mj-lt"/>
              </a:rPr>
              <a:t>Motion vectors of receiver’s</a:t>
            </a:r>
            <a:endParaRPr lang="zh-CN" altLang="en-US" sz="1400" i="1" dirty="0">
              <a:latin typeface="+mj-lt"/>
            </a:endParaRPr>
          </a:p>
        </p:txBody>
      </p:sp>
      <p:sp>
        <p:nvSpPr>
          <p:cNvPr id="23" name="矩形: 圆角 22">
            <a:extLst>
              <a:ext uri="{FF2B5EF4-FFF2-40B4-BE49-F238E27FC236}">
                <a16:creationId xmlns:a16="http://schemas.microsoft.com/office/drawing/2014/main" id="{7D2E08F2-654C-4E82-8D9B-1A19284A1E4D}"/>
              </a:ext>
            </a:extLst>
          </p:cNvPr>
          <p:cNvSpPr/>
          <p:nvPr/>
        </p:nvSpPr>
        <p:spPr>
          <a:xfrm>
            <a:off x="929453" y="2768892"/>
            <a:ext cx="1913200" cy="958019"/>
          </a:xfrm>
          <a:prstGeom prst="roundRect">
            <a:avLst>
              <a:gd name="adj" fmla="val 331"/>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40D822F5-986C-4779-9B4A-931A9CC3283B}"/>
              </a:ext>
            </a:extLst>
          </p:cNvPr>
          <p:cNvCxnSpPr>
            <a:cxnSpLocks/>
          </p:cNvCxnSpPr>
          <p:nvPr/>
        </p:nvCxnSpPr>
        <p:spPr>
          <a:xfrm>
            <a:off x="2898621" y="3364617"/>
            <a:ext cx="348704" cy="6625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764D6C3B-25B5-42A7-A3D4-4DDD0A9F4486}"/>
                  </a:ext>
                </a:extLst>
              </p:cNvPr>
              <p:cNvSpPr txBox="1"/>
              <p:nvPr/>
            </p:nvSpPr>
            <p:spPr>
              <a:xfrm>
                <a:off x="1421752" y="37138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28" name="文本框 27">
                <a:extLst>
                  <a:ext uri="{FF2B5EF4-FFF2-40B4-BE49-F238E27FC236}">
                    <a16:creationId xmlns:a16="http://schemas.microsoft.com/office/drawing/2014/main" id="{764D6C3B-25B5-42A7-A3D4-4DDD0A9F4486}"/>
                  </a:ext>
                </a:extLst>
              </p:cNvPr>
              <p:cNvSpPr txBox="1">
                <a:spLocks noRot="1" noChangeAspect="1" noMove="1" noResize="1" noEditPoints="1" noAdjustHandles="1" noChangeArrowheads="1" noChangeShapeType="1" noTextEdit="1"/>
              </p:cNvSpPr>
              <p:nvPr/>
            </p:nvSpPr>
            <p:spPr>
              <a:xfrm>
                <a:off x="1421752" y="3713818"/>
                <a:ext cx="956088" cy="307777"/>
              </a:xfrm>
              <a:prstGeom prst="rect">
                <a:avLst/>
              </a:prstGeom>
              <a:blipFill>
                <a:blip r:embed="rId3"/>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EAC23F5-E162-4CB9-B331-965A997C794B}"/>
                  </a:ext>
                </a:extLst>
              </p:cNvPr>
              <p:cNvSpPr txBox="1"/>
              <p:nvPr/>
            </p:nvSpPr>
            <p:spPr>
              <a:xfrm>
                <a:off x="4032803" y="3699374"/>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29" name="文本框 28">
                <a:extLst>
                  <a:ext uri="{FF2B5EF4-FFF2-40B4-BE49-F238E27FC236}">
                    <a16:creationId xmlns:a16="http://schemas.microsoft.com/office/drawing/2014/main" id="{1EAC23F5-E162-4CB9-B331-965A997C794B}"/>
                  </a:ext>
                </a:extLst>
              </p:cNvPr>
              <p:cNvSpPr txBox="1">
                <a:spLocks noRot="1" noChangeAspect="1" noMove="1" noResize="1" noEditPoints="1" noAdjustHandles="1" noChangeArrowheads="1" noChangeShapeType="1" noTextEdit="1"/>
              </p:cNvSpPr>
              <p:nvPr/>
            </p:nvSpPr>
            <p:spPr>
              <a:xfrm>
                <a:off x="4032803" y="3699374"/>
                <a:ext cx="1152000" cy="307777"/>
              </a:xfrm>
              <a:prstGeom prst="rect">
                <a:avLst/>
              </a:prstGeom>
              <a:blipFill>
                <a:blip r:embed="rId4"/>
                <a:stretch>
                  <a:fillRect l="-529" t="-4000" b="-20000"/>
                </a:stretch>
              </a:blipFill>
            </p:spPr>
            <p:txBody>
              <a:bodyPr/>
              <a:lstStyle/>
              <a:p>
                <a:r>
                  <a:rPr lang="zh-CN" altLang="en-US">
                    <a:noFill/>
                  </a:rPr>
                  <a:t> </a:t>
                </a:r>
              </a:p>
            </p:txBody>
          </p:sp>
        </mc:Fallback>
      </mc:AlternateContent>
      <p:grpSp>
        <p:nvGrpSpPr>
          <p:cNvPr id="33" name="组合 32">
            <a:extLst>
              <a:ext uri="{FF2B5EF4-FFF2-40B4-BE49-F238E27FC236}">
                <a16:creationId xmlns:a16="http://schemas.microsoft.com/office/drawing/2014/main" id="{B84536AA-4148-4DB1-A7C0-A1EC9E11D621}"/>
              </a:ext>
            </a:extLst>
          </p:cNvPr>
          <p:cNvGrpSpPr/>
          <p:nvPr/>
        </p:nvGrpSpPr>
        <p:grpSpPr>
          <a:xfrm>
            <a:off x="6576302" y="2306051"/>
            <a:ext cx="1898960" cy="1900175"/>
            <a:chOff x="5392776" y="2197100"/>
            <a:chExt cx="2482850" cy="2484439"/>
          </a:xfrm>
        </p:grpSpPr>
        <p:sp>
          <p:nvSpPr>
            <p:cNvPr id="34" name="矩形 33">
              <a:extLst>
                <a:ext uri="{FF2B5EF4-FFF2-40B4-BE49-F238E27FC236}">
                  <a16:creationId xmlns:a16="http://schemas.microsoft.com/office/drawing/2014/main" id="{1DA6627B-6833-4D6D-8143-44364D2C4933}"/>
                </a:ext>
              </a:extLst>
            </p:cNvPr>
            <p:cNvSpPr/>
            <p:nvPr/>
          </p:nvSpPr>
          <p:spPr>
            <a:xfrm>
              <a:off x="6412002" y="2344512"/>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5" name="矩形 34">
              <a:extLst>
                <a:ext uri="{FF2B5EF4-FFF2-40B4-BE49-F238E27FC236}">
                  <a16:creationId xmlns:a16="http://schemas.microsoft.com/office/drawing/2014/main" id="{3E075894-B3DD-4DE4-8CFE-669E200C9B7D}"/>
                </a:ext>
              </a:extLst>
            </p:cNvPr>
            <p:cNvSpPr/>
            <p:nvPr/>
          </p:nvSpPr>
          <p:spPr>
            <a:xfrm>
              <a:off x="5392776" y="342900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任意多边形: 形状 35">
              <a:extLst>
                <a:ext uri="{FF2B5EF4-FFF2-40B4-BE49-F238E27FC236}">
                  <a16:creationId xmlns:a16="http://schemas.microsoft.com/office/drawing/2014/main" id="{91E4C8E7-342F-46E8-BEF3-C7B2BBA37D2B}"/>
                </a:ext>
              </a:extLst>
            </p:cNvPr>
            <p:cNvSpPr/>
            <p:nvPr/>
          </p:nvSpPr>
          <p:spPr>
            <a:xfrm>
              <a:off x="6673891" y="3735389"/>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94C049F5-5145-4128-A541-63EB51BB480A}"/>
                </a:ext>
              </a:extLst>
            </p:cNvPr>
            <p:cNvSpPr/>
            <p:nvPr/>
          </p:nvSpPr>
          <p:spPr>
            <a:xfrm>
              <a:off x="6827349" y="3735389"/>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D0FD7F48-82DD-49BD-809B-68350B0512F4}"/>
                </a:ext>
              </a:extLst>
            </p:cNvPr>
            <p:cNvSpPr/>
            <p:nvPr/>
          </p:nvSpPr>
          <p:spPr>
            <a:xfrm>
              <a:off x="5392776" y="2197100"/>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柱形 38">
              <a:extLst>
                <a:ext uri="{FF2B5EF4-FFF2-40B4-BE49-F238E27FC236}">
                  <a16:creationId xmlns:a16="http://schemas.microsoft.com/office/drawing/2014/main" id="{41435BDC-4E35-46C2-86AC-3D20D7E2459E}"/>
                </a:ext>
              </a:extLst>
            </p:cNvPr>
            <p:cNvSpPr/>
            <p:nvPr/>
          </p:nvSpPr>
          <p:spPr>
            <a:xfrm>
              <a:off x="6831493" y="2522042"/>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40" name="箭头: 右 39">
              <a:extLst>
                <a:ext uri="{FF2B5EF4-FFF2-40B4-BE49-F238E27FC236}">
                  <a16:creationId xmlns:a16="http://schemas.microsoft.com/office/drawing/2014/main" id="{6D297189-3216-497B-B45A-3DF03EE99A83}"/>
                </a:ext>
              </a:extLst>
            </p:cNvPr>
            <p:cNvSpPr/>
            <p:nvPr/>
          </p:nvSpPr>
          <p:spPr>
            <a:xfrm rot="10800000">
              <a:off x="6152914" y="2344513"/>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nvGrpSpPr>
          <p:cNvPr id="41" name="组合 40">
            <a:extLst>
              <a:ext uri="{FF2B5EF4-FFF2-40B4-BE49-F238E27FC236}">
                <a16:creationId xmlns:a16="http://schemas.microsoft.com/office/drawing/2014/main" id="{345BD997-7FCF-4BD6-9F10-3950B9D824C5}"/>
              </a:ext>
            </a:extLst>
          </p:cNvPr>
          <p:cNvGrpSpPr/>
          <p:nvPr/>
        </p:nvGrpSpPr>
        <p:grpSpPr>
          <a:xfrm>
            <a:off x="9293471" y="2310916"/>
            <a:ext cx="1886627" cy="1894096"/>
            <a:chOff x="8546818" y="2197100"/>
            <a:chExt cx="2482850" cy="2492679"/>
          </a:xfrm>
        </p:grpSpPr>
        <p:sp>
          <p:nvSpPr>
            <p:cNvPr id="42" name="箭头: 右 41">
              <a:extLst>
                <a:ext uri="{FF2B5EF4-FFF2-40B4-BE49-F238E27FC236}">
                  <a16:creationId xmlns:a16="http://schemas.microsoft.com/office/drawing/2014/main" id="{5C72598B-F263-4103-A2EE-21ED590331A4}"/>
                </a:ext>
              </a:extLst>
            </p:cNvPr>
            <p:cNvSpPr/>
            <p:nvPr/>
          </p:nvSpPr>
          <p:spPr>
            <a:xfrm rot="10800000">
              <a:off x="10148229" y="2344513"/>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542D2C44-2E69-4F5B-882F-F63E2DA3720D}"/>
                </a:ext>
              </a:extLst>
            </p:cNvPr>
            <p:cNvSpPr/>
            <p:nvPr/>
          </p:nvSpPr>
          <p:spPr>
            <a:xfrm>
              <a:off x="10407317" y="2344512"/>
              <a:ext cx="547550" cy="355059"/>
            </a:xfrm>
            <a:prstGeom prst="rect">
              <a:avLst/>
            </a:prstGeom>
            <a:solidFill>
              <a:srgbClr val="FAAF3F"/>
            </a:solidFill>
            <a:ln>
              <a:solidFill>
                <a:srgbClr val="C68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44" name="矩形 43">
              <a:extLst>
                <a:ext uri="{FF2B5EF4-FFF2-40B4-BE49-F238E27FC236}">
                  <a16:creationId xmlns:a16="http://schemas.microsoft.com/office/drawing/2014/main" id="{EE5F6776-D6F8-4123-97AE-ABD7BCD01BC9}"/>
                </a:ext>
              </a:extLst>
            </p:cNvPr>
            <p:cNvSpPr/>
            <p:nvPr/>
          </p:nvSpPr>
          <p:spPr>
            <a:xfrm>
              <a:off x="8546818" y="342900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任意多边形: 形状 44">
              <a:extLst>
                <a:ext uri="{FF2B5EF4-FFF2-40B4-BE49-F238E27FC236}">
                  <a16:creationId xmlns:a16="http://schemas.microsoft.com/office/drawing/2014/main" id="{3935EF27-423B-44CC-A9D5-F4E68F32D308}"/>
                </a:ext>
              </a:extLst>
            </p:cNvPr>
            <p:cNvSpPr/>
            <p:nvPr/>
          </p:nvSpPr>
          <p:spPr>
            <a:xfrm>
              <a:off x="8816256" y="3735388"/>
              <a:ext cx="1435805" cy="95439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2206800"/>
                <a:gd name="connsiteY0" fmla="*/ 6349 h 939800"/>
                <a:gd name="connsiteX1" fmla="*/ 0 w 2206800"/>
                <a:gd name="connsiteY1" fmla="*/ 934833 h 939800"/>
                <a:gd name="connsiteX2" fmla="*/ 2206800 w 2206800"/>
                <a:gd name="connsiteY2" fmla="*/ 939800 h 939800"/>
                <a:gd name="connsiteX3" fmla="*/ 1435805 w 2206800"/>
                <a:gd name="connsiteY3" fmla="*/ 0 h 939800"/>
                <a:gd name="connsiteX4" fmla="*/ 1161696 w 2206800"/>
                <a:gd name="connsiteY4" fmla="*/ 6349 h 939800"/>
                <a:gd name="connsiteX0" fmla="*/ 1161696 w 1435805"/>
                <a:gd name="connsiteY0" fmla="*/ 6349 h 934833"/>
                <a:gd name="connsiteX1" fmla="*/ 0 w 1435805"/>
                <a:gd name="connsiteY1" fmla="*/ 934833 h 934833"/>
                <a:gd name="connsiteX2" fmla="*/ 1010298 w 1435805"/>
                <a:gd name="connsiteY2" fmla="*/ 910617 h 934833"/>
                <a:gd name="connsiteX3" fmla="*/ 1435805 w 1435805"/>
                <a:gd name="connsiteY3" fmla="*/ 0 h 934833"/>
                <a:gd name="connsiteX4" fmla="*/ 1161696 w 1435805"/>
                <a:gd name="connsiteY4" fmla="*/ 6349 h 934833"/>
                <a:gd name="connsiteX0" fmla="*/ 1161696 w 1435805"/>
                <a:gd name="connsiteY0" fmla="*/ 6349 h 954391"/>
                <a:gd name="connsiteX1" fmla="*/ 0 w 1435805"/>
                <a:gd name="connsiteY1" fmla="*/ 934833 h 954391"/>
                <a:gd name="connsiteX2" fmla="*/ 1020026 w 1435805"/>
                <a:gd name="connsiteY2" fmla="*/ 954391 h 954391"/>
                <a:gd name="connsiteX3" fmla="*/ 1435805 w 1435805"/>
                <a:gd name="connsiteY3" fmla="*/ 0 h 954391"/>
                <a:gd name="connsiteX4" fmla="*/ 1161696 w 1435805"/>
                <a:gd name="connsiteY4" fmla="*/ 6349 h 95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05" h="954391">
                  <a:moveTo>
                    <a:pt x="1161696" y="6349"/>
                  </a:moveTo>
                  <a:cubicBezTo>
                    <a:pt x="672009" y="415479"/>
                    <a:pt x="637671" y="477704"/>
                    <a:pt x="0" y="934833"/>
                  </a:cubicBezTo>
                  <a:lnTo>
                    <a:pt x="1020026" y="954391"/>
                  </a:lnTo>
                  <a:lnTo>
                    <a:pt x="1435805" y="0"/>
                  </a:lnTo>
                  <a:lnTo>
                    <a:pt x="1161696"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33818EAF-45F0-4C2B-862B-40BF00876760}"/>
                </a:ext>
              </a:extLst>
            </p:cNvPr>
            <p:cNvSpPr/>
            <p:nvPr/>
          </p:nvSpPr>
          <p:spPr>
            <a:xfrm>
              <a:off x="9356985" y="3735389"/>
              <a:ext cx="898514" cy="941286"/>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 name="connsiteX0" fmla="*/ 536856 w 810965"/>
                <a:gd name="connsiteY0" fmla="*/ 6349 h 941286"/>
                <a:gd name="connsiteX1" fmla="*/ 0 w 810965"/>
                <a:gd name="connsiteY1" fmla="*/ 941286 h 941286"/>
                <a:gd name="connsiteX2" fmla="*/ 810965 w 810965"/>
                <a:gd name="connsiteY2" fmla="*/ 0 h 941286"/>
                <a:gd name="connsiteX3" fmla="*/ 536856 w 810965"/>
                <a:gd name="connsiteY3" fmla="*/ 6349 h 941286"/>
                <a:gd name="connsiteX0" fmla="*/ 624405 w 898514"/>
                <a:gd name="connsiteY0" fmla="*/ 6349 h 941286"/>
                <a:gd name="connsiteX1" fmla="*/ 0 w 898514"/>
                <a:gd name="connsiteY1" fmla="*/ 941286 h 941286"/>
                <a:gd name="connsiteX2" fmla="*/ 898514 w 898514"/>
                <a:gd name="connsiteY2" fmla="*/ 0 h 941286"/>
                <a:gd name="connsiteX3" fmla="*/ 624405 w 898514"/>
                <a:gd name="connsiteY3" fmla="*/ 6349 h 941286"/>
              </a:gdLst>
              <a:ahLst/>
              <a:cxnLst>
                <a:cxn ang="0">
                  <a:pos x="connsiteX0" y="connsiteY0"/>
                </a:cxn>
                <a:cxn ang="0">
                  <a:pos x="connsiteX1" y="connsiteY1"/>
                </a:cxn>
                <a:cxn ang="0">
                  <a:pos x="connsiteX2" y="connsiteY2"/>
                </a:cxn>
                <a:cxn ang="0">
                  <a:pos x="connsiteX3" y="connsiteY3"/>
                </a:cxn>
              </a:cxnLst>
              <a:rect l="l" t="t" r="r" b="b"/>
              <a:pathLst>
                <a:path w="898514" h="941286">
                  <a:moveTo>
                    <a:pt x="624405" y="6349"/>
                  </a:moveTo>
                  <a:lnTo>
                    <a:pt x="0" y="941286"/>
                  </a:lnTo>
                  <a:lnTo>
                    <a:pt x="898514" y="0"/>
                  </a:lnTo>
                  <a:lnTo>
                    <a:pt x="624405"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a:extLst>
                <a:ext uri="{FF2B5EF4-FFF2-40B4-BE49-F238E27FC236}">
                  <a16:creationId xmlns:a16="http://schemas.microsoft.com/office/drawing/2014/main" id="{0B45126D-A0E0-4739-9EB3-C6C87B3C808C}"/>
                </a:ext>
              </a:extLst>
            </p:cNvPr>
            <p:cNvSpPr/>
            <p:nvPr/>
          </p:nvSpPr>
          <p:spPr>
            <a:xfrm>
              <a:off x="8546818" y="2197100"/>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柱形 47">
              <a:extLst>
                <a:ext uri="{FF2B5EF4-FFF2-40B4-BE49-F238E27FC236}">
                  <a16:creationId xmlns:a16="http://schemas.microsoft.com/office/drawing/2014/main" id="{63FCC69C-7A60-41D8-83F1-383A577479AE}"/>
                </a:ext>
              </a:extLst>
            </p:cNvPr>
            <p:cNvSpPr/>
            <p:nvPr/>
          </p:nvSpPr>
          <p:spPr>
            <a:xfrm>
              <a:off x="9985535" y="2522042"/>
              <a:ext cx="265882" cy="1250951"/>
            </a:xfrm>
            <a:prstGeom prst="can">
              <a:avLst/>
            </a:prstGeom>
            <a:solidFill>
              <a:srgbClr val="C3996B"/>
            </a:solidFill>
            <a:ln>
              <a:solidFill>
                <a:srgbClr val="8E663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ED0BE03E-D27B-4F7F-8D57-AFD5D3BA82DC}"/>
                  </a:ext>
                </a:extLst>
              </p:cNvPr>
              <p:cNvSpPr txBox="1"/>
              <p:nvPr/>
            </p:nvSpPr>
            <p:spPr>
              <a:xfrm>
                <a:off x="7053846" y="4192997"/>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49" name="文本框 48">
                <a:extLst>
                  <a:ext uri="{FF2B5EF4-FFF2-40B4-BE49-F238E27FC236}">
                    <a16:creationId xmlns:a16="http://schemas.microsoft.com/office/drawing/2014/main" id="{ED0BE03E-D27B-4F7F-8D57-AFD5D3BA82DC}"/>
                  </a:ext>
                </a:extLst>
              </p:cNvPr>
              <p:cNvSpPr txBox="1">
                <a:spLocks noRot="1" noChangeAspect="1" noMove="1" noResize="1" noEditPoints="1" noAdjustHandles="1" noChangeArrowheads="1" noChangeShapeType="1" noTextEdit="1"/>
              </p:cNvSpPr>
              <p:nvPr/>
            </p:nvSpPr>
            <p:spPr>
              <a:xfrm>
                <a:off x="7053846" y="4192997"/>
                <a:ext cx="956088" cy="307777"/>
              </a:xfrm>
              <a:prstGeom prst="rect">
                <a:avLst/>
              </a:prstGeom>
              <a:blipFill>
                <a:blip r:embed="rId5"/>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DD39E9AF-729F-4246-9089-C6D8951E70D9}"/>
                  </a:ext>
                </a:extLst>
              </p:cNvPr>
              <p:cNvSpPr txBox="1"/>
              <p:nvPr/>
            </p:nvSpPr>
            <p:spPr>
              <a:xfrm>
                <a:off x="9679338" y="4192997"/>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50" name="文本框 49">
                <a:extLst>
                  <a:ext uri="{FF2B5EF4-FFF2-40B4-BE49-F238E27FC236}">
                    <a16:creationId xmlns:a16="http://schemas.microsoft.com/office/drawing/2014/main" id="{DD39E9AF-729F-4246-9089-C6D8951E70D9}"/>
                  </a:ext>
                </a:extLst>
              </p:cNvPr>
              <p:cNvSpPr txBox="1">
                <a:spLocks noRot="1" noChangeAspect="1" noMove="1" noResize="1" noEditPoints="1" noAdjustHandles="1" noChangeArrowheads="1" noChangeShapeType="1" noTextEdit="1"/>
              </p:cNvSpPr>
              <p:nvPr/>
            </p:nvSpPr>
            <p:spPr>
              <a:xfrm>
                <a:off x="9679338" y="4192997"/>
                <a:ext cx="1152000" cy="307777"/>
              </a:xfrm>
              <a:prstGeom prst="rect">
                <a:avLst/>
              </a:prstGeom>
              <a:blipFill>
                <a:blip r:embed="rId4"/>
                <a:stretch>
                  <a:fillRect l="-529" t="-4000" b="-20000"/>
                </a:stretch>
              </a:blipFill>
            </p:spPr>
            <p:txBody>
              <a:bodyPr/>
              <a:lstStyle/>
              <a:p>
                <a:r>
                  <a:rPr lang="zh-CN" altLang="en-US">
                    <a:noFill/>
                  </a:rPr>
                  <a:t> </a:t>
                </a:r>
              </a:p>
            </p:txBody>
          </p:sp>
        </mc:Fallback>
      </mc:AlternateContent>
      <p:sp>
        <p:nvSpPr>
          <p:cNvPr id="52" name="椭圆 51">
            <a:extLst>
              <a:ext uri="{FF2B5EF4-FFF2-40B4-BE49-F238E27FC236}">
                <a16:creationId xmlns:a16="http://schemas.microsoft.com/office/drawing/2014/main" id="{8A88DBFC-D5E6-422D-BA9B-E8C1A8FA0144}"/>
              </a:ext>
            </a:extLst>
          </p:cNvPr>
          <p:cNvSpPr/>
          <p:nvPr/>
        </p:nvSpPr>
        <p:spPr>
          <a:xfrm rot="18823364">
            <a:off x="9189696" y="3642438"/>
            <a:ext cx="1582668" cy="72520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F7A4CEEE-FC76-47CF-ABA5-4E1F4F74D8FA}"/>
              </a:ext>
            </a:extLst>
          </p:cNvPr>
          <p:cNvSpPr/>
          <p:nvPr/>
        </p:nvSpPr>
        <p:spPr>
          <a:xfrm rot="14873460">
            <a:off x="7149559" y="3491093"/>
            <a:ext cx="1582668" cy="102115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7" name="直接箭头连接符 56">
            <a:extLst>
              <a:ext uri="{FF2B5EF4-FFF2-40B4-BE49-F238E27FC236}">
                <a16:creationId xmlns:a16="http://schemas.microsoft.com/office/drawing/2014/main" id="{92CF782A-98C9-4DCA-AE49-F14DEE0D640B}"/>
              </a:ext>
            </a:extLst>
          </p:cNvPr>
          <p:cNvCxnSpPr/>
          <p:nvPr/>
        </p:nvCxnSpPr>
        <p:spPr>
          <a:xfrm flipH="1">
            <a:off x="8593015" y="4346885"/>
            <a:ext cx="700456"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790B63C3-5CBF-4F9B-9B81-BC85747705CE}"/>
              </a:ext>
            </a:extLst>
          </p:cNvPr>
          <p:cNvSpPr txBox="1"/>
          <p:nvPr/>
        </p:nvSpPr>
        <p:spPr>
          <a:xfrm>
            <a:off x="7436319" y="1147584"/>
            <a:ext cx="2894279" cy="307777"/>
          </a:xfrm>
          <a:prstGeom prst="rect">
            <a:avLst/>
          </a:prstGeom>
          <a:noFill/>
        </p:spPr>
        <p:txBody>
          <a:bodyPr wrap="square" rtlCol="0">
            <a:spAutoFit/>
          </a:bodyPr>
          <a:lstStyle/>
          <a:p>
            <a:pPr algn="ctr"/>
            <a:r>
              <a:rPr lang="en-US" altLang="zh-CN" sz="1400" dirty="0">
                <a:solidFill>
                  <a:schemeClr val="accent4"/>
                </a:solidFill>
                <a:latin typeface="+mj-lt"/>
              </a:rPr>
              <a:t>Track the</a:t>
            </a:r>
            <a:r>
              <a:rPr lang="zh-CN" altLang="en-US" sz="1400" dirty="0">
                <a:solidFill>
                  <a:schemeClr val="accent4"/>
                </a:solidFill>
                <a:latin typeface="+mj-lt"/>
              </a:rPr>
              <a:t> </a:t>
            </a:r>
            <a:r>
              <a:rPr lang="en-US" altLang="zh-CN" sz="1400" dirty="0">
                <a:solidFill>
                  <a:schemeClr val="accent4"/>
                </a:solidFill>
                <a:latin typeface="+mj-lt"/>
              </a:rPr>
              <a:t>movement</a:t>
            </a:r>
            <a:r>
              <a:rPr lang="zh-CN" altLang="en-US" sz="1400" dirty="0">
                <a:solidFill>
                  <a:schemeClr val="accent4"/>
                </a:solidFill>
                <a:latin typeface="+mj-lt"/>
              </a:rPr>
              <a:t> </a:t>
            </a:r>
            <a:r>
              <a:rPr lang="en-US" altLang="zh-CN" sz="1400" dirty="0">
                <a:solidFill>
                  <a:schemeClr val="accent4"/>
                </a:solidFill>
                <a:latin typeface="+mj-lt"/>
              </a:rPr>
              <a:t>of</a:t>
            </a:r>
            <a:r>
              <a:rPr lang="zh-CN" altLang="en-US" sz="1400" dirty="0">
                <a:solidFill>
                  <a:schemeClr val="accent4"/>
                </a:solidFill>
                <a:latin typeface="+mj-lt"/>
              </a:rPr>
              <a:t> </a:t>
            </a:r>
            <a:r>
              <a:rPr lang="en-US" altLang="zh-CN" sz="1400" dirty="0">
                <a:solidFill>
                  <a:schemeClr val="accent4"/>
                </a:solidFill>
                <a:latin typeface="+mj-lt"/>
              </a:rPr>
              <a:t>shadow</a:t>
            </a:r>
          </a:p>
        </p:txBody>
      </p:sp>
      <p:pic>
        <p:nvPicPr>
          <p:cNvPr id="61" name="图形 60" descr="复选标记">
            <a:extLst>
              <a:ext uri="{FF2B5EF4-FFF2-40B4-BE49-F238E27FC236}">
                <a16:creationId xmlns:a16="http://schemas.microsoft.com/office/drawing/2014/main" id="{B3E5A8F7-0C51-46B9-BA24-3908D9D010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1696" y="1159896"/>
            <a:ext cx="696851" cy="696851"/>
          </a:xfrm>
          <a:prstGeom prst="rect">
            <a:avLst/>
          </a:prstGeom>
        </p:spPr>
      </p:pic>
      <p:pic>
        <p:nvPicPr>
          <p:cNvPr id="63" name="图形 62" descr="关闭">
            <a:extLst>
              <a:ext uri="{FF2B5EF4-FFF2-40B4-BE49-F238E27FC236}">
                <a16:creationId xmlns:a16="http://schemas.microsoft.com/office/drawing/2014/main" id="{D13D69B4-675B-4457-8F21-A394F13A7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158" y="1130453"/>
            <a:ext cx="663594" cy="663594"/>
          </a:xfrm>
          <a:prstGeom prst="rect">
            <a:avLst/>
          </a:prstGeom>
        </p:spPr>
      </p:pic>
      <p:sp>
        <p:nvSpPr>
          <p:cNvPr id="64" name="文本框 63">
            <a:extLst>
              <a:ext uri="{FF2B5EF4-FFF2-40B4-BE49-F238E27FC236}">
                <a16:creationId xmlns:a16="http://schemas.microsoft.com/office/drawing/2014/main" id="{ABA82528-4F80-430D-A607-0CCC5CD0C4D6}"/>
              </a:ext>
            </a:extLst>
          </p:cNvPr>
          <p:cNvSpPr txBox="1"/>
          <p:nvPr/>
        </p:nvSpPr>
        <p:spPr>
          <a:xfrm>
            <a:off x="7195550" y="4898896"/>
            <a:ext cx="3497725"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How to track the movement of shadows?</a:t>
            </a:r>
          </a:p>
        </p:txBody>
      </p:sp>
      <p:sp>
        <p:nvSpPr>
          <p:cNvPr id="66" name="文本框 65">
            <a:extLst>
              <a:ext uri="{FF2B5EF4-FFF2-40B4-BE49-F238E27FC236}">
                <a16:creationId xmlns:a16="http://schemas.microsoft.com/office/drawing/2014/main" id="{B5BF8E92-7AF1-4FCB-89DB-8BCC8C6C5B79}"/>
              </a:ext>
            </a:extLst>
          </p:cNvPr>
          <p:cNvSpPr txBox="1"/>
          <p:nvPr/>
        </p:nvSpPr>
        <p:spPr>
          <a:xfrm>
            <a:off x="6767334" y="1782133"/>
            <a:ext cx="4232248"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Can we find a similar shadow in previous frame?</a:t>
            </a:r>
          </a:p>
        </p:txBody>
      </p:sp>
    </p:spTree>
    <p:extLst>
      <p:ext uri="{BB962C8B-B14F-4D97-AF65-F5344CB8AC3E}">
        <p14:creationId xmlns:p14="http://schemas.microsoft.com/office/powerpoint/2010/main" val="5771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up)">
                                      <p:cBhvr>
                                        <p:cTn id="38" dur="500"/>
                                        <p:tgtEl>
                                          <p:spTgt spid="6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heel(1)">
                                      <p:cBhvr>
                                        <p:cTn id="61" dur="750"/>
                                        <p:tgtEl>
                                          <p:spTgt spid="52"/>
                                        </p:tgtEl>
                                      </p:cBhvr>
                                    </p:animEffect>
                                  </p:childTnLst>
                                </p:cTn>
                              </p:par>
                            </p:childTnLst>
                          </p:cTn>
                        </p:par>
                        <p:par>
                          <p:cTn id="62" fill="hold">
                            <p:stCondLst>
                              <p:cond delay="750"/>
                            </p:stCondLst>
                            <p:childTnLst>
                              <p:par>
                                <p:cTn id="63" presetID="22" presetClass="entr" presetSubtype="2" fill="hold" nodeType="after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right)">
                                      <p:cBhvr>
                                        <p:cTn id="65" dur="500"/>
                                        <p:tgtEl>
                                          <p:spTgt spid="57"/>
                                        </p:tgtEl>
                                      </p:cBhvr>
                                    </p:animEffect>
                                  </p:childTnLst>
                                </p:cTn>
                              </p:par>
                            </p:childTnLst>
                          </p:cTn>
                        </p:par>
                        <p:par>
                          <p:cTn id="66" fill="hold">
                            <p:stCondLst>
                              <p:cond delay="1250"/>
                            </p:stCondLst>
                            <p:childTnLst>
                              <p:par>
                                <p:cTn id="67" presetID="21" presetClass="entr" presetSubtype="1" fill="hold" grpId="0" nodeType="after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heel(1)">
                                      <p:cBhvr>
                                        <p:cTn id="69" dur="750"/>
                                        <p:tgtEl>
                                          <p:spTgt spid="5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par>
                          <p:cTn id="78" fill="hold">
                            <p:stCondLst>
                              <p:cond delay="500"/>
                            </p:stCondLst>
                            <p:childTnLst>
                              <p:par>
                                <p:cTn id="79" presetID="22" presetClass="entr" presetSubtype="1" fill="hold" nodeType="after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wipe(up)">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wipe(left)">
                                      <p:cBhvr>
                                        <p:cTn id="8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animBg="1"/>
      <p:bldP spid="5" grpId="0"/>
      <p:bldP spid="20" grpId="0" animBg="1"/>
      <p:bldP spid="22" grpId="0"/>
      <p:bldP spid="23" grpId="0" animBg="1"/>
      <p:bldP spid="28" grpId="0"/>
      <p:bldP spid="29" grpId="0"/>
      <p:bldP spid="49" grpId="0"/>
      <p:bldP spid="50" grpId="0"/>
      <p:bldP spid="52" grpId="0" animBg="1"/>
      <p:bldP spid="55" grpId="0" animBg="1"/>
      <p:bldP spid="58" grpId="0"/>
      <p:bldP spid="64" grpId="0" animBg="1"/>
      <p:bldP spid="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圆角 48">
            <a:extLst>
              <a:ext uri="{FF2B5EF4-FFF2-40B4-BE49-F238E27FC236}">
                <a16:creationId xmlns:a16="http://schemas.microsoft.com/office/drawing/2014/main" id="{8F637496-9E08-4485-A5CD-2952AC6BB5D5}"/>
              </a:ext>
            </a:extLst>
          </p:cNvPr>
          <p:cNvSpPr/>
          <p:nvPr/>
        </p:nvSpPr>
        <p:spPr>
          <a:xfrm>
            <a:off x="4304843" y="4243051"/>
            <a:ext cx="5812172" cy="1236420"/>
          </a:xfrm>
          <a:prstGeom prst="roundRect">
            <a:avLst>
              <a:gd name="adj" fmla="val 11806"/>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5DF0EF71-A393-4297-804B-61864BC39FFD}"/>
                  </a:ext>
                </a:extLst>
              </p:cNvPr>
              <p:cNvSpPr/>
              <p:nvPr/>
            </p:nvSpPr>
            <p:spPr>
              <a:xfrm>
                <a:off x="5522961" y="4914057"/>
                <a:ext cx="44639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𝑖𝑛𝑡𝑒𝑟𝑠𝑒𝑐𝑡</m:t>
                      </m:r>
                      <m:r>
                        <a:rPr lang="en-US" altLang="zh-CN" b="0" i="1" smtClean="0">
                          <a:latin typeface="Cambria Math" panose="02040503050406030204" pitchFamily="18" charset="0"/>
                        </a:rPr>
                        <m:t>(                                                           )</m:t>
                      </m:r>
                    </m:oMath>
                  </m:oMathPara>
                </a14:m>
                <a:endParaRPr lang="zh-CN" altLang="en-US" i="1" dirty="0"/>
              </a:p>
            </p:txBody>
          </p:sp>
        </mc:Choice>
        <mc:Fallback xmlns="">
          <p:sp>
            <p:nvSpPr>
              <p:cNvPr id="52" name="矩形 51">
                <a:extLst>
                  <a:ext uri="{FF2B5EF4-FFF2-40B4-BE49-F238E27FC236}">
                    <a16:creationId xmlns:a16="http://schemas.microsoft.com/office/drawing/2014/main" id="{5DF0EF71-A393-4297-804B-61864BC39FFD}"/>
                  </a:ext>
                </a:extLst>
              </p:cNvPr>
              <p:cNvSpPr>
                <a:spLocks noRot="1" noChangeAspect="1" noMove="1" noResize="1" noEditPoints="1" noAdjustHandles="1" noChangeArrowheads="1" noChangeShapeType="1" noTextEdit="1"/>
              </p:cNvSpPr>
              <p:nvPr/>
            </p:nvSpPr>
            <p:spPr>
              <a:xfrm>
                <a:off x="5522961" y="4914057"/>
                <a:ext cx="4463914" cy="369332"/>
              </a:xfrm>
              <a:prstGeom prst="rect">
                <a:avLst/>
              </a:prstGeom>
              <a:blipFill>
                <a:blip r:embed="rId3"/>
                <a:stretch>
                  <a:fillRect b="-11475"/>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lstStyle/>
          <a:p>
            <a:r>
              <a:rPr lang="en-US" altLang="zh-CN" dirty="0"/>
              <a:t>Shadow motion vector: calculation</a:t>
            </a:r>
            <a:endParaRPr lang="zh-CN" altLang="en-US" dirty="0"/>
          </a:p>
        </p:txBody>
      </p:sp>
      <p:sp>
        <p:nvSpPr>
          <p:cNvPr id="3" name="文本框 2">
            <a:extLst>
              <a:ext uri="{FF2B5EF4-FFF2-40B4-BE49-F238E27FC236}">
                <a16:creationId xmlns:a16="http://schemas.microsoft.com/office/drawing/2014/main" id="{1DEADE53-87CA-468D-BC34-90D3D968BBF9}"/>
              </a:ext>
            </a:extLst>
          </p:cNvPr>
          <p:cNvSpPr txBox="1"/>
          <p:nvPr/>
        </p:nvSpPr>
        <p:spPr>
          <a:xfrm>
            <a:off x="396963" y="1081085"/>
            <a:ext cx="3497725"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How to track the movement of shadows?</a:t>
            </a:r>
          </a:p>
        </p:txBody>
      </p:sp>
      <p:grpSp>
        <p:nvGrpSpPr>
          <p:cNvPr id="44" name="组合 43">
            <a:extLst>
              <a:ext uri="{FF2B5EF4-FFF2-40B4-BE49-F238E27FC236}">
                <a16:creationId xmlns:a16="http://schemas.microsoft.com/office/drawing/2014/main" id="{B25A6224-713D-4939-A915-1431CE1CC39A}"/>
              </a:ext>
            </a:extLst>
          </p:cNvPr>
          <p:cNvGrpSpPr/>
          <p:nvPr/>
        </p:nvGrpSpPr>
        <p:grpSpPr>
          <a:xfrm>
            <a:off x="342273" y="1551173"/>
            <a:ext cx="3583295" cy="3595258"/>
            <a:chOff x="342273" y="1551173"/>
            <a:chExt cx="3583295" cy="3595258"/>
          </a:xfrm>
        </p:grpSpPr>
        <p:sp>
          <p:nvSpPr>
            <p:cNvPr id="4" name="文本框 3">
              <a:extLst>
                <a:ext uri="{FF2B5EF4-FFF2-40B4-BE49-F238E27FC236}">
                  <a16:creationId xmlns:a16="http://schemas.microsoft.com/office/drawing/2014/main" id="{4CB5817B-AA24-4250-91A0-467736E9D982}"/>
                </a:ext>
              </a:extLst>
            </p:cNvPr>
            <p:cNvSpPr txBox="1"/>
            <p:nvPr/>
          </p:nvSpPr>
          <p:spPr>
            <a:xfrm>
              <a:off x="396962" y="1563930"/>
              <a:ext cx="3497725" cy="3582501"/>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70501B8C-EC4D-47CF-89F4-D35C7EE07DFF}"/>
                </a:ext>
              </a:extLst>
            </p:cNvPr>
            <p:cNvSpPr txBox="1"/>
            <p:nvPr/>
          </p:nvSpPr>
          <p:spPr>
            <a:xfrm>
              <a:off x="342273" y="1551173"/>
              <a:ext cx="3583295" cy="1033873"/>
            </a:xfrm>
            <a:prstGeom prst="rect">
              <a:avLst/>
            </a:prstGeom>
            <a:noFill/>
          </p:spPr>
          <p:txBody>
            <a:bodyPr wrap="square" rtlCol="0">
              <a:spAutoFit/>
            </a:bodyPr>
            <a:lstStyle/>
            <a:p>
              <a:pPr algn="ctr">
                <a:lnSpc>
                  <a:spcPct val="150000"/>
                </a:lnSpc>
              </a:pPr>
              <a:r>
                <a:rPr lang="en-US" altLang="zh-CN" sz="1400" dirty="0">
                  <a:latin typeface="+mj-lt"/>
                </a:rPr>
                <a:t>Percentage Closer Soft Shadows (PCSS)</a:t>
              </a:r>
            </a:p>
            <a:p>
              <a:pPr algn="ctr">
                <a:lnSpc>
                  <a:spcPct val="150000"/>
                </a:lnSpc>
              </a:pPr>
              <a:r>
                <a:rPr lang="en-US" altLang="zh-CN" sz="1400" dirty="0">
                  <a:solidFill>
                    <a:schemeClr val="accent3"/>
                  </a:solidFill>
                </a:rPr>
                <a:t>[Fernando 2016]</a:t>
              </a:r>
            </a:p>
          </p:txBody>
        </p:sp>
        <p:pic>
          <p:nvPicPr>
            <p:cNvPr id="1026" name="Picture 2" descr="https://lh4.googleusercontent.com/aEFMOU3B9oQkKFGTyUIk_f9EqdqrJZoQEi1Ynk8rqZNKMgZMGdEPNzc0C72WCsDVbiSfC2otH92_I5-Un4IIO_VBLJJFMZ7BkVEcwKsb8SNjHgh1q0citVa2IcmRCGn-QUG4">
              <a:extLst>
                <a:ext uri="{FF2B5EF4-FFF2-40B4-BE49-F238E27FC236}">
                  <a16:creationId xmlns:a16="http://schemas.microsoft.com/office/drawing/2014/main" id="{1FF97F59-6C8A-4091-A6FC-C6982123A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46" y="2289837"/>
              <a:ext cx="2125147" cy="281011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图形 5">
            <a:extLst>
              <a:ext uri="{FF2B5EF4-FFF2-40B4-BE49-F238E27FC236}">
                <a16:creationId xmlns:a16="http://schemas.microsoft.com/office/drawing/2014/main" id="{0C230BB7-6762-4CE3-AC78-F9411AE5E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5227" y="3088244"/>
            <a:ext cx="4183068" cy="588244"/>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62B33C8-EF0A-469A-8E24-7E293D015D43}"/>
                  </a:ext>
                </a:extLst>
              </p:cNvPr>
              <p:cNvSpPr txBox="1"/>
              <p:nvPr/>
            </p:nvSpPr>
            <p:spPr>
              <a:xfrm>
                <a:off x="5098159" y="3816184"/>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562B33C8-EF0A-469A-8E24-7E293D015D43}"/>
                  </a:ext>
                </a:extLst>
              </p:cNvPr>
              <p:cNvSpPr txBox="1">
                <a:spLocks noRot="1" noChangeAspect="1" noMove="1" noResize="1" noEditPoints="1" noAdjustHandles="1" noChangeArrowheads="1" noChangeShapeType="1" noTextEdit="1"/>
              </p:cNvSpPr>
              <p:nvPr/>
            </p:nvSpPr>
            <p:spPr>
              <a:xfrm>
                <a:off x="5098159" y="3816184"/>
                <a:ext cx="956088" cy="307777"/>
              </a:xfrm>
              <a:prstGeom prst="rect">
                <a:avLst/>
              </a:prstGeom>
              <a:blipFill>
                <a:blip r:embed="rId7"/>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3325DE6-2CA5-4E2F-9CCE-55D45EB6B3A3}"/>
                  </a:ext>
                </a:extLst>
              </p:cNvPr>
              <p:cNvSpPr txBox="1"/>
              <p:nvPr/>
            </p:nvSpPr>
            <p:spPr>
              <a:xfrm>
                <a:off x="7179722" y="3816183"/>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9" name="文本框 8">
                <a:extLst>
                  <a:ext uri="{FF2B5EF4-FFF2-40B4-BE49-F238E27FC236}">
                    <a16:creationId xmlns:a16="http://schemas.microsoft.com/office/drawing/2014/main" id="{93325DE6-2CA5-4E2F-9CCE-55D45EB6B3A3}"/>
                  </a:ext>
                </a:extLst>
              </p:cNvPr>
              <p:cNvSpPr txBox="1">
                <a:spLocks noRot="1" noChangeAspect="1" noMove="1" noResize="1" noEditPoints="1" noAdjustHandles="1" noChangeArrowheads="1" noChangeShapeType="1" noTextEdit="1"/>
              </p:cNvSpPr>
              <p:nvPr/>
            </p:nvSpPr>
            <p:spPr>
              <a:xfrm>
                <a:off x="7179722" y="3816183"/>
                <a:ext cx="1152000" cy="307777"/>
              </a:xfrm>
              <a:prstGeom prst="rect">
                <a:avLst/>
              </a:prstGeom>
              <a:blipFill>
                <a:blip r:embed="rId8"/>
                <a:stretch>
                  <a:fillRect l="-529" t="-3922" b="-19608"/>
                </a:stretch>
              </a:blipFill>
            </p:spPr>
            <p:txBody>
              <a:bodyPr/>
              <a:lstStyle/>
              <a:p>
                <a:r>
                  <a:rPr lang="zh-CN" altLang="en-US">
                    <a:noFill/>
                  </a:rPr>
                  <a:t> </a:t>
                </a:r>
              </a:p>
            </p:txBody>
          </p:sp>
        </mc:Fallback>
      </mc:AlternateContent>
      <p:pic>
        <p:nvPicPr>
          <p:cNvPr id="10" name="图形 9">
            <a:extLst>
              <a:ext uri="{FF2B5EF4-FFF2-40B4-BE49-F238E27FC236}">
                <a16:creationId xmlns:a16="http://schemas.microsoft.com/office/drawing/2014/main" id="{D6C2F53F-E1FC-4343-A62D-D5FC081287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5007" y="1513074"/>
            <a:ext cx="1114425" cy="133350"/>
          </a:xfrm>
          <a:prstGeom prst="rect">
            <a:avLst/>
          </a:prstGeom>
        </p:spPr>
      </p:pic>
      <p:pic>
        <p:nvPicPr>
          <p:cNvPr id="11" name="图形 10">
            <a:extLst>
              <a:ext uri="{FF2B5EF4-FFF2-40B4-BE49-F238E27FC236}">
                <a16:creationId xmlns:a16="http://schemas.microsoft.com/office/drawing/2014/main" id="{283694CE-1D8E-4074-91E5-B3421605D6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16253" y="2295610"/>
            <a:ext cx="657225" cy="95250"/>
          </a:xfrm>
          <a:prstGeom prst="rect">
            <a:avLst/>
          </a:prstGeom>
        </p:spPr>
      </p:pic>
      <p:sp>
        <p:nvSpPr>
          <p:cNvPr id="13" name="文本框 12">
            <a:extLst>
              <a:ext uri="{FF2B5EF4-FFF2-40B4-BE49-F238E27FC236}">
                <a16:creationId xmlns:a16="http://schemas.microsoft.com/office/drawing/2014/main" id="{B4FBEB01-168D-4F23-8599-54FA216989BF}"/>
              </a:ext>
            </a:extLst>
          </p:cNvPr>
          <p:cNvSpPr txBox="1"/>
          <p:nvPr/>
        </p:nvSpPr>
        <p:spPr>
          <a:xfrm>
            <a:off x="4578596" y="2165820"/>
            <a:ext cx="956088" cy="307777"/>
          </a:xfrm>
          <a:prstGeom prst="rect">
            <a:avLst/>
          </a:prstGeom>
          <a:noFill/>
        </p:spPr>
        <p:txBody>
          <a:bodyPr wrap="square" rtlCol="0">
            <a:spAutoFit/>
          </a:bodyPr>
          <a:lstStyle/>
          <a:p>
            <a:pPr algn="ctr"/>
            <a:r>
              <a:rPr lang="en-US" altLang="zh-CN" sz="1400" dirty="0">
                <a:latin typeface="+mj-lt"/>
              </a:rPr>
              <a:t>Blocker</a:t>
            </a:r>
            <a:endParaRPr lang="zh-CN" altLang="en-US" sz="1400" i="1" dirty="0">
              <a:latin typeface="+mj-lt"/>
            </a:endParaRPr>
          </a:p>
        </p:txBody>
      </p:sp>
      <p:sp>
        <p:nvSpPr>
          <p:cNvPr id="14" name="文本框 13">
            <a:extLst>
              <a:ext uri="{FF2B5EF4-FFF2-40B4-BE49-F238E27FC236}">
                <a16:creationId xmlns:a16="http://schemas.microsoft.com/office/drawing/2014/main" id="{D1F05B52-F0AE-4D5A-90CF-3AC2967B356E}"/>
              </a:ext>
            </a:extLst>
          </p:cNvPr>
          <p:cNvSpPr txBox="1"/>
          <p:nvPr/>
        </p:nvSpPr>
        <p:spPr>
          <a:xfrm>
            <a:off x="4569071" y="1397284"/>
            <a:ext cx="956088" cy="307777"/>
          </a:xfrm>
          <a:prstGeom prst="rect">
            <a:avLst/>
          </a:prstGeom>
          <a:noFill/>
        </p:spPr>
        <p:txBody>
          <a:bodyPr wrap="square" rtlCol="0">
            <a:spAutoFit/>
          </a:bodyPr>
          <a:lstStyle/>
          <a:p>
            <a:pPr algn="ctr"/>
            <a:r>
              <a:rPr lang="en-US" altLang="zh-CN" sz="1400" dirty="0">
                <a:latin typeface="+mj-lt"/>
              </a:rPr>
              <a:t>Light</a:t>
            </a:r>
            <a:endParaRPr lang="zh-CN" altLang="en-US" sz="1400" dirty="0">
              <a:latin typeface="+mj-lt"/>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62DC8A22-D739-47BC-BCA7-42F0237F226B}"/>
                  </a:ext>
                </a:extLst>
              </p:cNvPr>
              <p:cNvSpPr txBox="1"/>
              <p:nvPr/>
            </p:nvSpPr>
            <p:spPr>
              <a:xfrm>
                <a:off x="5186343" y="3228522"/>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15" name="文本框 14">
                <a:extLst>
                  <a:ext uri="{FF2B5EF4-FFF2-40B4-BE49-F238E27FC236}">
                    <a16:creationId xmlns:a16="http://schemas.microsoft.com/office/drawing/2014/main" id="{62DC8A22-D739-47BC-BCA7-42F0237F226B}"/>
                  </a:ext>
                </a:extLst>
              </p:cNvPr>
              <p:cNvSpPr txBox="1">
                <a:spLocks noRot="1" noChangeAspect="1" noMove="1" noResize="1" noEditPoints="1" noAdjustHandles="1" noChangeArrowheads="1" noChangeShapeType="1" noTextEdit="1"/>
              </p:cNvSpPr>
              <p:nvPr/>
            </p:nvSpPr>
            <p:spPr>
              <a:xfrm>
                <a:off x="5186343" y="3228522"/>
                <a:ext cx="348501" cy="309124"/>
              </a:xfrm>
              <a:prstGeom prst="rect">
                <a:avLst/>
              </a:prstGeom>
              <a:blipFill>
                <a:blip r:embed="rId13"/>
                <a:stretch>
                  <a:fillRect/>
                </a:stretch>
              </a:blipFill>
            </p:spPr>
            <p:txBody>
              <a:bodyPr/>
              <a:lstStyle/>
              <a:p>
                <a:r>
                  <a:rPr lang="zh-CN" altLang="en-US">
                    <a:noFill/>
                  </a:rPr>
                  <a:t> </a:t>
                </a:r>
              </a:p>
            </p:txBody>
          </p:sp>
        </mc:Fallback>
      </mc:AlternateContent>
      <p:cxnSp>
        <p:nvCxnSpPr>
          <p:cNvPr id="19" name="直接连接符 18">
            <a:extLst>
              <a:ext uri="{FF2B5EF4-FFF2-40B4-BE49-F238E27FC236}">
                <a16:creationId xmlns:a16="http://schemas.microsoft.com/office/drawing/2014/main" id="{B40B3892-29FA-4EDC-9636-40625CE261E9}"/>
              </a:ext>
            </a:extLst>
          </p:cNvPr>
          <p:cNvCxnSpPr>
            <a:cxnSpLocks/>
          </p:cNvCxnSpPr>
          <p:nvPr/>
        </p:nvCxnSpPr>
        <p:spPr>
          <a:xfrm flipV="1">
            <a:off x="5534684" y="1576574"/>
            <a:ext cx="290453" cy="1775288"/>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BAA9AA78-057F-4363-8B9B-15D7DEF42B54}"/>
              </a:ext>
            </a:extLst>
          </p:cNvPr>
          <p:cNvSpPr/>
          <p:nvPr/>
        </p:nvSpPr>
        <p:spPr>
          <a:xfrm>
            <a:off x="5482202" y="3306697"/>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2" name="椭圆 21">
            <a:extLst>
              <a:ext uri="{FF2B5EF4-FFF2-40B4-BE49-F238E27FC236}">
                <a16:creationId xmlns:a16="http://schemas.microsoft.com/office/drawing/2014/main" id="{1D4B401E-41BF-482A-9148-FE4810011FC4}"/>
              </a:ext>
            </a:extLst>
          </p:cNvPr>
          <p:cNvSpPr/>
          <p:nvPr/>
        </p:nvSpPr>
        <p:spPr>
          <a:xfrm>
            <a:off x="5658521" y="2252343"/>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3" name="椭圆 22">
            <a:extLst>
              <a:ext uri="{FF2B5EF4-FFF2-40B4-BE49-F238E27FC236}">
                <a16:creationId xmlns:a16="http://schemas.microsoft.com/office/drawing/2014/main" id="{ADFA1327-D763-48C7-A8D6-5097335EC428}"/>
              </a:ext>
            </a:extLst>
          </p:cNvPr>
          <p:cNvSpPr/>
          <p:nvPr/>
        </p:nvSpPr>
        <p:spPr>
          <a:xfrm>
            <a:off x="5786332" y="1531214"/>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BA4716F1-8193-4C22-BC73-D2569D2FDABE}"/>
                  </a:ext>
                </a:extLst>
              </p:cNvPr>
              <p:cNvSpPr txBox="1"/>
              <p:nvPr/>
            </p:nvSpPr>
            <p:spPr>
              <a:xfrm>
                <a:off x="5668006" y="1997022"/>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𝑏</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24" name="文本框 23">
                <a:extLst>
                  <a:ext uri="{FF2B5EF4-FFF2-40B4-BE49-F238E27FC236}">
                    <a16:creationId xmlns:a16="http://schemas.microsoft.com/office/drawing/2014/main" id="{BA4716F1-8193-4C22-BC73-D2569D2FDABE}"/>
                  </a:ext>
                </a:extLst>
              </p:cNvPr>
              <p:cNvSpPr txBox="1">
                <a:spLocks noRot="1" noChangeAspect="1" noMove="1" noResize="1" noEditPoints="1" noAdjustHandles="1" noChangeArrowheads="1" noChangeShapeType="1" noTextEdit="1"/>
              </p:cNvSpPr>
              <p:nvPr/>
            </p:nvSpPr>
            <p:spPr>
              <a:xfrm>
                <a:off x="5668006" y="1997022"/>
                <a:ext cx="348501" cy="309124"/>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425F22E9-A81D-4A28-BF09-132620ACD659}"/>
                  </a:ext>
                </a:extLst>
              </p:cNvPr>
              <p:cNvSpPr txBox="1"/>
              <p:nvPr/>
            </p:nvSpPr>
            <p:spPr>
              <a:xfrm>
                <a:off x="5724414" y="1235700"/>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𝑙</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25" name="文本框 24">
                <a:extLst>
                  <a:ext uri="{FF2B5EF4-FFF2-40B4-BE49-F238E27FC236}">
                    <a16:creationId xmlns:a16="http://schemas.microsoft.com/office/drawing/2014/main" id="{425F22E9-A81D-4A28-BF09-132620ACD659}"/>
                  </a:ext>
                </a:extLst>
              </p:cNvPr>
              <p:cNvSpPr txBox="1">
                <a:spLocks noRot="1" noChangeAspect="1" noMove="1" noResize="1" noEditPoints="1" noAdjustHandles="1" noChangeArrowheads="1" noChangeShapeType="1" noTextEdit="1"/>
              </p:cNvSpPr>
              <p:nvPr/>
            </p:nvSpPr>
            <p:spPr>
              <a:xfrm>
                <a:off x="5724414" y="1235700"/>
                <a:ext cx="348501" cy="309124"/>
              </a:xfrm>
              <a:prstGeom prst="rect">
                <a:avLst/>
              </a:prstGeom>
              <a:blipFill>
                <a:blip r:embed="rId15"/>
                <a:stretch>
                  <a:fillRect/>
                </a:stretch>
              </a:blipFill>
            </p:spPr>
            <p:txBody>
              <a:bodyPr/>
              <a:lstStyle/>
              <a:p>
                <a:r>
                  <a:rPr lang="zh-CN" altLang="en-US">
                    <a:noFill/>
                  </a:rPr>
                  <a:t> </a:t>
                </a:r>
              </a:p>
            </p:txBody>
          </p:sp>
        </mc:Fallback>
      </mc:AlternateContent>
      <p:pic>
        <p:nvPicPr>
          <p:cNvPr id="26" name="图形 25">
            <a:extLst>
              <a:ext uri="{FF2B5EF4-FFF2-40B4-BE49-F238E27FC236}">
                <a16:creationId xmlns:a16="http://schemas.microsoft.com/office/drawing/2014/main" id="{B9951E8A-CCF4-413B-8211-BB93E92C0F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713628">
            <a:off x="6786549" y="1697281"/>
            <a:ext cx="1114425" cy="186223"/>
          </a:xfrm>
          <a:prstGeom prst="rect">
            <a:avLst/>
          </a:prstGeom>
        </p:spPr>
      </p:pic>
      <p:pic>
        <p:nvPicPr>
          <p:cNvPr id="27" name="图形 26">
            <a:extLst>
              <a:ext uri="{FF2B5EF4-FFF2-40B4-BE49-F238E27FC236}">
                <a16:creationId xmlns:a16="http://schemas.microsoft.com/office/drawing/2014/main" id="{1EC46D43-A87E-4211-B23A-037A53ED4F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10906">
            <a:off x="7139246" y="2269401"/>
            <a:ext cx="657225" cy="95250"/>
          </a:xfrm>
          <a:prstGeom prst="rect">
            <a:avLst/>
          </a:prstGeom>
        </p:spPr>
      </p:pic>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69B29BE1-5628-42C6-820A-6EEC80964E49}"/>
                  </a:ext>
                </a:extLst>
              </p:cNvPr>
              <p:cNvSpPr txBox="1"/>
              <p:nvPr/>
            </p:nvSpPr>
            <p:spPr>
              <a:xfrm>
                <a:off x="7373741" y="1986485"/>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𝑏</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30" name="文本框 29">
                <a:extLst>
                  <a:ext uri="{FF2B5EF4-FFF2-40B4-BE49-F238E27FC236}">
                    <a16:creationId xmlns:a16="http://schemas.microsoft.com/office/drawing/2014/main" id="{69B29BE1-5628-42C6-820A-6EEC80964E49}"/>
                  </a:ext>
                </a:extLst>
              </p:cNvPr>
              <p:cNvSpPr txBox="1">
                <a:spLocks noRot="1" noChangeAspect="1" noMove="1" noResize="1" noEditPoints="1" noAdjustHandles="1" noChangeArrowheads="1" noChangeShapeType="1" noTextEdit="1"/>
              </p:cNvSpPr>
              <p:nvPr/>
            </p:nvSpPr>
            <p:spPr>
              <a:xfrm>
                <a:off x="7373741" y="1986485"/>
                <a:ext cx="348501" cy="309124"/>
              </a:xfrm>
              <a:prstGeom prst="rect">
                <a:avLst/>
              </a:prstGeom>
              <a:blipFill>
                <a:blip r:embed="rId16"/>
                <a:stretch>
                  <a:fillRect l="-14035" r="-3509"/>
                </a:stretch>
              </a:blipFill>
            </p:spPr>
            <p:txBody>
              <a:bodyPr/>
              <a:lstStyle/>
              <a:p>
                <a:r>
                  <a:rPr lang="zh-CN" altLang="en-US">
                    <a:noFill/>
                  </a:rPr>
                  <a:t> </a:t>
                </a:r>
              </a:p>
            </p:txBody>
          </p:sp>
        </mc:Fallback>
      </mc:AlternateContent>
      <p:cxnSp>
        <p:nvCxnSpPr>
          <p:cNvPr id="31" name="直接连接符 30">
            <a:extLst>
              <a:ext uri="{FF2B5EF4-FFF2-40B4-BE49-F238E27FC236}">
                <a16:creationId xmlns:a16="http://schemas.microsoft.com/office/drawing/2014/main" id="{4CE26007-6A74-4E31-BE40-D72E7712ABD6}"/>
              </a:ext>
            </a:extLst>
          </p:cNvPr>
          <p:cNvCxnSpPr>
            <a:cxnSpLocks/>
          </p:cNvCxnSpPr>
          <p:nvPr/>
        </p:nvCxnSpPr>
        <p:spPr>
          <a:xfrm flipH="1" flipV="1">
            <a:off x="7182371" y="1867502"/>
            <a:ext cx="626724" cy="147303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id="{EDDCB23C-C98E-445B-A048-A041CA2EAD09}"/>
              </a:ext>
            </a:extLst>
          </p:cNvPr>
          <p:cNvSpPr/>
          <p:nvPr/>
        </p:nvSpPr>
        <p:spPr>
          <a:xfrm>
            <a:off x="7129910" y="1790392"/>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4" name="椭圆 33">
            <a:extLst>
              <a:ext uri="{FF2B5EF4-FFF2-40B4-BE49-F238E27FC236}">
                <a16:creationId xmlns:a16="http://schemas.microsoft.com/office/drawing/2014/main" id="{36BDE292-5FEC-4097-B460-4D4147A36BC4}"/>
              </a:ext>
            </a:extLst>
          </p:cNvPr>
          <p:cNvSpPr/>
          <p:nvPr/>
        </p:nvSpPr>
        <p:spPr>
          <a:xfrm>
            <a:off x="7772266" y="3312719"/>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4AA40EF-6AC6-4FE4-97C6-9EB8F5C8BD18}"/>
                  </a:ext>
                </a:extLst>
              </p:cNvPr>
              <p:cNvSpPr txBox="1"/>
              <p:nvPr/>
            </p:nvSpPr>
            <p:spPr>
              <a:xfrm>
                <a:off x="7858072" y="3185978"/>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35" name="文本框 34">
                <a:extLst>
                  <a:ext uri="{FF2B5EF4-FFF2-40B4-BE49-F238E27FC236}">
                    <a16:creationId xmlns:a16="http://schemas.microsoft.com/office/drawing/2014/main" id="{64AA40EF-6AC6-4FE4-97C6-9EB8F5C8BD18}"/>
                  </a:ext>
                </a:extLst>
              </p:cNvPr>
              <p:cNvSpPr txBox="1">
                <a:spLocks noRot="1" noChangeAspect="1" noMove="1" noResize="1" noEditPoints="1" noAdjustHandles="1" noChangeArrowheads="1" noChangeShapeType="1" noTextEdit="1"/>
              </p:cNvSpPr>
              <p:nvPr/>
            </p:nvSpPr>
            <p:spPr>
              <a:xfrm>
                <a:off x="7858072" y="3185978"/>
                <a:ext cx="348501" cy="309124"/>
              </a:xfrm>
              <a:prstGeom prst="rect">
                <a:avLst/>
              </a:prstGeom>
              <a:blipFill>
                <a:blip r:embed="rId17"/>
                <a:stretch>
                  <a:fillRect l="-7018" r="-3509"/>
                </a:stretch>
              </a:blipFill>
            </p:spPr>
            <p:txBody>
              <a:bodyPr/>
              <a:lstStyle/>
              <a:p>
                <a:r>
                  <a:rPr lang="zh-CN" altLang="en-US">
                    <a:noFill/>
                  </a:rPr>
                  <a:t> </a:t>
                </a:r>
              </a:p>
            </p:txBody>
          </p:sp>
        </mc:Fallback>
      </mc:AlternateContent>
      <p:sp>
        <p:nvSpPr>
          <p:cNvPr id="29" name="椭圆 28">
            <a:extLst>
              <a:ext uri="{FF2B5EF4-FFF2-40B4-BE49-F238E27FC236}">
                <a16:creationId xmlns:a16="http://schemas.microsoft.com/office/drawing/2014/main" id="{46527912-4388-4279-8B1E-7A9ADA8039D9}"/>
              </a:ext>
            </a:extLst>
          </p:cNvPr>
          <p:cNvSpPr/>
          <p:nvPr/>
        </p:nvSpPr>
        <p:spPr>
          <a:xfrm>
            <a:off x="7296075" y="2209076"/>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4BEA0D86-F6F5-4AEE-A5C6-953B21CD0446}"/>
                  </a:ext>
                </a:extLst>
              </p:cNvPr>
              <p:cNvSpPr txBox="1"/>
              <p:nvPr/>
            </p:nvSpPr>
            <p:spPr>
              <a:xfrm>
                <a:off x="6867942" y="1481268"/>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𝑙</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36" name="文本框 35">
                <a:extLst>
                  <a:ext uri="{FF2B5EF4-FFF2-40B4-BE49-F238E27FC236}">
                    <a16:creationId xmlns:a16="http://schemas.microsoft.com/office/drawing/2014/main" id="{4BEA0D86-F6F5-4AEE-A5C6-953B21CD0446}"/>
                  </a:ext>
                </a:extLst>
              </p:cNvPr>
              <p:cNvSpPr txBox="1">
                <a:spLocks noRot="1" noChangeAspect="1" noMove="1" noResize="1" noEditPoints="1" noAdjustHandles="1" noChangeArrowheads="1" noChangeShapeType="1" noTextEdit="1"/>
              </p:cNvSpPr>
              <p:nvPr/>
            </p:nvSpPr>
            <p:spPr>
              <a:xfrm>
                <a:off x="6867942" y="1481268"/>
                <a:ext cx="348501" cy="309124"/>
              </a:xfrm>
              <a:prstGeom prst="rect">
                <a:avLst/>
              </a:prstGeom>
              <a:blipFill>
                <a:blip r:embed="rId18"/>
                <a:stretch>
                  <a:fillRect l="-8772"/>
                </a:stretch>
              </a:blipFill>
            </p:spPr>
            <p:txBody>
              <a:bodyPr/>
              <a:lstStyle/>
              <a:p>
                <a:r>
                  <a:rPr lang="zh-CN" altLang="en-US">
                    <a:noFill/>
                  </a:rPr>
                  <a:t> </a:t>
                </a:r>
              </a:p>
            </p:txBody>
          </p:sp>
        </mc:Fallback>
      </mc:AlternateContent>
      <p:cxnSp>
        <p:nvCxnSpPr>
          <p:cNvPr id="39" name="直接连接符 38">
            <a:extLst>
              <a:ext uri="{FF2B5EF4-FFF2-40B4-BE49-F238E27FC236}">
                <a16:creationId xmlns:a16="http://schemas.microsoft.com/office/drawing/2014/main" id="{3621F8F3-8E2C-41C9-91BA-752EEC69CF28}"/>
              </a:ext>
            </a:extLst>
          </p:cNvPr>
          <p:cNvCxnSpPr>
            <a:cxnSpLocks/>
            <a:stCxn id="28" idx="2"/>
            <a:endCxn id="23" idx="5"/>
          </p:cNvCxnSpPr>
          <p:nvPr/>
        </p:nvCxnSpPr>
        <p:spPr>
          <a:xfrm flipH="1" flipV="1">
            <a:off x="5860193" y="1605075"/>
            <a:ext cx="1269717" cy="22858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27243573-378E-4030-9E41-74E5D0B4CD98}"/>
              </a:ext>
            </a:extLst>
          </p:cNvPr>
          <p:cNvCxnSpPr>
            <a:cxnSpLocks/>
          </p:cNvCxnSpPr>
          <p:nvPr/>
        </p:nvCxnSpPr>
        <p:spPr>
          <a:xfrm flipH="1">
            <a:off x="5747113" y="2261071"/>
            <a:ext cx="1539768" cy="4284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F08CE827-6107-40CC-99B6-C52D599EDAF3}"/>
                  </a:ext>
                </a:extLst>
              </p:cNvPr>
              <p:cNvSpPr/>
              <p:nvPr/>
            </p:nvSpPr>
            <p:spPr>
              <a:xfrm>
                <a:off x="6265518" y="2282493"/>
                <a:ext cx="52450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a:latin typeface="Cambria Math" panose="02040503050406030204" pitchFamily="18" charset="0"/>
                            </a:rPr>
                          </m:ctrlPr>
                        </m:sSupPr>
                        <m:e>
                          <m:r>
                            <m:rPr>
                              <m:sty m:val="p"/>
                            </m:rPr>
                            <a:rPr lang="en-US" altLang="zh-CN" sz="1400" i="1" dirty="0">
                              <a:latin typeface="Cambria Math" panose="02040503050406030204" pitchFamily="18" charset="0"/>
                            </a:rPr>
                            <m:t>T</m:t>
                          </m:r>
                        </m:e>
                        <m:sup>
                          <m:r>
                            <a:rPr lang="en-US" altLang="zh-CN" sz="1400" i="1" dirty="0">
                              <a:latin typeface="Cambria Math" panose="02040503050406030204" pitchFamily="18" charset="0"/>
                            </a:rPr>
                            <m:t>−1</m:t>
                          </m:r>
                        </m:sup>
                      </m:sSup>
                    </m:oMath>
                  </m:oMathPara>
                </a14:m>
                <a:endParaRPr lang="zh-CN" altLang="en-US" sz="1400" dirty="0"/>
              </a:p>
            </p:txBody>
          </p:sp>
        </mc:Choice>
        <mc:Fallback xmlns="">
          <p:sp>
            <p:nvSpPr>
              <p:cNvPr id="45" name="矩形 44">
                <a:extLst>
                  <a:ext uri="{FF2B5EF4-FFF2-40B4-BE49-F238E27FC236}">
                    <a16:creationId xmlns:a16="http://schemas.microsoft.com/office/drawing/2014/main" id="{F08CE827-6107-40CC-99B6-C52D599EDAF3}"/>
                  </a:ext>
                </a:extLst>
              </p:cNvPr>
              <p:cNvSpPr>
                <a:spLocks noRot="1" noChangeAspect="1" noMove="1" noResize="1" noEditPoints="1" noAdjustHandles="1" noChangeArrowheads="1" noChangeShapeType="1" noTextEdit="1"/>
              </p:cNvSpPr>
              <p:nvPr/>
            </p:nvSpPr>
            <p:spPr>
              <a:xfrm>
                <a:off x="6265518" y="2282493"/>
                <a:ext cx="524503" cy="307777"/>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3832F5E9-868A-4E95-B831-4375DB4D22CB}"/>
                  </a:ext>
                </a:extLst>
              </p:cNvPr>
              <p:cNvSpPr/>
              <p:nvPr/>
            </p:nvSpPr>
            <p:spPr>
              <a:xfrm>
                <a:off x="6265518" y="1749618"/>
                <a:ext cx="52450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a:latin typeface="Cambria Math" panose="02040503050406030204" pitchFamily="18" charset="0"/>
                            </a:rPr>
                          </m:ctrlPr>
                        </m:sSupPr>
                        <m:e>
                          <m:r>
                            <m:rPr>
                              <m:sty m:val="p"/>
                            </m:rPr>
                            <a:rPr lang="en-US" altLang="zh-CN" sz="1400" i="1" dirty="0">
                              <a:latin typeface="Cambria Math" panose="02040503050406030204" pitchFamily="18" charset="0"/>
                            </a:rPr>
                            <m:t>T</m:t>
                          </m:r>
                        </m:e>
                        <m:sup>
                          <m:r>
                            <a:rPr lang="en-US" altLang="zh-CN" sz="1400" i="1" dirty="0">
                              <a:latin typeface="Cambria Math" panose="02040503050406030204" pitchFamily="18" charset="0"/>
                            </a:rPr>
                            <m:t>−1</m:t>
                          </m:r>
                        </m:sup>
                      </m:sSup>
                    </m:oMath>
                  </m:oMathPara>
                </a14:m>
                <a:endParaRPr lang="zh-CN" altLang="en-US" sz="1400" dirty="0"/>
              </a:p>
            </p:txBody>
          </p:sp>
        </mc:Choice>
        <mc:Fallback xmlns="">
          <p:sp>
            <p:nvSpPr>
              <p:cNvPr id="47" name="矩形 46">
                <a:extLst>
                  <a:ext uri="{FF2B5EF4-FFF2-40B4-BE49-F238E27FC236}">
                    <a16:creationId xmlns:a16="http://schemas.microsoft.com/office/drawing/2014/main" id="{3832F5E9-868A-4E95-B831-4375DB4D22CB}"/>
                  </a:ext>
                </a:extLst>
              </p:cNvPr>
              <p:cNvSpPr>
                <a:spLocks noRot="1" noChangeAspect="1" noMove="1" noResize="1" noEditPoints="1" noAdjustHandles="1" noChangeArrowheads="1" noChangeShapeType="1" noTextEdit="1"/>
              </p:cNvSpPr>
              <p:nvPr/>
            </p:nvSpPr>
            <p:spPr>
              <a:xfrm>
                <a:off x="6265518" y="1749618"/>
                <a:ext cx="524503" cy="307777"/>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矩形 49">
                <a:extLst>
                  <a:ext uri="{FF2B5EF4-FFF2-40B4-BE49-F238E27FC236}">
                    <a16:creationId xmlns:a16="http://schemas.microsoft.com/office/drawing/2014/main" id="{9642E9F4-05B3-456E-B11D-4397EB4787DC}"/>
                  </a:ext>
                </a:extLst>
              </p:cNvPr>
              <p:cNvSpPr/>
              <p:nvPr/>
            </p:nvSpPr>
            <p:spPr>
              <a:xfrm>
                <a:off x="6587279" y="4928163"/>
                <a:ext cx="19214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𝑇</m:t>
                              </m:r>
                            </m:e>
                            <m:sup>
                              <m:r>
                                <a:rPr lang="en-US" altLang="zh-CN" b="0" i="1" smtClean="0">
                                  <a:latin typeface="Cambria Math" panose="02040503050406030204" pitchFamily="18" charset="0"/>
                                </a:rPr>
                                <m:t>−1</m:t>
                              </m:r>
                            </m:sup>
                          </m:s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𝑙</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𝑇</m:t>
                              </m:r>
                            </m:e>
                            <m:sup>
                              <m:r>
                                <a:rPr lang="en-US" altLang="zh-CN" b="0" i="1" smtClean="0">
                                  <a:latin typeface="Cambria Math" panose="02040503050406030204" pitchFamily="18" charset="0"/>
                                </a:rPr>
                                <m:t>−1</m:t>
                              </m:r>
                            </m:sup>
                          </m:s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𝑖</m:t>
                              </m:r>
                            </m:sub>
                          </m:sSub>
                        </m:e>
                      </m:d>
                      <m:r>
                        <a:rPr lang="en-US" altLang="zh-CN" b="0" i="1" smtClean="0">
                          <a:latin typeface="Cambria Math" panose="02040503050406030204" pitchFamily="18" charset="0"/>
                        </a:rPr>
                        <m:t>;</m:t>
                      </m:r>
                    </m:oMath>
                  </m:oMathPara>
                </a14:m>
                <a:endParaRPr lang="zh-CN" altLang="en-US" i="1" dirty="0"/>
              </a:p>
            </p:txBody>
          </p:sp>
        </mc:Choice>
        <mc:Fallback xmlns="">
          <p:sp>
            <p:nvSpPr>
              <p:cNvPr id="50" name="矩形 49">
                <a:extLst>
                  <a:ext uri="{FF2B5EF4-FFF2-40B4-BE49-F238E27FC236}">
                    <a16:creationId xmlns:a16="http://schemas.microsoft.com/office/drawing/2014/main" id="{9642E9F4-05B3-456E-B11D-4397EB4787DC}"/>
                  </a:ext>
                </a:extLst>
              </p:cNvPr>
              <p:cNvSpPr>
                <a:spLocks noRot="1" noChangeAspect="1" noMove="1" noResize="1" noEditPoints="1" noAdjustHandles="1" noChangeArrowheads="1" noChangeShapeType="1" noTextEdit="1"/>
              </p:cNvSpPr>
              <p:nvPr/>
            </p:nvSpPr>
            <p:spPr>
              <a:xfrm>
                <a:off x="6587279" y="4928163"/>
                <a:ext cx="1921423" cy="369332"/>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7603DD90-3B9C-40C7-93AC-435139F092EB}"/>
                  </a:ext>
                </a:extLst>
              </p:cNvPr>
              <p:cNvSpPr/>
              <p:nvPr/>
            </p:nvSpPr>
            <p:spPr>
              <a:xfrm>
                <a:off x="8218070" y="4915972"/>
                <a:ext cx="16432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 </m:t>
                          </m:r>
                          <m:r>
                            <a:rPr lang="en-US" altLang="zh-CN" i="1">
                              <a:latin typeface="Cambria Math" panose="02040503050406030204" pitchFamily="18" charset="0"/>
                            </a:rPr>
                            <m:t>𝑇</m:t>
                          </m:r>
                        </m:e>
                        <m:sup>
                          <m:r>
                            <a:rPr lang="en-US" altLang="zh-CN" i="1">
                              <a:latin typeface="Cambria Math" panose="02040503050406030204" pitchFamily="18" charset="0"/>
                            </a:rPr>
                            <m:t>−1</m:t>
                          </m:r>
                        </m:sup>
                      </m:sSup>
                      <m:r>
                        <a:rPr lang="en-US" altLang="zh-CN" i="1">
                          <a:latin typeface="Cambria Math" panose="02040503050406030204" pitchFamily="18" charset="0"/>
                        </a:rPr>
                        <m:t>𝑃𝑙𝑎𝑛𝑒</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en-US" altLang="zh-CN" i="1">
                              <a:latin typeface="Cambria Math" panose="02040503050406030204" pitchFamily="18" charset="0"/>
                            </a:rPr>
                            <m:t>𝑖</m:t>
                          </m:r>
                        </m:sub>
                      </m:sSub>
                      <m:r>
                        <a:rPr lang="en-US" altLang="zh-CN" i="1">
                          <a:latin typeface="Cambria Math" panose="02040503050406030204" pitchFamily="18" charset="0"/>
                        </a:rPr>
                        <m:t>)</m:t>
                      </m:r>
                    </m:oMath>
                  </m:oMathPara>
                </a14:m>
                <a:endParaRPr lang="zh-CN" altLang="en-US" i="1" dirty="0"/>
              </a:p>
            </p:txBody>
          </p:sp>
        </mc:Choice>
        <mc:Fallback xmlns="">
          <p:sp>
            <p:nvSpPr>
              <p:cNvPr id="46" name="矩形 45">
                <a:extLst>
                  <a:ext uri="{FF2B5EF4-FFF2-40B4-BE49-F238E27FC236}">
                    <a16:creationId xmlns:a16="http://schemas.microsoft.com/office/drawing/2014/main" id="{7603DD90-3B9C-40C7-93AC-435139F092EB}"/>
                  </a:ext>
                </a:extLst>
              </p:cNvPr>
              <p:cNvSpPr>
                <a:spLocks noRot="1" noChangeAspect="1" noMove="1" noResize="1" noEditPoints="1" noAdjustHandles="1" noChangeArrowheads="1" noChangeShapeType="1" noTextEdit="1"/>
              </p:cNvSpPr>
              <p:nvPr/>
            </p:nvSpPr>
            <p:spPr>
              <a:xfrm>
                <a:off x="8218070" y="4915972"/>
                <a:ext cx="1643207" cy="369332"/>
              </a:xfrm>
              <a:prstGeom prst="rect">
                <a:avLst/>
              </a:prstGeom>
              <a:blipFill>
                <a:blip r:embed="rId22"/>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23E3711C-C046-47AF-8137-252EC269B79A}"/>
                  </a:ext>
                </a:extLst>
              </p:cNvPr>
              <p:cNvSpPr/>
              <p:nvPr/>
            </p:nvSpPr>
            <p:spPr>
              <a:xfrm>
                <a:off x="4842378" y="4906446"/>
                <a:ext cx="8820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en-US" altLang="zh-CN" i="1">
                              <a:latin typeface="Cambria Math" panose="02040503050406030204" pitchFamily="18" charset="0"/>
                            </a:rPr>
                            <m:t>𝑖</m:t>
                          </m:r>
                          <m:r>
                            <a:rPr lang="en-US" altLang="zh-CN" i="1">
                              <a:latin typeface="Cambria Math" panose="02040503050406030204" pitchFamily="18" charset="0"/>
                            </a:rPr>
                            <m:t>−1</m:t>
                          </m:r>
                        </m:sub>
                      </m:sSub>
                      <m:r>
                        <a:rPr lang="en-US" altLang="zh-CN" i="1">
                          <a:latin typeface="Cambria Math" panose="02040503050406030204" pitchFamily="18" charset="0"/>
                        </a:rPr>
                        <m:t>=</m:t>
                      </m:r>
                    </m:oMath>
                  </m:oMathPara>
                </a14:m>
                <a:endParaRPr lang="zh-CN" altLang="en-US" dirty="0"/>
              </a:p>
            </p:txBody>
          </p:sp>
        </mc:Choice>
        <mc:Fallback xmlns="">
          <p:sp>
            <p:nvSpPr>
              <p:cNvPr id="51" name="矩形 50">
                <a:extLst>
                  <a:ext uri="{FF2B5EF4-FFF2-40B4-BE49-F238E27FC236}">
                    <a16:creationId xmlns:a16="http://schemas.microsoft.com/office/drawing/2014/main" id="{23E3711C-C046-47AF-8137-252EC269B79A}"/>
                  </a:ext>
                </a:extLst>
              </p:cNvPr>
              <p:cNvSpPr>
                <a:spLocks noRot="1" noChangeAspect="1" noMove="1" noResize="1" noEditPoints="1" noAdjustHandles="1" noChangeArrowheads="1" noChangeShapeType="1" noTextEdit="1"/>
              </p:cNvSpPr>
              <p:nvPr/>
            </p:nvSpPr>
            <p:spPr>
              <a:xfrm>
                <a:off x="4842378" y="4906446"/>
                <a:ext cx="882036" cy="369332"/>
              </a:xfrm>
              <a:prstGeom prst="rect">
                <a:avLst/>
              </a:prstGeom>
              <a:blipFill>
                <a:blip r:embed="rId2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E52807D9-4A62-40FF-9260-AC640DED0AEF}"/>
                  </a:ext>
                </a:extLst>
              </p:cNvPr>
              <p:cNvSpPr/>
              <p:nvPr/>
            </p:nvSpPr>
            <p:spPr>
              <a:xfrm>
                <a:off x="4367797" y="4894784"/>
                <a:ext cx="1377685" cy="3860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𝑉</m:t>
                          </m:r>
                        </m:sup>
                      </m:sSubSup>
                      <m:r>
                        <a:rPr lang="en-US" altLang="zh-CN" b="0" i="0"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Sub>
                    </m:oMath>
                  </m:oMathPara>
                </a14:m>
                <a:endParaRPr lang="zh-CN" altLang="en-US" i="1" dirty="0"/>
              </a:p>
            </p:txBody>
          </p:sp>
        </mc:Choice>
        <mc:Fallback xmlns="">
          <p:sp>
            <p:nvSpPr>
              <p:cNvPr id="54" name="矩形 53">
                <a:extLst>
                  <a:ext uri="{FF2B5EF4-FFF2-40B4-BE49-F238E27FC236}">
                    <a16:creationId xmlns:a16="http://schemas.microsoft.com/office/drawing/2014/main" id="{E52807D9-4A62-40FF-9260-AC640DED0AEF}"/>
                  </a:ext>
                </a:extLst>
              </p:cNvPr>
              <p:cNvSpPr>
                <a:spLocks noRot="1" noChangeAspect="1" noMove="1" noResize="1" noEditPoints="1" noAdjustHandles="1" noChangeArrowheads="1" noChangeShapeType="1" noTextEdit="1"/>
              </p:cNvSpPr>
              <p:nvPr/>
            </p:nvSpPr>
            <p:spPr>
              <a:xfrm>
                <a:off x="4367797" y="4894784"/>
                <a:ext cx="1377685" cy="386068"/>
              </a:xfrm>
              <a:prstGeom prst="rect">
                <a:avLst/>
              </a:prstGeom>
              <a:blipFill>
                <a:blip r:embed="rId24"/>
                <a:stretch>
                  <a:fillRect b="-3175"/>
                </a:stretch>
              </a:blipFill>
            </p:spPr>
            <p:txBody>
              <a:bodyPr/>
              <a:lstStyle/>
              <a:p>
                <a:r>
                  <a:rPr lang="zh-CN" altLang="en-US">
                    <a:noFill/>
                  </a:rPr>
                  <a:t> </a:t>
                </a:r>
              </a:p>
            </p:txBody>
          </p:sp>
        </mc:Fallback>
      </mc:AlternateContent>
      <p:sp>
        <p:nvSpPr>
          <p:cNvPr id="55" name="文本框 54">
            <a:extLst>
              <a:ext uri="{FF2B5EF4-FFF2-40B4-BE49-F238E27FC236}">
                <a16:creationId xmlns:a16="http://schemas.microsoft.com/office/drawing/2014/main" id="{2AAF9E18-12A4-4488-B6F2-A7AEE236BBD8}"/>
              </a:ext>
            </a:extLst>
          </p:cNvPr>
          <p:cNvSpPr txBox="1"/>
          <p:nvPr/>
        </p:nvSpPr>
        <p:spPr>
          <a:xfrm>
            <a:off x="8734053" y="1614305"/>
            <a:ext cx="3060985" cy="817245"/>
          </a:xfrm>
          <a:prstGeom prst="roundRect">
            <a:avLst>
              <a:gd name="adj" fmla="val 519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Our shadow motion vector is:</a:t>
            </a:r>
          </a:p>
          <a:p>
            <a:pPr algn="ctr"/>
            <a:endParaRPr lang="en-US" altLang="zh-CN" sz="1400" dirty="0">
              <a:latin typeface="Avenir" panose="020B0503020203020204" pitchFamily="34" charset="0"/>
            </a:endParaRPr>
          </a:p>
          <a:p>
            <a:pPr algn="ctr"/>
            <a:endParaRPr lang="en-US" altLang="zh-CN" sz="1400" dirty="0">
              <a:latin typeface="Avenir" panose="020B0503020203020204" pitchFamily="34" charset="0"/>
            </a:endParaRPr>
          </a:p>
        </p:txBody>
      </p:sp>
      <mc:AlternateContent xmlns:mc="http://schemas.openxmlformats.org/markup-compatibility/2006" xmlns:a14="http://schemas.microsoft.com/office/drawing/2010/main">
        <mc:Choice Requires="a14">
          <p:sp>
            <p:nvSpPr>
              <p:cNvPr id="57" name="矩形 56">
                <a:extLst>
                  <a:ext uri="{FF2B5EF4-FFF2-40B4-BE49-F238E27FC236}">
                    <a16:creationId xmlns:a16="http://schemas.microsoft.com/office/drawing/2014/main" id="{9380CB4F-49D2-4175-BEAB-482301AF71D8}"/>
                  </a:ext>
                </a:extLst>
              </p:cNvPr>
              <p:cNvSpPr/>
              <p:nvPr/>
            </p:nvSpPr>
            <p:spPr>
              <a:xfrm>
                <a:off x="9157960" y="1971724"/>
                <a:ext cx="2213170" cy="3860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𝑚</m:t>
                              </m:r>
                            </m:e>
                            <m:sup>
                              <m:r>
                                <a:rPr lang="en-US" altLang="zh-CN" b="0" i="1" smtClean="0">
                                  <a:latin typeface="Cambria Math" panose="02040503050406030204" pitchFamily="18" charset="0"/>
                                </a:rPr>
                                <m:t>𝑉</m:t>
                              </m:r>
                            </m:sup>
                          </m:sSup>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𝑉</m:t>
                          </m:r>
                        </m:sup>
                      </m:sSubSup>
                      <m:r>
                        <a:rPr lang="en-US" altLang="zh-CN" b="0" i="0"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oMath>
                  </m:oMathPara>
                </a14:m>
                <a:endParaRPr lang="zh-CN" altLang="en-US" i="1" dirty="0"/>
              </a:p>
            </p:txBody>
          </p:sp>
        </mc:Choice>
        <mc:Fallback xmlns="">
          <p:sp>
            <p:nvSpPr>
              <p:cNvPr id="57" name="矩形 56">
                <a:extLst>
                  <a:ext uri="{FF2B5EF4-FFF2-40B4-BE49-F238E27FC236}">
                    <a16:creationId xmlns:a16="http://schemas.microsoft.com/office/drawing/2014/main" id="{9380CB4F-49D2-4175-BEAB-482301AF71D8}"/>
                  </a:ext>
                </a:extLst>
              </p:cNvPr>
              <p:cNvSpPr>
                <a:spLocks noRot="1" noChangeAspect="1" noMove="1" noResize="1" noEditPoints="1" noAdjustHandles="1" noChangeArrowheads="1" noChangeShapeType="1" noTextEdit="1"/>
              </p:cNvSpPr>
              <p:nvPr/>
            </p:nvSpPr>
            <p:spPr>
              <a:xfrm>
                <a:off x="9157960" y="1971724"/>
                <a:ext cx="2213170" cy="386068"/>
              </a:xfrm>
              <a:prstGeom prst="rect">
                <a:avLst/>
              </a:prstGeom>
              <a:blipFill>
                <a:blip r:embed="rId25"/>
                <a:stretch>
                  <a:fillRect b="-1563"/>
                </a:stretch>
              </a:blipFill>
            </p:spPr>
            <p:txBody>
              <a:bodyPr/>
              <a:lstStyle/>
              <a:p>
                <a:r>
                  <a:rPr lang="zh-CN" altLang="en-US">
                    <a:noFill/>
                  </a:rPr>
                  <a:t> </a:t>
                </a:r>
              </a:p>
            </p:txBody>
          </p:sp>
        </mc:Fallback>
      </mc:AlternateContent>
      <p:sp>
        <p:nvSpPr>
          <p:cNvPr id="58" name="文本框 57">
            <a:extLst>
              <a:ext uri="{FF2B5EF4-FFF2-40B4-BE49-F238E27FC236}">
                <a16:creationId xmlns:a16="http://schemas.microsoft.com/office/drawing/2014/main" id="{826090D7-A596-4F5B-87BF-4F9D6B24190A}"/>
              </a:ext>
            </a:extLst>
          </p:cNvPr>
          <p:cNvSpPr txBox="1"/>
          <p:nvPr/>
        </p:nvSpPr>
        <p:spPr>
          <a:xfrm>
            <a:off x="4029682" y="3163356"/>
            <a:ext cx="956088" cy="307777"/>
          </a:xfrm>
          <a:prstGeom prst="rect">
            <a:avLst/>
          </a:prstGeom>
          <a:noFill/>
        </p:spPr>
        <p:txBody>
          <a:bodyPr wrap="square" rtlCol="0">
            <a:spAutoFit/>
          </a:bodyPr>
          <a:lstStyle/>
          <a:p>
            <a:pPr algn="ctr"/>
            <a:r>
              <a:rPr lang="en-US" altLang="zh-CN" sz="1400" dirty="0">
                <a:latin typeface="+mj-lt"/>
              </a:rPr>
              <a:t>Receiver</a:t>
            </a:r>
            <a:endParaRPr lang="zh-CN" altLang="en-US" sz="1400" i="1" dirty="0">
              <a:latin typeface="+mj-lt"/>
            </a:endParaRPr>
          </a:p>
        </p:txBody>
      </p:sp>
      <p:sp>
        <p:nvSpPr>
          <p:cNvPr id="56" name="矩形 55">
            <a:extLst>
              <a:ext uri="{FF2B5EF4-FFF2-40B4-BE49-F238E27FC236}">
                <a16:creationId xmlns:a16="http://schemas.microsoft.com/office/drawing/2014/main" id="{4BC6F3E5-621B-496B-974B-02617B4BAB1B}"/>
              </a:ext>
            </a:extLst>
          </p:cNvPr>
          <p:cNvSpPr/>
          <p:nvPr/>
        </p:nvSpPr>
        <p:spPr>
          <a:xfrm>
            <a:off x="5436978" y="4417597"/>
            <a:ext cx="3385863" cy="369332"/>
          </a:xfrm>
          <a:prstGeom prst="rect">
            <a:avLst/>
          </a:prstGeom>
        </p:spPr>
        <p:txBody>
          <a:bodyPr wrap="none">
            <a:spAutoFit/>
          </a:bodyPr>
          <a:lstStyle/>
          <a:p>
            <a:pPr algn="ctr"/>
            <a:r>
              <a:rPr lang="en-US" altLang="zh-CN" dirty="0">
                <a:latin typeface="Avenir" panose="020B0503020203020204" pitchFamily="34" charset="0"/>
              </a:rPr>
              <a:t>Assumption: locally flat surface</a:t>
            </a:r>
          </a:p>
        </p:txBody>
      </p:sp>
      <p:sp>
        <p:nvSpPr>
          <p:cNvPr id="60" name="文本框 59">
            <a:extLst>
              <a:ext uri="{FF2B5EF4-FFF2-40B4-BE49-F238E27FC236}">
                <a16:creationId xmlns:a16="http://schemas.microsoft.com/office/drawing/2014/main" id="{00522118-4D7A-4D07-8F22-F0F9A1B5098B}"/>
              </a:ext>
            </a:extLst>
          </p:cNvPr>
          <p:cNvSpPr txBox="1"/>
          <p:nvPr/>
        </p:nvSpPr>
        <p:spPr>
          <a:xfrm>
            <a:off x="8888294" y="4460516"/>
            <a:ext cx="2752502"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What if the surface isn’t flat?</a:t>
            </a:r>
          </a:p>
        </p:txBody>
      </p:sp>
    </p:spTree>
    <p:extLst>
      <p:ext uri="{BB962C8B-B14F-4D97-AF65-F5344CB8AC3E}">
        <p14:creationId xmlns:p14="http://schemas.microsoft.com/office/powerpoint/2010/main" val="30536991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left)">
                                      <p:cBhvr>
                                        <p:cTn id="65" dur="500"/>
                                        <p:tgtEl>
                                          <p:spTgt spid="39"/>
                                        </p:tgtEl>
                                      </p:cBhvr>
                                    </p:animEffect>
                                  </p:childTnLst>
                                </p:cTn>
                              </p:par>
                              <p:par>
                                <p:cTn id="66" presetID="22" presetClass="entr" presetSubtype="8"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wipe(left)">
                                      <p:cBhvr>
                                        <p:cTn id="68" dur="500"/>
                                        <p:tgtEl>
                                          <p:spTgt spid="4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500"/>
                                        <p:tgtEl>
                                          <p:spTgt spid="4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fade">
                                      <p:cBhvr>
                                        <p:cTn id="102" dur="500"/>
                                        <p:tgtEl>
                                          <p:spTgt spid="56"/>
                                        </p:tgtEl>
                                      </p:cBhvr>
                                    </p:animEffect>
                                  </p:childTnLst>
                                </p:cTn>
                              </p:par>
                            </p:childTnLst>
                          </p:cTn>
                        </p:par>
                        <p:par>
                          <p:cTn id="103" fill="hold">
                            <p:stCondLst>
                              <p:cond delay="500"/>
                            </p:stCondLst>
                            <p:childTnLst>
                              <p:par>
                                <p:cTn id="104" presetID="22" presetClass="entr" presetSubtype="1"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500"/>
                                        <p:tgtEl>
                                          <p:spTgt spid="46"/>
                                        </p:tgtEl>
                                      </p:cBhvr>
                                    </p:animEffect>
                                  </p:childTnLst>
                                </p:cTn>
                              </p:par>
                            </p:childTnLst>
                          </p:cTn>
                        </p:par>
                        <p:par>
                          <p:cTn id="111" fill="hold">
                            <p:stCondLst>
                              <p:cond delay="1500"/>
                            </p:stCondLst>
                            <p:childTnLst>
                              <p:par>
                                <p:cTn id="112" presetID="10" presetClass="entr" presetSubtype="0" fill="hold" grpId="0" nodeType="after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500"/>
                                        <p:tgtEl>
                                          <p:spTgt spid="50"/>
                                        </p:tgtEl>
                                      </p:cBhvr>
                                    </p:animEffect>
                                  </p:childTnLst>
                                </p:cTn>
                              </p:par>
                            </p:childTnLst>
                          </p:cTn>
                        </p:par>
                        <p:par>
                          <p:cTn id="115" fill="hold">
                            <p:stCondLst>
                              <p:cond delay="2000"/>
                            </p:stCondLst>
                            <p:childTnLst>
                              <p:par>
                                <p:cTn id="116" presetID="10" presetClass="entr" presetSubtype="0" fill="hold" grpId="0"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fade">
                                      <p:cBhvr>
                                        <p:cTn id="118" dur="500"/>
                                        <p:tgtEl>
                                          <p:spTgt spid="5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fade">
                                      <p:cBhvr>
                                        <p:cTn id="123" dur="500"/>
                                        <p:tgtEl>
                                          <p:spTgt spid="51"/>
                                        </p:tgtEl>
                                      </p:cBhvr>
                                    </p:animEffect>
                                  </p:childTnLst>
                                </p:cTn>
                              </p:par>
                            </p:childTnLst>
                          </p:cTn>
                        </p:par>
                        <p:par>
                          <p:cTn id="124" fill="hold">
                            <p:stCondLst>
                              <p:cond delay="50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fade">
                                      <p:cBhvr>
                                        <p:cTn id="130" dur="500"/>
                                        <p:tgtEl>
                                          <p:spTgt spid="35"/>
                                        </p:tgtEl>
                                      </p:cBhvr>
                                    </p:animEffect>
                                  </p:childTnLst>
                                </p:cTn>
                              </p:par>
                            </p:childTnLst>
                          </p:cTn>
                        </p:par>
                        <p:par>
                          <p:cTn id="131" fill="hold">
                            <p:stCondLst>
                              <p:cond delay="1000"/>
                            </p:stCondLst>
                            <p:childTnLst>
                              <p:par>
                                <p:cTn id="132" presetID="10" presetClass="exit" presetSubtype="0" fill="hold" grpId="1" nodeType="afterEffect">
                                  <p:stCondLst>
                                    <p:cond delay="0"/>
                                  </p:stCondLst>
                                  <p:childTnLst>
                                    <p:animEffect transition="out" filter="fade">
                                      <p:cBhvr>
                                        <p:cTn id="133" dur="500"/>
                                        <p:tgtEl>
                                          <p:spTgt spid="51"/>
                                        </p:tgtEl>
                                      </p:cBhvr>
                                    </p:animEffect>
                                    <p:set>
                                      <p:cBhvr>
                                        <p:cTn id="134" dur="1" fill="hold">
                                          <p:stCondLst>
                                            <p:cond delay="499"/>
                                          </p:stCondLst>
                                        </p:cTn>
                                        <p:tgtEl>
                                          <p:spTgt spid="51"/>
                                        </p:tgtEl>
                                        <p:attrNameLst>
                                          <p:attrName>style.visibility</p:attrName>
                                        </p:attrNameLst>
                                      </p:cBhvr>
                                      <p:to>
                                        <p:strVal val="hidden"/>
                                      </p:to>
                                    </p:set>
                                  </p:childTnLst>
                                </p:cTn>
                              </p:par>
                            </p:childTnLst>
                          </p:cTn>
                        </p:par>
                        <p:par>
                          <p:cTn id="135" fill="hold">
                            <p:stCondLst>
                              <p:cond delay="1500"/>
                            </p:stCondLst>
                            <p:childTnLst>
                              <p:par>
                                <p:cTn id="136" presetID="10" presetClass="entr" presetSubtype="0" fill="hold" grpId="0" nodeType="afterEffect">
                                  <p:stCondLst>
                                    <p:cond delay="0"/>
                                  </p:stCondLst>
                                  <p:childTnLst>
                                    <p:set>
                                      <p:cBhvr>
                                        <p:cTn id="137" dur="1" fill="hold">
                                          <p:stCondLst>
                                            <p:cond delay="0"/>
                                          </p:stCondLst>
                                        </p:cTn>
                                        <p:tgtEl>
                                          <p:spTgt spid="54"/>
                                        </p:tgtEl>
                                        <p:attrNameLst>
                                          <p:attrName>style.visibility</p:attrName>
                                        </p:attrNameLst>
                                      </p:cBhvr>
                                      <p:to>
                                        <p:strVal val="visible"/>
                                      </p:to>
                                    </p:set>
                                    <p:animEffect transition="in" filter="fade">
                                      <p:cBhvr>
                                        <p:cTn id="138" dur="500"/>
                                        <p:tgtEl>
                                          <p:spTgt spid="54"/>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55"/>
                                        </p:tgtEl>
                                        <p:attrNameLst>
                                          <p:attrName>style.visibility</p:attrName>
                                        </p:attrNameLst>
                                      </p:cBhvr>
                                      <p:to>
                                        <p:strVal val="visible"/>
                                      </p:to>
                                    </p:set>
                                    <p:animEffect transition="in" filter="wipe(left)">
                                      <p:cBhvr>
                                        <p:cTn id="143" dur="500"/>
                                        <p:tgtEl>
                                          <p:spTgt spid="55"/>
                                        </p:tgtEl>
                                      </p:cBhvr>
                                    </p:animEffect>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57"/>
                                        </p:tgtEl>
                                        <p:attrNameLst>
                                          <p:attrName>style.visibility</p:attrName>
                                        </p:attrNameLst>
                                      </p:cBhvr>
                                      <p:to>
                                        <p:strVal val="visible"/>
                                      </p:to>
                                    </p:set>
                                    <p:animEffect transition="in" filter="fade">
                                      <p:cBhvr>
                                        <p:cTn id="147" dur="500"/>
                                        <p:tgtEl>
                                          <p:spTgt spid="57"/>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60"/>
                                        </p:tgtEl>
                                        <p:attrNameLst>
                                          <p:attrName>style.visibility</p:attrName>
                                        </p:attrNameLst>
                                      </p:cBhvr>
                                      <p:to>
                                        <p:strVal val="visible"/>
                                      </p:to>
                                    </p:set>
                                    <p:animEffect transition="in" filter="wipe(left)">
                                      <p:cBhvr>
                                        <p:cTn id="1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p:bldP spid="8" grpId="0"/>
      <p:bldP spid="9" grpId="0"/>
      <p:bldP spid="13" grpId="0"/>
      <p:bldP spid="14" grpId="0"/>
      <p:bldP spid="15" grpId="0"/>
      <p:bldP spid="12" grpId="0" animBg="1"/>
      <p:bldP spid="22" grpId="0" animBg="1"/>
      <p:bldP spid="23" grpId="0" animBg="1"/>
      <p:bldP spid="24" grpId="0"/>
      <p:bldP spid="25" grpId="0"/>
      <p:bldP spid="30" grpId="0"/>
      <p:bldP spid="28" grpId="0" animBg="1"/>
      <p:bldP spid="34" grpId="0" animBg="1"/>
      <p:bldP spid="35" grpId="0"/>
      <p:bldP spid="29" grpId="0" animBg="1"/>
      <p:bldP spid="36" grpId="0"/>
      <p:bldP spid="45" grpId="0"/>
      <p:bldP spid="47" grpId="0"/>
      <p:bldP spid="50" grpId="0"/>
      <p:bldP spid="46" grpId="0"/>
      <p:bldP spid="51" grpId="0"/>
      <p:bldP spid="51" grpId="1"/>
      <p:bldP spid="54" grpId="0"/>
      <p:bldP spid="55" grpId="0" animBg="1"/>
      <p:bldP spid="57" grpId="0"/>
      <p:bldP spid="58" grpId="0"/>
      <p:bldP spid="56" grpId="0"/>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lstStyle/>
          <a:p>
            <a:r>
              <a:rPr lang="en-US" altLang="zh-CN" dirty="0"/>
              <a:t>Non-planar case</a:t>
            </a:r>
            <a:endParaRPr lang="zh-CN" altLang="en-US" dirty="0"/>
          </a:p>
        </p:txBody>
      </p:sp>
      <p:sp>
        <p:nvSpPr>
          <p:cNvPr id="3" name="文本框 2">
            <a:extLst>
              <a:ext uri="{FF2B5EF4-FFF2-40B4-BE49-F238E27FC236}">
                <a16:creationId xmlns:a16="http://schemas.microsoft.com/office/drawing/2014/main" id="{237EFDE0-721F-41FF-A09D-09A5566B0F3A}"/>
              </a:ext>
            </a:extLst>
          </p:cNvPr>
          <p:cNvSpPr txBox="1"/>
          <p:nvPr/>
        </p:nvSpPr>
        <p:spPr>
          <a:xfrm>
            <a:off x="412509" y="1084270"/>
            <a:ext cx="2752502"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What if the surface isn’t flat?</a:t>
            </a:r>
          </a:p>
        </p:txBody>
      </p:sp>
      <p:pic>
        <p:nvPicPr>
          <p:cNvPr id="4" name="图形 3">
            <a:extLst>
              <a:ext uri="{FF2B5EF4-FFF2-40B4-BE49-F238E27FC236}">
                <a16:creationId xmlns:a16="http://schemas.microsoft.com/office/drawing/2014/main" id="{D12DDB7B-93D1-4965-9613-7468ABA02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054" y="3557166"/>
            <a:ext cx="4183068" cy="588244"/>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B1042C8E-70F3-45EF-94AC-B6C7A90A33A6}"/>
                  </a:ext>
                </a:extLst>
              </p:cNvPr>
              <p:cNvSpPr txBox="1"/>
              <p:nvPr/>
            </p:nvSpPr>
            <p:spPr>
              <a:xfrm>
                <a:off x="1480986" y="4285106"/>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5" name="文本框 4">
                <a:extLst>
                  <a:ext uri="{FF2B5EF4-FFF2-40B4-BE49-F238E27FC236}">
                    <a16:creationId xmlns:a16="http://schemas.microsoft.com/office/drawing/2014/main" id="{B1042C8E-70F3-45EF-94AC-B6C7A90A33A6}"/>
                  </a:ext>
                </a:extLst>
              </p:cNvPr>
              <p:cNvSpPr txBox="1">
                <a:spLocks noRot="1" noChangeAspect="1" noMove="1" noResize="1" noEditPoints="1" noAdjustHandles="1" noChangeArrowheads="1" noChangeShapeType="1" noTextEdit="1"/>
              </p:cNvSpPr>
              <p:nvPr/>
            </p:nvSpPr>
            <p:spPr>
              <a:xfrm>
                <a:off x="1480986" y="4285106"/>
                <a:ext cx="956088" cy="307777"/>
              </a:xfrm>
              <a:prstGeom prst="rect">
                <a:avLst/>
              </a:prstGeom>
              <a:blipFill>
                <a:blip r:embed="rId5"/>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85F2FD6-57BD-45F2-8B26-4F93AC49A10A}"/>
                  </a:ext>
                </a:extLst>
              </p:cNvPr>
              <p:cNvSpPr txBox="1"/>
              <p:nvPr/>
            </p:nvSpPr>
            <p:spPr>
              <a:xfrm>
                <a:off x="3562549" y="4285105"/>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6" name="文本框 5">
                <a:extLst>
                  <a:ext uri="{FF2B5EF4-FFF2-40B4-BE49-F238E27FC236}">
                    <a16:creationId xmlns:a16="http://schemas.microsoft.com/office/drawing/2014/main" id="{185F2FD6-57BD-45F2-8B26-4F93AC49A10A}"/>
                  </a:ext>
                </a:extLst>
              </p:cNvPr>
              <p:cNvSpPr txBox="1">
                <a:spLocks noRot="1" noChangeAspect="1" noMove="1" noResize="1" noEditPoints="1" noAdjustHandles="1" noChangeArrowheads="1" noChangeShapeType="1" noTextEdit="1"/>
              </p:cNvSpPr>
              <p:nvPr/>
            </p:nvSpPr>
            <p:spPr>
              <a:xfrm>
                <a:off x="3562549" y="4285105"/>
                <a:ext cx="1152000" cy="307777"/>
              </a:xfrm>
              <a:prstGeom prst="rect">
                <a:avLst/>
              </a:prstGeom>
              <a:blipFill>
                <a:blip r:embed="rId6"/>
                <a:stretch>
                  <a:fillRect l="-529" t="-4000" b="-20000"/>
                </a:stretch>
              </a:blipFill>
            </p:spPr>
            <p:txBody>
              <a:bodyPr/>
              <a:lstStyle/>
              <a:p>
                <a:r>
                  <a:rPr lang="zh-CN" altLang="en-US">
                    <a:noFill/>
                  </a:rPr>
                  <a:t> </a:t>
                </a:r>
              </a:p>
            </p:txBody>
          </p:sp>
        </mc:Fallback>
      </mc:AlternateContent>
      <p:pic>
        <p:nvPicPr>
          <p:cNvPr id="7" name="图形 6">
            <a:extLst>
              <a:ext uri="{FF2B5EF4-FFF2-40B4-BE49-F238E27FC236}">
                <a16:creationId xmlns:a16="http://schemas.microsoft.com/office/drawing/2014/main" id="{DD2CB172-0A4C-458A-8014-32F2CDD1B7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7834" y="1981996"/>
            <a:ext cx="1114425" cy="133350"/>
          </a:xfrm>
          <a:prstGeom prst="rect">
            <a:avLst/>
          </a:prstGeom>
        </p:spPr>
      </p:pic>
      <p:pic>
        <p:nvPicPr>
          <p:cNvPr id="8" name="图形 7">
            <a:extLst>
              <a:ext uri="{FF2B5EF4-FFF2-40B4-BE49-F238E27FC236}">
                <a16:creationId xmlns:a16="http://schemas.microsoft.com/office/drawing/2014/main" id="{A20357E2-CC82-4282-9BEC-51F94F0774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9080" y="2764532"/>
            <a:ext cx="657225" cy="95250"/>
          </a:xfrm>
          <a:prstGeom prst="rect">
            <a:avLst/>
          </a:prstGeom>
        </p:spPr>
      </p:pic>
      <p:sp>
        <p:nvSpPr>
          <p:cNvPr id="9" name="文本框 8">
            <a:extLst>
              <a:ext uri="{FF2B5EF4-FFF2-40B4-BE49-F238E27FC236}">
                <a16:creationId xmlns:a16="http://schemas.microsoft.com/office/drawing/2014/main" id="{70E96AD7-5F18-42D6-A368-CD690B5F1365}"/>
              </a:ext>
            </a:extLst>
          </p:cNvPr>
          <p:cNvSpPr txBox="1"/>
          <p:nvPr/>
        </p:nvSpPr>
        <p:spPr>
          <a:xfrm>
            <a:off x="961423" y="2634742"/>
            <a:ext cx="956088" cy="307777"/>
          </a:xfrm>
          <a:prstGeom prst="rect">
            <a:avLst/>
          </a:prstGeom>
          <a:noFill/>
        </p:spPr>
        <p:txBody>
          <a:bodyPr wrap="square" rtlCol="0">
            <a:spAutoFit/>
          </a:bodyPr>
          <a:lstStyle/>
          <a:p>
            <a:pPr algn="ctr"/>
            <a:r>
              <a:rPr lang="en-US" altLang="zh-CN" sz="1400" dirty="0">
                <a:latin typeface="+mj-lt"/>
              </a:rPr>
              <a:t>Blocker</a:t>
            </a:r>
            <a:endParaRPr lang="zh-CN" altLang="en-US" sz="1400" i="1" dirty="0">
              <a:latin typeface="+mj-lt"/>
            </a:endParaRPr>
          </a:p>
        </p:txBody>
      </p:sp>
      <p:sp>
        <p:nvSpPr>
          <p:cNvPr id="10" name="文本框 9">
            <a:extLst>
              <a:ext uri="{FF2B5EF4-FFF2-40B4-BE49-F238E27FC236}">
                <a16:creationId xmlns:a16="http://schemas.microsoft.com/office/drawing/2014/main" id="{BE0FBD4A-A1E9-4A6B-874D-50301298E819}"/>
              </a:ext>
            </a:extLst>
          </p:cNvPr>
          <p:cNvSpPr txBox="1"/>
          <p:nvPr/>
        </p:nvSpPr>
        <p:spPr>
          <a:xfrm>
            <a:off x="951898" y="1866206"/>
            <a:ext cx="956088" cy="307777"/>
          </a:xfrm>
          <a:prstGeom prst="rect">
            <a:avLst/>
          </a:prstGeom>
          <a:noFill/>
        </p:spPr>
        <p:txBody>
          <a:bodyPr wrap="square" rtlCol="0">
            <a:spAutoFit/>
          </a:bodyPr>
          <a:lstStyle/>
          <a:p>
            <a:pPr algn="ctr"/>
            <a:r>
              <a:rPr lang="en-US" altLang="zh-CN" sz="1400" dirty="0">
                <a:latin typeface="+mj-lt"/>
              </a:rPr>
              <a:t>Light</a:t>
            </a:r>
            <a:endParaRPr lang="zh-CN" altLang="en-US" sz="1400" dirty="0">
              <a:latin typeface="+mj-lt"/>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B32317A-3D3E-4570-9AC3-DADB7F286603}"/>
                  </a:ext>
                </a:extLst>
              </p:cNvPr>
              <p:cNvSpPr txBox="1"/>
              <p:nvPr/>
            </p:nvSpPr>
            <p:spPr>
              <a:xfrm>
                <a:off x="1569170" y="3697444"/>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11" name="文本框 10">
                <a:extLst>
                  <a:ext uri="{FF2B5EF4-FFF2-40B4-BE49-F238E27FC236}">
                    <a16:creationId xmlns:a16="http://schemas.microsoft.com/office/drawing/2014/main" id="{DB32317A-3D3E-4570-9AC3-DADB7F286603}"/>
                  </a:ext>
                </a:extLst>
              </p:cNvPr>
              <p:cNvSpPr txBox="1">
                <a:spLocks noRot="1" noChangeAspect="1" noMove="1" noResize="1" noEditPoints="1" noAdjustHandles="1" noChangeArrowheads="1" noChangeShapeType="1" noTextEdit="1"/>
              </p:cNvSpPr>
              <p:nvPr/>
            </p:nvSpPr>
            <p:spPr>
              <a:xfrm>
                <a:off x="1569170" y="3697444"/>
                <a:ext cx="348501" cy="309124"/>
              </a:xfrm>
              <a:prstGeom prst="rect">
                <a:avLst/>
              </a:prstGeom>
              <a:blipFill>
                <a:blip r:embed="rId11"/>
                <a:stretch>
                  <a:fillRect/>
                </a:stretch>
              </a:blipFill>
            </p:spPr>
            <p:txBody>
              <a:bodyPr/>
              <a:lstStyle/>
              <a:p>
                <a:r>
                  <a:rPr lang="zh-CN" altLang="en-US">
                    <a:noFill/>
                  </a:rPr>
                  <a:t> </a:t>
                </a:r>
              </a:p>
            </p:txBody>
          </p:sp>
        </mc:Fallback>
      </mc:AlternateContent>
      <p:cxnSp>
        <p:nvCxnSpPr>
          <p:cNvPr id="12" name="直接连接符 11">
            <a:extLst>
              <a:ext uri="{FF2B5EF4-FFF2-40B4-BE49-F238E27FC236}">
                <a16:creationId xmlns:a16="http://schemas.microsoft.com/office/drawing/2014/main" id="{063403F6-B387-4113-911D-07B5320F6A93}"/>
              </a:ext>
            </a:extLst>
          </p:cNvPr>
          <p:cNvCxnSpPr>
            <a:cxnSpLocks/>
          </p:cNvCxnSpPr>
          <p:nvPr/>
        </p:nvCxnSpPr>
        <p:spPr>
          <a:xfrm flipV="1">
            <a:off x="1917511" y="2045496"/>
            <a:ext cx="290453" cy="1775288"/>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33793A54-4A62-4D75-BE59-03944E7221A8}"/>
              </a:ext>
            </a:extLst>
          </p:cNvPr>
          <p:cNvSpPr/>
          <p:nvPr/>
        </p:nvSpPr>
        <p:spPr>
          <a:xfrm>
            <a:off x="1865029" y="3775619"/>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4" name="椭圆 13">
            <a:extLst>
              <a:ext uri="{FF2B5EF4-FFF2-40B4-BE49-F238E27FC236}">
                <a16:creationId xmlns:a16="http://schemas.microsoft.com/office/drawing/2014/main" id="{0AEB9B71-A26D-4F01-9D08-42105BA92EC4}"/>
              </a:ext>
            </a:extLst>
          </p:cNvPr>
          <p:cNvSpPr/>
          <p:nvPr/>
        </p:nvSpPr>
        <p:spPr>
          <a:xfrm>
            <a:off x="2041348" y="2721265"/>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5" name="椭圆 14">
            <a:extLst>
              <a:ext uri="{FF2B5EF4-FFF2-40B4-BE49-F238E27FC236}">
                <a16:creationId xmlns:a16="http://schemas.microsoft.com/office/drawing/2014/main" id="{A2F1CDD5-A940-4872-8B90-BABEBD652EA8}"/>
              </a:ext>
            </a:extLst>
          </p:cNvPr>
          <p:cNvSpPr/>
          <p:nvPr/>
        </p:nvSpPr>
        <p:spPr>
          <a:xfrm>
            <a:off x="2169159" y="2000136"/>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04DDD08-5741-4F94-8B93-7564060A40AB}"/>
                  </a:ext>
                </a:extLst>
              </p:cNvPr>
              <p:cNvSpPr txBox="1"/>
              <p:nvPr/>
            </p:nvSpPr>
            <p:spPr>
              <a:xfrm>
                <a:off x="2050833" y="2465944"/>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𝑏</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16" name="文本框 15">
                <a:extLst>
                  <a:ext uri="{FF2B5EF4-FFF2-40B4-BE49-F238E27FC236}">
                    <a16:creationId xmlns:a16="http://schemas.microsoft.com/office/drawing/2014/main" id="{E04DDD08-5741-4F94-8B93-7564060A40AB}"/>
                  </a:ext>
                </a:extLst>
              </p:cNvPr>
              <p:cNvSpPr txBox="1">
                <a:spLocks noRot="1" noChangeAspect="1" noMove="1" noResize="1" noEditPoints="1" noAdjustHandles="1" noChangeArrowheads="1" noChangeShapeType="1" noTextEdit="1"/>
              </p:cNvSpPr>
              <p:nvPr/>
            </p:nvSpPr>
            <p:spPr>
              <a:xfrm>
                <a:off x="2050833" y="2465944"/>
                <a:ext cx="348501" cy="309124"/>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8AF2A392-8789-4786-9649-15DE6BCEE88E}"/>
                  </a:ext>
                </a:extLst>
              </p:cNvPr>
              <p:cNvSpPr txBox="1"/>
              <p:nvPr/>
            </p:nvSpPr>
            <p:spPr>
              <a:xfrm>
                <a:off x="2107241" y="1704622"/>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𝑙</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17" name="文本框 16">
                <a:extLst>
                  <a:ext uri="{FF2B5EF4-FFF2-40B4-BE49-F238E27FC236}">
                    <a16:creationId xmlns:a16="http://schemas.microsoft.com/office/drawing/2014/main" id="{8AF2A392-8789-4786-9649-15DE6BCEE88E}"/>
                  </a:ext>
                </a:extLst>
              </p:cNvPr>
              <p:cNvSpPr txBox="1">
                <a:spLocks noRot="1" noChangeAspect="1" noMove="1" noResize="1" noEditPoints="1" noAdjustHandles="1" noChangeArrowheads="1" noChangeShapeType="1" noTextEdit="1"/>
              </p:cNvSpPr>
              <p:nvPr/>
            </p:nvSpPr>
            <p:spPr>
              <a:xfrm>
                <a:off x="2107241" y="1704622"/>
                <a:ext cx="348501" cy="309124"/>
              </a:xfrm>
              <a:prstGeom prst="rect">
                <a:avLst/>
              </a:prstGeom>
              <a:blipFill>
                <a:blip r:embed="rId13"/>
                <a:stretch>
                  <a:fillRect/>
                </a:stretch>
              </a:blipFill>
            </p:spPr>
            <p:txBody>
              <a:bodyPr/>
              <a:lstStyle/>
              <a:p>
                <a:r>
                  <a:rPr lang="zh-CN" altLang="en-US">
                    <a:noFill/>
                  </a:rPr>
                  <a:t> </a:t>
                </a:r>
              </a:p>
            </p:txBody>
          </p:sp>
        </mc:Fallback>
      </mc:AlternateContent>
      <p:pic>
        <p:nvPicPr>
          <p:cNvPr id="18" name="图形 17">
            <a:extLst>
              <a:ext uri="{FF2B5EF4-FFF2-40B4-BE49-F238E27FC236}">
                <a16:creationId xmlns:a16="http://schemas.microsoft.com/office/drawing/2014/main" id="{5C10E870-7DE6-4575-8F1E-403B2EEDA1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13628">
            <a:off x="3169376" y="2166203"/>
            <a:ext cx="1114425" cy="186223"/>
          </a:xfrm>
          <a:prstGeom prst="rect">
            <a:avLst/>
          </a:prstGeom>
        </p:spPr>
      </p:pic>
      <p:pic>
        <p:nvPicPr>
          <p:cNvPr id="19" name="图形 18">
            <a:extLst>
              <a:ext uri="{FF2B5EF4-FFF2-40B4-BE49-F238E27FC236}">
                <a16:creationId xmlns:a16="http://schemas.microsoft.com/office/drawing/2014/main" id="{228D694D-4FF1-4729-BA23-3FA9FE0593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10906">
            <a:off x="3522073" y="2738323"/>
            <a:ext cx="657225" cy="95250"/>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DE1BEE1-23B7-42F0-886F-4886E7B4612E}"/>
                  </a:ext>
                </a:extLst>
              </p:cNvPr>
              <p:cNvSpPr txBox="1"/>
              <p:nvPr/>
            </p:nvSpPr>
            <p:spPr>
              <a:xfrm>
                <a:off x="3756568" y="2455407"/>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𝑏</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20" name="文本框 19">
                <a:extLst>
                  <a:ext uri="{FF2B5EF4-FFF2-40B4-BE49-F238E27FC236}">
                    <a16:creationId xmlns:a16="http://schemas.microsoft.com/office/drawing/2014/main" id="{EDE1BEE1-23B7-42F0-886F-4886E7B4612E}"/>
                  </a:ext>
                </a:extLst>
              </p:cNvPr>
              <p:cNvSpPr txBox="1">
                <a:spLocks noRot="1" noChangeAspect="1" noMove="1" noResize="1" noEditPoints="1" noAdjustHandles="1" noChangeArrowheads="1" noChangeShapeType="1" noTextEdit="1"/>
              </p:cNvSpPr>
              <p:nvPr/>
            </p:nvSpPr>
            <p:spPr>
              <a:xfrm>
                <a:off x="3756568" y="2455407"/>
                <a:ext cx="348501" cy="309124"/>
              </a:xfrm>
              <a:prstGeom prst="rect">
                <a:avLst/>
              </a:prstGeom>
              <a:blipFill>
                <a:blip r:embed="rId14"/>
                <a:stretch>
                  <a:fillRect l="-14035" r="-5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08C84238-A265-4A46-BFBA-2E59D771ED37}"/>
                  </a:ext>
                </a:extLst>
              </p:cNvPr>
              <p:cNvSpPr txBox="1"/>
              <p:nvPr/>
            </p:nvSpPr>
            <p:spPr>
              <a:xfrm>
                <a:off x="3250769" y="1950190"/>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𝑙</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26" name="文本框 25">
                <a:extLst>
                  <a:ext uri="{FF2B5EF4-FFF2-40B4-BE49-F238E27FC236}">
                    <a16:creationId xmlns:a16="http://schemas.microsoft.com/office/drawing/2014/main" id="{08C84238-A265-4A46-BFBA-2E59D771ED37}"/>
                  </a:ext>
                </a:extLst>
              </p:cNvPr>
              <p:cNvSpPr txBox="1">
                <a:spLocks noRot="1" noChangeAspect="1" noMove="1" noResize="1" noEditPoints="1" noAdjustHandles="1" noChangeArrowheads="1" noChangeShapeType="1" noTextEdit="1"/>
              </p:cNvSpPr>
              <p:nvPr/>
            </p:nvSpPr>
            <p:spPr>
              <a:xfrm>
                <a:off x="3250769" y="1950190"/>
                <a:ext cx="348501" cy="309124"/>
              </a:xfrm>
              <a:prstGeom prst="rect">
                <a:avLst/>
              </a:prstGeom>
              <a:blipFill>
                <a:blip r:embed="rId15"/>
                <a:stretch>
                  <a:fillRect l="-8772" r="-1754"/>
                </a:stretch>
              </a:blipFill>
            </p:spPr>
            <p:txBody>
              <a:bodyPr/>
              <a:lstStyle/>
              <a:p>
                <a:r>
                  <a:rPr lang="zh-CN" altLang="en-US">
                    <a:noFill/>
                  </a:rPr>
                  <a:t> </a:t>
                </a:r>
              </a:p>
            </p:txBody>
          </p:sp>
        </mc:Fallback>
      </mc:AlternateContent>
      <p:cxnSp>
        <p:nvCxnSpPr>
          <p:cNvPr id="27" name="直接连接符 26">
            <a:extLst>
              <a:ext uri="{FF2B5EF4-FFF2-40B4-BE49-F238E27FC236}">
                <a16:creationId xmlns:a16="http://schemas.microsoft.com/office/drawing/2014/main" id="{BA30E04B-3B49-4C6E-82CA-EF42E8240EE9}"/>
              </a:ext>
            </a:extLst>
          </p:cNvPr>
          <p:cNvCxnSpPr>
            <a:cxnSpLocks/>
            <a:stCxn id="22" idx="2"/>
            <a:endCxn id="15" idx="5"/>
          </p:cNvCxnSpPr>
          <p:nvPr/>
        </p:nvCxnSpPr>
        <p:spPr>
          <a:xfrm flipH="1" flipV="1">
            <a:off x="2243020" y="2073997"/>
            <a:ext cx="1269717" cy="22858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5F8EDEB-EE17-4EED-881B-0D697C7BA872}"/>
              </a:ext>
            </a:extLst>
          </p:cNvPr>
          <p:cNvCxnSpPr>
            <a:cxnSpLocks/>
          </p:cNvCxnSpPr>
          <p:nvPr/>
        </p:nvCxnSpPr>
        <p:spPr>
          <a:xfrm flipH="1">
            <a:off x="2129940" y="2729993"/>
            <a:ext cx="1539768" cy="4284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49701854-4911-45F9-8F79-4A823CB03338}"/>
                  </a:ext>
                </a:extLst>
              </p:cNvPr>
              <p:cNvSpPr/>
              <p:nvPr/>
            </p:nvSpPr>
            <p:spPr>
              <a:xfrm>
                <a:off x="2648345" y="2751415"/>
                <a:ext cx="52450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a:latin typeface="Cambria Math" panose="02040503050406030204" pitchFamily="18" charset="0"/>
                            </a:rPr>
                          </m:ctrlPr>
                        </m:sSupPr>
                        <m:e>
                          <m:r>
                            <m:rPr>
                              <m:sty m:val="p"/>
                            </m:rPr>
                            <a:rPr lang="en-US" altLang="zh-CN" sz="1400" i="1" dirty="0">
                              <a:latin typeface="Cambria Math" panose="02040503050406030204" pitchFamily="18" charset="0"/>
                            </a:rPr>
                            <m:t>T</m:t>
                          </m:r>
                        </m:e>
                        <m:sup>
                          <m:r>
                            <a:rPr lang="en-US" altLang="zh-CN" sz="1400" i="1" dirty="0">
                              <a:latin typeface="Cambria Math" panose="02040503050406030204" pitchFamily="18" charset="0"/>
                            </a:rPr>
                            <m:t>−1</m:t>
                          </m:r>
                        </m:sup>
                      </m:sSup>
                    </m:oMath>
                  </m:oMathPara>
                </a14:m>
                <a:endParaRPr lang="zh-CN" altLang="en-US" sz="1400" dirty="0"/>
              </a:p>
            </p:txBody>
          </p:sp>
        </mc:Choice>
        <mc:Fallback xmlns="">
          <p:sp>
            <p:nvSpPr>
              <p:cNvPr id="29" name="矩形 28">
                <a:extLst>
                  <a:ext uri="{FF2B5EF4-FFF2-40B4-BE49-F238E27FC236}">
                    <a16:creationId xmlns:a16="http://schemas.microsoft.com/office/drawing/2014/main" id="{49701854-4911-45F9-8F79-4A823CB03338}"/>
                  </a:ext>
                </a:extLst>
              </p:cNvPr>
              <p:cNvSpPr>
                <a:spLocks noRot="1" noChangeAspect="1" noMove="1" noResize="1" noEditPoints="1" noAdjustHandles="1" noChangeArrowheads="1" noChangeShapeType="1" noTextEdit="1"/>
              </p:cNvSpPr>
              <p:nvPr/>
            </p:nvSpPr>
            <p:spPr>
              <a:xfrm>
                <a:off x="2648345" y="2751415"/>
                <a:ext cx="524503" cy="307777"/>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9647C268-1597-4B75-9BB8-2613223A0F16}"/>
                  </a:ext>
                </a:extLst>
              </p:cNvPr>
              <p:cNvSpPr/>
              <p:nvPr/>
            </p:nvSpPr>
            <p:spPr>
              <a:xfrm>
                <a:off x="2648345" y="2218540"/>
                <a:ext cx="52450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a:latin typeface="Cambria Math" panose="02040503050406030204" pitchFamily="18" charset="0"/>
                            </a:rPr>
                          </m:ctrlPr>
                        </m:sSupPr>
                        <m:e>
                          <m:r>
                            <m:rPr>
                              <m:sty m:val="p"/>
                            </m:rPr>
                            <a:rPr lang="en-US" altLang="zh-CN" sz="1400" i="1" dirty="0">
                              <a:latin typeface="Cambria Math" panose="02040503050406030204" pitchFamily="18" charset="0"/>
                            </a:rPr>
                            <m:t>T</m:t>
                          </m:r>
                        </m:e>
                        <m:sup>
                          <m:r>
                            <a:rPr lang="en-US" altLang="zh-CN" sz="1400" i="1" dirty="0">
                              <a:latin typeface="Cambria Math" panose="02040503050406030204" pitchFamily="18" charset="0"/>
                            </a:rPr>
                            <m:t>−1</m:t>
                          </m:r>
                        </m:sup>
                      </m:sSup>
                    </m:oMath>
                  </m:oMathPara>
                </a14:m>
                <a:endParaRPr lang="zh-CN" altLang="en-US" sz="1400" dirty="0"/>
              </a:p>
            </p:txBody>
          </p:sp>
        </mc:Choice>
        <mc:Fallback xmlns="">
          <p:sp>
            <p:nvSpPr>
              <p:cNvPr id="30" name="矩形 29">
                <a:extLst>
                  <a:ext uri="{FF2B5EF4-FFF2-40B4-BE49-F238E27FC236}">
                    <a16:creationId xmlns:a16="http://schemas.microsoft.com/office/drawing/2014/main" id="{9647C268-1597-4B75-9BB8-2613223A0F16}"/>
                  </a:ext>
                </a:extLst>
              </p:cNvPr>
              <p:cNvSpPr>
                <a:spLocks noRot="1" noChangeAspect="1" noMove="1" noResize="1" noEditPoints="1" noAdjustHandles="1" noChangeArrowheads="1" noChangeShapeType="1" noTextEdit="1"/>
              </p:cNvSpPr>
              <p:nvPr/>
            </p:nvSpPr>
            <p:spPr>
              <a:xfrm>
                <a:off x="2648345" y="2218540"/>
                <a:ext cx="524503" cy="307777"/>
              </a:xfrm>
              <a:prstGeom prst="rect">
                <a:avLst/>
              </a:prstGeom>
              <a:blipFill>
                <a:blip r:embed="rId17"/>
                <a:stretch>
                  <a:fillRect/>
                </a:stretch>
              </a:blipFill>
            </p:spPr>
            <p:txBody>
              <a:bodyPr/>
              <a:lstStyle/>
              <a:p>
                <a:r>
                  <a:rPr lang="zh-CN" altLang="en-US">
                    <a:noFill/>
                  </a:rPr>
                  <a:t> </a:t>
                </a:r>
              </a:p>
            </p:txBody>
          </p:sp>
        </mc:Fallback>
      </mc:AlternateContent>
      <p:sp>
        <p:nvSpPr>
          <p:cNvPr id="31" name="文本框 30">
            <a:extLst>
              <a:ext uri="{FF2B5EF4-FFF2-40B4-BE49-F238E27FC236}">
                <a16:creationId xmlns:a16="http://schemas.microsoft.com/office/drawing/2014/main" id="{627E75D2-C9D4-4EA2-B6C5-29D7F1EFDA14}"/>
              </a:ext>
            </a:extLst>
          </p:cNvPr>
          <p:cNvSpPr txBox="1"/>
          <p:nvPr/>
        </p:nvSpPr>
        <p:spPr>
          <a:xfrm>
            <a:off x="412509" y="3632278"/>
            <a:ext cx="956088" cy="307777"/>
          </a:xfrm>
          <a:prstGeom prst="rect">
            <a:avLst/>
          </a:prstGeom>
          <a:noFill/>
        </p:spPr>
        <p:txBody>
          <a:bodyPr wrap="square" rtlCol="0">
            <a:spAutoFit/>
          </a:bodyPr>
          <a:lstStyle/>
          <a:p>
            <a:pPr algn="ctr"/>
            <a:r>
              <a:rPr lang="en-US" altLang="zh-CN" sz="1400" dirty="0">
                <a:latin typeface="+mj-lt"/>
              </a:rPr>
              <a:t>Receiver</a:t>
            </a:r>
            <a:endParaRPr lang="zh-CN" altLang="en-US" sz="1400" i="1" dirty="0">
              <a:latin typeface="+mj-lt"/>
            </a:endParaRPr>
          </a:p>
        </p:txBody>
      </p:sp>
      <p:cxnSp>
        <p:nvCxnSpPr>
          <p:cNvPr id="21" name="直接连接符 20">
            <a:extLst>
              <a:ext uri="{FF2B5EF4-FFF2-40B4-BE49-F238E27FC236}">
                <a16:creationId xmlns:a16="http://schemas.microsoft.com/office/drawing/2014/main" id="{47D4262C-7D66-4E13-95A2-7EB1F84707F9}"/>
              </a:ext>
            </a:extLst>
          </p:cNvPr>
          <p:cNvCxnSpPr>
            <a:cxnSpLocks/>
          </p:cNvCxnSpPr>
          <p:nvPr/>
        </p:nvCxnSpPr>
        <p:spPr>
          <a:xfrm flipH="1" flipV="1">
            <a:off x="3565198" y="2336424"/>
            <a:ext cx="626724" cy="147303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64B9710C-84BE-408C-A54A-3F301713B1A2}"/>
              </a:ext>
            </a:extLst>
          </p:cNvPr>
          <p:cNvSpPr/>
          <p:nvPr/>
        </p:nvSpPr>
        <p:spPr>
          <a:xfrm>
            <a:off x="4155093" y="3781641"/>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9C0ED41A-AFF9-4C46-BC09-A1668D4B8B7A}"/>
                  </a:ext>
                </a:extLst>
              </p:cNvPr>
              <p:cNvSpPr txBox="1"/>
              <p:nvPr/>
            </p:nvSpPr>
            <p:spPr>
              <a:xfrm>
                <a:off x="4240899" y="3654900"/>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24" name="文本框 23">
                <a:extLst>
                  <a:ext uri="{FF2B5EF4-FFF2-40B4-BE49-F238E27FC236}">
                    <a16:creationId xmlns:a16="http://schemas.microsoft.com/office/drawing/2014/main" id="{9C0ED41A-AFF9-4C46-BC09-A1668D4B8B7A}"/>
                  </a:ext>
                </a:extLst>
              </p:cNvPr>
              <p:cNvSpPr txBox="1">
                <a:spLocks noRot="1" noChangeAspect="1" noMove="1" noResize="1" noEditPoints="1" noAdjustHandles="1" noChangeArrowheads="1" noChangeShapeType="1" noTextEdit="1"/>
              </p:cNvSpPr>
              <p:nvPr/>
            </p:nvSpPr>
            <p:spPr>
              <a:xfrm>
                <a:off x="4240899" y="3654900"/>
                <a:ext cx="348501" cy="309124"/>
              </a:xfrm>
              <a:prstGeom prst="rect">
                <a:avLst/>
              </a:prstGeom>
              <a:blipFill>
                <a:blip r:embed="rId18"/>
                <a:stretch>
                  <a:fillRect l="-7018" r="-1754"/>
                </a:stretch>
              </a:blipFill>
            </p:spPr>
            <p:txBody>
              <a:bodyPr/>
              <a:lstStyle/>
              <a:p>
                <a:r>
                  <a:rPr lang="zh-CN" altLang="en-US">
                    <a:noFill/>
                  </a:rPr>
                  <a:t> </a:t>
                </a:r>
              </a:p>
            </p:txBody>
          </p:sp>
        </mc:Fallback>
      </mc:AlternateContent>
      <p:sp>
        <p:nvSpPr>
          <p:cNvPr id="22" name="椭圆 21">
            <a:extLst>
              <a:ext uri="{FF2B5EF4-FFF2-40B4-BE49-F238E27FC236}">
                <a16:creationId xmlns:a16="http://schemas.microsoft.com/office/drawing/2014/main" id="{2FCE8B67-76E9-490E-A011-8C457E976E2C}"/>
              </a:ext>
            </a:extLst>
          </p:cNvPr>
          <p:cNvSpPr/>
          <p:nvPr/>
        </p:nvSpPr>
        <p:spPr>
          <a:xfrm>
            <a:off x="3512737" y="2259314"/>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5" name="椭圆 24">
            <a:extLst>
              <a:ext uri="{FF2B5EF4-FFF2-40B4-BE49-F238E27FC236}">
                <a16:creationId xmlns:a16="http://schemas.microsoft.com/office/drawing/2014/main" id="{BE10C060-3556-4632-AC54-78FB5925B063}"/>
              </a:ext>
            </a:extLst>
          </p:cNvPr>
          <p:cNvSpPr/>
          <p:nvPr/>
        </p:nvSpPr>
        <p:spPr>
          <a:xfrm>
            <a:off x="3678902" y="2677998"/>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Tree>
    <p:extLst>
      <p:ext uri="{BB962C8B-B14F-4D97-AF65-F5344CB8AC3E}">
        <p14:creationId xmlns:p14="http://schemas.microsoft.com/office/powerpoint/2010/main" val="34361562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形 46">
            <a:extLst>
              <a:ext uri="{FF2B5EF4-FFF2-40B4-BE49-F238E27FC236}">
                <a16:creationId xmlns:a16="http://schemas.microsoft.com/office/drawing/2014/main" id="{E367C877-8080-40A0-B4DC-E3914A9975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541" flipH="1">
            <a:off x="4951079" y="2338765"/>
            <a:ext cx="402947" cy="507374"/>
          </a:xfrm>
          <a:prstGeom prst="rect">
            <a:avLst/>
          </a:prstGeom>
        </p:spPr>
      </p:pic>
      <p:pic>
        <p:nvPicPr>
          <p:cNvPr id="46" name="图形 45">
            <a:extLst>
              <a:ext uri="{FF2B5EF4-FFF2-40B4-BE49-F238E27FC236}">
                <a16:creationId xmlns:a16="http://schemas.microsoft.com/office/drawing/2014/main" id="{CB920846-E7B4-4920-85A9-07202C9118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638618" y="2552045"/>
            <a:ext cx="685530" cy="563157"/>
          </a:xfrm>
          <a:prstGeom prst="rect">
            <a:avLst/>
          </a:prstGeom>
        </p:spPr>
      </p:pic>
      <p:pic>
        <p:nvPicPr>
          <p:cNvPr id="4" name="图形 3">
            <a:extLst>
              <a:ext uri="{FF2B5EF4-FFF2-40B4-BE49-F238E27FC236}">
                <a16:creationId xmlns:a16="http://schemas.microsoft.com/office/drawing/2014/main" id="{D12DDB7B-93D1-4965-9613-7468ABA028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8054" y="3557166"/>
            <a:ext cx="4183068" cy="588244"/>
          </a:xfrm>
          <a:prstGeom prst="rect">
            <a:avLst/>
          </a:prstGeom>
        </p:spPr>
      </p:pic>
      <p:pic>
        <p:nvPicPr>
          <p:cNvPr id="33" name="图形 32">
            <a:extLst>
              <a:ext uri="{FF2B5EF4-FFF2-40B4-BE49-F238E27FC236}">
                <a16:creationId xmlns:a16="http://schemas.microsoft.com/office/drawing/2014/main" id="{FCFD55D2-F3B0-4FE5-B5B6-2837631086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90060" y="3236394"/>
            <a:ext cx="816442" cy="739901"/>
          </a:xfrm>
          <a:prstGeom prst="rect">
            <a:avLst/>
          </a:prstGeom>
        </p:spPr>
      </p:pic>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lstStyle/>
          <a:p>
            <a:r>
              <a:rPr lang="en-US" altLang="zh-CN" dirty="0"/>
              <a:t>Non-planar case</a:t>
            </a:r>
            <a:endParaRPr lang="zh-CN" alt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B1042C8E-70F3-45EF-94AC-B6C7A90A33A6}"/>
                  </a:ext>
                </a:extLst>
              </p:cNvPr>
              <p:cNvSpPr txBox="1"/>
              <p:nvPr/>
            </p:nvSpPr>
            <p:spPr>
              <a:xfrm>
                <a:off x="1480986" y="4285106"/>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5" name="文本框 4">
                <a:extLst>
                  <a:ext uri="{FF2B5EF4-FFF2-40B4-BE49-F238E27FC236}">
                    <a16:creationId xmlns:a16="http://schemas.microsoft.com/office/drawing/2014/main" id="{B1042C8E-70F3-45EF-94AC-B6C7A90A33A6}"/>
                  </a:ext>
                </a:extLst>
              </p:cNvPr>
              <p:cNvSpPr txBox="1">
                <a:spLocks noRot="1" noChangeAspect="1" noMove="1" noResize="1" noEditPoints="1" noAdjustHandles="1" noChangeArrowheads="1" noChangeShapeType="1" noTextEdit="1"/>
              </p:cNvSpPr>
              <p:nvPr/>
            </p:nvSpPr>
            <p:spPr>
              <a:xfrm>
                <a:off x="1480986" y="4285106"/>
                <a:ext cx="956088" cy="307777"/>
              </a:xfrm>
              <a:prstGeom prst="rect">
                <a:avLst/>
              </a:prstGeom>
              <a:blipFill>
                <a:blip r:embed="rId11"/>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85F2FD6-57BD-45F2-8B26-4F93AC49A10A}"/>
                  </a:ext>
                </a:extLst>
              </p:cNvPr>
              <p:cNvSpPr txBox="1"/>
              <p:nvPr/>
            </p:nvSpPr>
            <p:spPr>
              <a:xfrm>
                <a:off x="3562549" y="4285105"/>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6" name="文本框 5">
                <a:extLst>
                  <a:ext uri="{FF2B5EF4-FFF2-40B4-BE49-F238E27FC236}">
                    <a16:creationId xmlns:a16="http://schemas.microsoft.com/office/drawing/2014/main" id="{185F2FD6-57BD-45F2-8B26-4F93AC49A10A}"/>
                  </a:ext>
                </a:extLst>
              </p:cNvPr>
              <p:cNvSpPr txBox="1">
                <a:spLocks noRot="1" noChangeAspect="1" noMove="1" noResize="1" noEditPoints="1" noAdjustHandles="1" noChangeArrowheads="1" noChangeShapeType="1" noTextEdit="1"/>
              </p:cNvSpPr>
              <p:nvPr/>
            </p:nvSpPr>
            <p:spPr>
              <a:xfrm>
                <a:off x="3562549" y="4285105"/>
                <a:ext cx="1152000" cy="307777"/>
              </a:xfrm>
              <a:prstGeom prst="rect">
                <a:avLst/>
              </a:prstGeom>
              <a:blipFill>
                <a:blip r:embed="rId12"/>
                <a:stretch>
                  <a:fillRect l="-529" t="-4000" b="-20000"/>
                </a:stretch>
              </a:blipFill>
            </p:spPr>
            <p:txBody>
              <a:bodyPr/>
              <a:lstStyle/>
              <a:p>
                <a:r>
                  <a:rPr lang="zh-CN" altLang="en-US">
                    <a:noFill/>
                  </a:rPr>
                  <a:t> </a:t>
                </a:r>
              </a:p>
            </p:txBody>
          </p:sp>
        </mc:Fallback>
      </mc:AlternateContent>
      <p:pic>
        <p:nvPicPr>
          <p:cNvPr id="7" name="图形 6">
            <a:extLst>
              <a:ext uri="{FF2B5EF4-FFF2-40B4-BE49-F238E27FC236}">
                <a16:creationId xmlns:a16="http://schemas.microsoft.com/office/drawing/2014/main" id="{DD2CB172-0A4C-458A-8014-32F2CDD1B7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67834" y="1981996"/>
            <a:ext cx="1114425" cy="133350"/>
          </a:xfrm>
          <a:prstGeom prst="rect">
            <a:avLst/>
          </a:prstGeom>
        </p:spPr>
      </p:pic>
      <p:pic>
        <p:nvPicPr>
          <p:cNvPr id="8" name="图形 7">
            <a:extLst>
              <a:ext uri="{FF2B5EF4-FFF2-40B4-BE49-F238E27FC236}">
                <a16:creationId xmlns:a16="http://schemas.microsoft.com/office/drawing/2014/main" id="{A20357E2-CC82-4282-9BEC-51F94F07740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99080" y="2764532"/>
            <a:ext cx="657225" cy="95250"/>
          </a:xfrm>
          <a:prstGeom prst="rect">
            <a:avLst/>
          </a:prstGeom>
        </p:spPr>
      </p:pic>
      <p:sp>
        <p:nvSpPr>
          <p:cNvPr id="9" name="文本框 8">
            <a:extLst>
              <a:ext uri="{FF2B5EF4-FFF2-40B4-BE49-F238E27FC236}">
                <a16:creationId xmlns:a16="http://schemas.microsoft.com/office/drawing/2014/main" id="{70E96AD7-5F18-42D6-A368-CD690B5F1365}"/>
              </a:ext>
            </a:extLst>
          </p:cNvPr>
          <p:cNvSpPr txBox="1"/>
          <p:nvPr/>
        </p:nvSpPr>
        <p:spPr>
          <a:xfrm>
            <a:off x="961423" y="2634742"/>
            <a:ext cx="956088" cy="307777"/>
          </a:xfrm>
          <a:prstGeom prst="rect">
            <a:avLst/>
          </a:prstGeom>
          <a:noFill/>
        </p:spPr>
        <p:txBody>
          <a:bodyPr wrap="square" rtlCol="0">
            <a:spAutoFit/>
          </a:bodyPr>
          <a:lstStyle/>
          <a:p>
            <a:pPr algn="ctr"/>
            <a:r>
              <a:rPr lang="en-US" altLang="zh-CN" sz="1400" dirty="0">
                <a:latin typeface="+mj-lt"/>
              </a:rPr>
              <a:t>Blocker</a:t>
            </a:r>
            <a:endParaRPr lang="zh-CN" altLang="en-US" sz="1400" i="1" dirty="0">
              <a:latin typeface="+mj-lt"/>
            </a:endParaRPr>
          </a:p>
        </p:txBody>
      </p:sp>
      <p:sp>
        <p:nvSpPr>
          <p:cNvPr id="10" name="文本框 9">
            <a:extLst>
              <a:ext uri="{FF2B5EF4-FFF2-40B4-BE49-F238E27FC236}">
                <a16:creationId xmlns:a16="http://schemas.microsoft.com/office/drawing/2014/main" id="{BE0FBD4A-A1E9-4A6B-874D-50301298E819}"/>
              </a:ext>
            </a:extLst>
          </p:cNvPr>
          <p:cNvSpPr txBox="1"/>
          <p:nvPr/>
        </p:nvSpPr>
        <p:spPr>
          <a:xfrm>
            <a:off x="951898" y="1866206"/>
            <a:ext cx="956088" cy="307777"/>
          </a:xfrm>
          <a:prstGeom prst="rect">
            <a:avLst/>
          </a:prstGeom>
          <a:noFill/>
        </p:spPr>
        <p:txBody>
          <a:bodyPr wrap="square" rtlCol="0">
            <a:spAutoFit/>
          </a:bodyPr>
          <a:lstStyle/>
          <a:p>
            <a:pPr algn="ctr"/>
            <a:r>
              <a:rPr lang="en-US" altLang="zh-CN" sz="1400" dirty="0">
                <a:latin typeface="+mj-lt"/>
              </a:rPr>
              <a:t>Light</a:t>
            </a:r>
            <a:endParaRPr lang="zh-CN" altLang="en-US" sz="1400" dirty="0">
              <a:latin typeface="+mj-lt"/>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B32317A-3D3E-4570-9AC3-DADB7F286603}"/>
                  </a:ext>
                </a:extLst>
              </p:cNvPr>
              <p:cNvSpPr txBox="1"/>
              <p:nvPr/>
            </p:nvSpPr>
            <p:spPr>
              <a:xfrm>
                <a:off x="1569170" y="3697444"/>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11" name="文本框 10">
                <a:extLst>
                  <a:ext uri="{FF2B5EF4-FFF2-40B4-BE49-F238E27FC236}">
                    <a16:creationId xmlns:a16="http://schemas.microsoft.com/office/drawing/2014/main" id="{DB32317A-3D3E-4570-9AC3-DADB7F286603}"/>
                  </a:ext>
                </a:extLst>
              </p:cNvPr>
              <p:cNvSpPr txBox="1">
                <a:spLocks noRot="1" noChangeAspect="1" noMove="1" noResize="1" noEditPoints="1" noAdjustHandles="1" noChangeArrowheads="1" noChangeShapeType="1" noTextEdit="1"/>
              </p:cNvSpPr>
              <p:nvPr/>
            </p:nvSpPr>
            <p:spPr>
              <a:xfrm>
                <a:off x="1569170" y="3697444"/>
                <a:ext cx="348501" cy="309124"/>
              </a:xfrm>
              <a:prstGeom prst="rect">
                <a:avLst/>
              </a:prstGeom>
              <a:blipFill>
                <a:blip r:embed="rId17"/>
                <a:stretch>
                  <a:fillRect/>
                </a:stretch>
              </a:blipFill>
            </p:spPr>
            <p:txBody>
              <a:bodyPr/>
              <a:lstStyle/>
              <a:p>
                <a:r>
                  <a:rPr lang="zh-CN" altLang="en-US">
                    <a:noFill/>
                  </a:rPr>
                  <a:t> </a:t>
                </a:r>
              </a:p>
            </p:txBody>
          </p:sp>
        </mc:Fallback>
      </mc:AlternateContent>
      <p:cxnSp>
        <p:nvCxnSpPr>
          <p:cNvPr id="12" name="直接连接符 11">
            <a:extLst>
              <a:ext uri="{FF2B5EF4-FFF2-40B4-BE49-F238E27FC236}">
                <a16:creationId xmlns:a16="http://schemas.microsoft.com/office/drawing/2014/main" id="{063403F6-B387-4113-911D-07B5320F6A93}"/>
              </a:ext>
            </a:extLst>
          </p:cNvPr>
          <p:cNvCxnSpPr>
            <a:cxnSpLocks/>
          </p:cNvCxnSpPr>
          <p:nvPr/>
        </p:nvCxnSpPr>
        <p:spPr>
          <a:xfrm flipV="1">
            <a:off x="1917511" y="2045496"/>
            <a:ext cx="290453" cy="1775288"/>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0AEB9B71-A26D-4F01-9D08-42105BA92EC4}"/>
              </a:ext>
            </a:extLst>
          </p:cNvPr>
          <p:cNvSpPr/>
          <p:nvPr/>
        </p:nvSpPr>
        <p:spPr>
          <a:xfrm>
            <a:off x="2041348" y="2721265"/>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5" name="椭圆 14">
            <a:extLst>
              <a:ext uri="{FF2B5EF4-FFF2-40B4-BE49-F238E27FC236}">
                <a16:creationId xmlns:a16="http://schemas.microsoft.com/office/drawing/2014/main" id="{A2F1CDD5-A940-4872-8B90-BABEBD652EA8}"/>
              </a:ext>
            </a:extLst>
          </p:cNvPr>
          <p:cNvSpPr/>
          <p:nvPr/>
        </p:nvSpPr>
        <p:spPr>
          <a:xfrm>
            <a:off x="2169159" y="2000136"/>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04DDD08-5741-4F94-8B93-7564060A40AB}"/>
                  </a:ext>
                </a:extLst>
              </p:cNvPr>
              <p:cNvSpPr txBox="1"/>
              <p:nvPr/>
            </p:nvSpPr>
            <p:spPr>
              <a:xfrm>
                <a:off x="2050833" y="2465944"/>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𝑏</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16" name="文本框 15">
                <a:extLst>
                  <a:ext uri="{FF2B5EF4-FFF2-40B4-BE49-F238E27FC236}">
                    <a16:creationId xmlns:a16="http://schemas.microsoft.com/office/drawing/2014/main" id="{E04DDD08-5741-4F94-8B93-7564060A40AB}"/>
                  </a:ext>
                </a:extLst>
              </p:cNvPr>
              <p:cNvSpPr txBox="1">
                <a:spLocks noRot="1" noChangeAspect="1" noMove="1" noResize="1" noEditPoints="1" noAdjustHandles="1" noChangeArrowheads="1" noChangeShapeType="1" noTextEdit="1"/>
              </p:cNvSpPr>
              <p:nvPr/>
            </p:nvSpPr>
            <p:spPr>
              <a:xfrm>
                <a:off x="2050833" y="2465944"/>
                <a:ext cx="348501" cy="309124"/>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8AF2A392-8789-4786-9649-15DE6BCEE88E}"/>
                  </a:ext>
                </a:extLst>
              </p:cNvPr>
              <p:cNvSpPr txBox="1"/>
              <p:nvPr/>
            </p:nvSpPr>
            <p:spPr>
              <a:xfrm>
                <a:off x="2107241" y="1704622"/>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𝑙</m:t>
                        </m:r>
                      </m:e>
                      <m:sub>
                        <m:r>
                          <a:rPr lang="en-US" altLang="zh-CN" sz="1400" b="0" i="1" smtClean="0">
                            <a:latin typeface="Cambria Math" panose="02040503050406030204" pitchFamily="18" charset="0"/>
                          </a:rPr>
                          <m:t>𝑖</m:t>
                        </m:r>
                      </m:sub>
                    </m:sSub>
                  </m:oMath>
                </a14:m>
                <a:r>
                  <a:rPr lang="en-US" altLang="zh-CN" sz="1400" i="1" dirty="0">
                    <a:latin typeface="+mj-lt"/>
                  </a:rPr>
                  <a:t>  </a:t>
                </a:r>
                <a:endParaRPr lang="zh-CN" altLang="en-US" sz="1400" i="1" dirty="0">
                  <a:latin typeface="+mj-lt"/>
                </a:endParaRPr>
              </a:p>
            </p:txBody>
          </p:sp>
        </mc:Choice>
        <mc:Fallback xmlns="">
          <p:sp>
            <p:nvSpPr>
              <p:cNvPr id="17" name="文本框 16">
                <a:extLst>
                  <a:ext uri="{FF2B5EF4-FFF2-40B4-BE49-F238E27FC236}">
                    <a16:creationId xmlns:a16="http://schemas.microsoft.com/office/drawing/2014/main" id="{8AF2A392-8789-4786-9649-15DE6BCEE88E}"/>
                  </a:ext>
                </a:extLst>
              </p:cNvPr>
              <p:cNvSpPr txBox="1">
                <a:spLocks noRot="1" noChangeAspect="1" noMove="1" noResize="1" noEditPoints="1" noAdjustHandles="1" noChangeArrowheads="1" noChangeShapeType="1" noTextEdit="1"/>
              </p:cNvSpPr>
              <p:nvPr/>
            </p:nvSpPr>
            <p:spPr>
              <a:xfrm>
                <a:off x="2107241" y="1704622"/>
                <a:ext cx="348501" cy="309124"/>
              </a:xfrm>
              <a:prstGeom prst="rect">
                <a:avLst/>
              </a:prstGeom>
              <a:blipFill>
                <a:blip r:embed="rId19"/>
                <a:stretch>
                  <a:fillRect/>
                </a:stretch>
              </a:blipFill>
            </p:spPr>
            <p:txBody>
              <a:bodyPr/>
              <a:lstStyle/>
              <a:p>
                <a:r>
                  <a:rPr lang="zh-CN" altLang="en-US">
                    <a:noFill/>
                  </a:rPr>
                  <a:t> </a:t>
                </a:r>
              </a:p>
            </p:txBody>
          </p:sp>
        </mc:Fallback>
      </mc:AlternateContent>
      <p:pic>
        <p:nvPicPr>
          <p:cNvPr id="18" name="图形 17">
            <a:extLst>
              <a:ext uri="{FF2B5EF4-FFF2-40B4-BE49-F238E27FC236}">
                <a16:creationId xmlns:a16="http://schemas.microsoft.com/office/drawing/2014/main" id="{5C10E870-7DE6-4575-8F1E-403B2EEDA1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713628">
            <a:off x="3169376" y="2166203"/>
            <a:ext cx="1114425" cy="186223"/>
          </a:xfrm>
          <a:prstGeom prst="rect">
            <a:avLst/>
          </a:prstGeom>
        </p:spPr>
      </p:pic>
      <p:pic>
        <p:nvPicPr>
          <p:cNvPr id="19" name="图形 18">
            <a:extLst>
              <a:ext uri="{FF2B5EF4-FFF2-40B4-BE49-F238E27FC236}">
                <a16:creationId xmlns:a16="http://schemas.microsoft.com/office/drawing/2014/main" id="{228D694D-4FF1-4729-BA23-3FA9FE0593E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10906">
            <a:off x="3522073" y="2738323"/>
            <a:ext cx="657225" cy="95250"/>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DE1BEE1-23B7-42F0-886F-4886E7B4612E}"/>
                  </a:ext>
                </a:extLst>
              </p:cNvPr>
              <p:cNvSpPr txBox="1"/>
              <p:nvPr/>
            </p:nvSpPr>
            <p:spPr>
              <a:xfrm>
                <a:off x="3756568" y="2455407"/>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𝑏</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20" name="文本框 19">
                <a:extLst>
                  <a:ext uri="{FF2B5EF4-FFF2-40B4-BE49-F238E27FC236}">
                    <a16:creationId xmlns:a16="http://schemas.microsoft.com/office/drawing/2014/main" id="{EDE1BEE1-23B7-42F0-886F-4886E7B4612E}"/>
                  </a:ext>
                </a:extLst>
              </p:cNvPr>
              <p:cNvSpPr txBox="1">
                <a:spLocks noRot="1" noChangeAspect="1" noMove="1" noResize="1" noEditPoints="1" noAdjustHandles="1" noChangeArrowheads="1" noChangeShapeType="1" noTextEdit="1"/>
              </p:cNvSpPr>
              <p:nvPr/>
            </p:nvSpPr>
            <p:spPr>
              <a:xfrm>
                <a:off x="3756568" y="2455407"/>
                <a:ext cx="348501" cy="309124"/>
              </a:xfrm>
              <a:prstGeom prst="rect">
                <a:avLst/>
              </a:prstGeom>
              <a:blipFill>
                <a:blip r:embed="rId20"/>
                <a:stretch>
                  <a:fillRect l="-14035" r="-5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08C84238-A265-4A46-BFBA-2E59D771ED37}"/>
                  </a:ext>
                </a:extLst>
              </p:cNvPr>
              <p:cNvSpPr txBox="1"/>
              <p:nvPr/>
            </p:nvSpPr>
            <p:spPr>
              <a:xfrm>
                <a:off x="3250769" y="1950190"/>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𝑙</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a14:m>
                <a:r>
                  <a:rPr lang="en-US" altLang="zh-CN" sz="1400" i="1" dirty="0">
                    <a:latin typeface="+mj-lt"/>
                  </a:rPr>
                  <a:t>  </a:t>
                </a:r>
                <a:endParaRPr lang="zh-CN" altLang="en-US" sz="1400" i="1" dirty="0">
                  <a:latin typeface="+mj-lt"/>
                </a:endParaRPr>
              </a:p>
            </p:txBody>
          </p:sp>
        </mc:Choice>
        <mc:Fallback xmlns="">
          <p:sp>
            <p:nvSpPr>
              <p:cNvPr id="26" name="文本框 25">
                <a:extLst>
                  <a:ext uri="{FF2B5EF4-FFF2-40B4-BE49-F238E27FC236}">
                    <a16:creationId xmlns:a16="http://schemas.microsoft.com/office/drawing/2014/main" id="{08C84238-A265-4A46-BFBA-2E59D771ED37}"/>
                  </a:ext>
                </a:extLst>
              </p:cNvPr>
              <p:cNvSpPr txBox="1">
                <a:spLocks noRot="1" noChangeAspect="1" noMove="1" noResize="1" noEditPoints="1" noAdjustHandles="1" noChangeArrowheads="1" noChangeShapeType="1" noTextEdit="1"/>
              </p:cNvSpPr>
              <p:nvPr/>
            </p:nvSpPr>
            <p:spPr>
              <a:xfrm>
                <a:off x="3250769" y="1950190"/>
                <a:ext cx="348501" cy="309124"/>
              </a:xfrm>
              <a:prstGeom prst="rect">
                <a:avLst/>
              </a:prstGeom>
              <a:blipFill>
                <a:blip r:embed="rId21"/>
                <a:stretch>
                  <a:fillRect l="-8772" r="-1754"/>
                </a:stretch>
              </a:blipFill>
            </p:spPr>
            <p:txBody>
              <a:bodyPr/>
              <a:lstStyle/>
              <a:p>
                <a:r>
                  <a:rPr lang="zh-CN" altLang="en-US">
                    <a:noFill/>
                  </a:rPr>
                  <a:t> </a:t>
                </a:r>
              </a:p>
            </p:txBody>
          </p:sp>
        </mc:Fallback>
      </mc:AlternateContent>
      <p:cxnSp>
        <p:nvCxnSpPr>
          <p:cNvPr id="27" name="直接连接符 26">
            <a:extLst>
              <a:ext uri="{FF2B5EF4-FFF2-40B4-BE49-F238E27FC236}">
                <a16:creationId xmlns:a16="http://schemas.microsoft.com/office/drawing/2014/main" id="{BA30E04B-3B49-4C6E-82CA-EF42E8240EE9}"/>
              </a:ext>
            </a:extLst>
          </p:cNvPr>
          <p:cNvCxnSpPr>
            <a:cxnSpLocks/>
            <a:stCxn id="22" idx="2"/>
            <a:endCxn id="15" idx="5"/>
          </p:cNvCxnSpPr>
          <p:nvPr/>
        </p:nvCxnSpPr>
        <p:spPr>
          <a:xfrm flipH="1" flipV="1">
            <a:off x="2243020" y="2073997"/>
            <a:ext cx="1269717" cy="22858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5F8EDEB-EE17-4EED-881B-0D697C7BA872}"/>
              </a:ext>
            </a:extLst>
          </p:cNvPr>
          <p:cNvCxnSpPr>
            <a:cxnSpLocks/>
          </p:cNvCxnSpPr>
          <p:nvPr/>
        </p:nvCxnSpPr>
        <p:spPr>
          <a:xfrm flipH="1">
            <a:off x="2129940" y="2729993"/>
            <a:ext cx="1539768" cy="4284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49701854-4911-45F9-8F79-4A823CB03338}"/>
                  </a:ext>
                </a:extLst>
              </p:cNvPr>
              <p:cNvSpPr/>
              <p:nvPr/>
            </p:nvSpPr>
            <p:spPr>
              <a:xfrm>
                <a:off x="2648345" y="2751415"/>
                <a:ext cx="52450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a:latin typeface="Cambria Math" panose="02040503050406030204" pitchFamily="18" charset="0"/>
                            </a:rPr>
                          </m:ctrlPr>
                        </m:sSupPr>
                        <m:e>
                          <m:r>
                            <m:rPr>
                              <m:sty m:val="p"/>
                            </m:rPr>
                            <a:rPr lang="en-US" altLang="zh-CN" sz="1400" i="1" dirty="0">
                              <a:latin typeface="Cambria Math" panose="02040503050406030204" pitchFamily="18" charset="0"/>
                            </a:rPr>
                            <m:t>T</m:t>
                          </m:r>
                        </m:e>
                        <m:sup>
                          <m:r>
                            <a:rPr lang="en-US" altLang="zh-CN" sz="1400" i="1" dirty="0">
                              <a:latin typeface="Cambria Math" panose="02040503050406030204" pitchFamily="18" charset="0"/>
                            </a:rPr>
                            <m:t>−1</m:t>
                          </m:r>
                        </m:sup>
                      </m:sSup>
                    </m:oMath>
                  </m:oMathPara>
                </a14:m>
                <a:endParaRPr lang="zh-CN" altLang="en-US" sz="1400" dirty="0"/>
              </a:p>
            </p:txBody>
          </p:sp>
        </mc:Choice>
        <mc:Fallback xmlns="">
          <p:sp>
            <p:nvSpPr>
              <p:cNvPr id="29" name="矩形 28">
                <a:extLst>
                  <a:ext uri="{FF2B5EF4-FFF2-40B4-BE49-F238E27FC236}">
                    <a16:creationId xmlns:a16="http://schemas.microsoft.com/office/drawing/2014/main" id="{49701854-4911-45F9-8F79-4A823CB03338}"/>
                  </a:ext>
                </a:extLst>
              </p:cNvPr>
              <p:cNvSpPr>
                <a:spLocks noRot="1" noChangeAspect="1" noMove="1" noResize="1" noEditPoints="1" noAdjustHandles="1" noChangeArrowheads="1" noChangeShapeType="1" noTextEdit="1"/>
              </p:cNvSpPr>
              <p:nvPr/>
            </p:nvSpPr>
            <p:spPr>
              <a:xfrm>
                <a:off x="2648345" y="2751415"/>
                <a:ext cx="524503" cy="307777"/>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9647C268-1597-4B75-9BB8-2613223A0F16}"/>
                  </a:ext>
                </a:extLst>
              </p:cNvPr>
              <p:cNvSpPr/>
              <p:nvPr/>
            </p:nvSpPr>
            <p:spPr>
              <a:xfrm>
                <a:off x="2648345" y="2218540"/>
                <a:ext cx="52450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1400" i="1" dirty="0">
                              <a:latin typeface="Cambria Math" panose="02040503050406030204" pitchFamily="18" charset="0"/>
                            </a:rPr>
                          </m:ctrlPr>
                        </m:sSupPr>
                        <m:e>
                          <m:r>
                            <m:rPr>
                              <m:sty m:val="p"/>
                            </m:rPr>
                            <a:rPr lang="en-US" altLang="zh-CN" sz="1400" i="1" dirty="0">
                              <a:latin typeface="Cambria Math" panose="02040503050406030204" pitchFamily="18" charset="0"/>
                            </a:rPr>
                            <m:t>T</m:t>
                          </m:r>
                        </m:e>
                        <m:sup>
                          <m:r>
                            <a:rPr lang="en-US" altLang="zh-CN" sz="1400" i="1" dirty="0">
                              <a:latin typeface="Cambria Math" panose="02040503050406030204" pitchFamily="18" charset="0"/>
                            </a:rPr>
                            <m:t>−1</m:t>
                          </m:r>
                        </m:sup>
                      </m:sSup>
                    </m:oMath>
                  </m:oMathPara>
                </a14:m>
                <a:endParaRPr lang="zh-CN" altLang="en-US" sz="1400" dirty="0"/>
              </a:p>
            </p:txBody>
          </p:sp>
        </mc:Choice>
        <mc:Fallback xmlns="">
          <p:sp>
            <p:nvSpPr>
              <p:cNvPr id="30" name="矩形 29">
                <a:extLst>
                  <a:ext uri="{FF2B5EF4-FFF2-40B4-BE49-F238E27FC236}">
                    <a16:creationId xmlns:a16="http://schemas.microsoft.com/office/drawing/2014/main" id="{9647C268-1597-4B75-9BB8-2613223A0F16}"/>
                  </a:ext>
                </a:extLst>
              </p:cNvPr>
              <p:cNvSpPr>
                <a:spLocks noRot="1" noChangeAspect="1" noMove="1" noResize="1" noEditPoints="1" noAdjustHandles="1" noChangeArrowheads="1" noChangeShapeType="1" noTextEdit="1"/>
              </p:cNvSpPr>
              <p:nvPr/>
            </p:nvSpPr>
            <p:spPr>
              <a:xfrm>
                <a:off x="2648345" y="2218540"/>
                <a:ext cx="524503" cy="307777"/>
              </a:xfrm>
              <a:prstGeom prst="rect">
                <a:avLst/>
              </a:prstGeom>
              <a:blipFill>
                <a:blip r:embed="rId23"/>
                <a:stretch>
                  <a:fillRect/>
                </a:stretch>
              </a:blipFill>
            </p:spPr>
            <p:txBody>
              <a:bodyPr/>
              <a:lstStyle/>
              <a:p>
                <a:r>
                  <a:rPr lang="zh-CN" altLang="en-US">
                    <a:noFill/>
                  </a:rPr>
                  <a:t> </a:t>
                </a:r>
              </a:p>
            </p:txBody>
          </p:sp>
        </mc:Fallback>
      </mc:AlternateContent>
      <p:sp>
        <p:nvSpPr>
          <p:cNvPr id="31" name="文本框 30">
            <a:extLst>
              <a:ext uri="{FF2B5EF4-FFF2-40B4-BE49-F238E27FC236}">
                <a16:creationId xmlns:a16="http://schemas.microsoft.com/office/drawing/2014/main" id="{627E75D2-C9D4-4EA2-B6C5-29D7F1EFDA14}"/>
              </a:ext>
            </a:extLst>
          </p:cNvPr>
          <p:cNvSpPr txBox="1"/>
          <p:nvPr/>
        </p:nvSpPr>
        <p:spPr>
          <a:xfrm>
            <a:off x="412509" y="3632278"/>
            <a:ext cx="956088" cy="307777"/>
          </a:xfrm>
          <a:prstGeom prst="rect">
            <a:avLst/>
          </a:prstGeom>
          <a:noFill/>
        </p:spPr>
        <p:txBody>
          <a:bodyPr wrap="square" rtlCol="0">
            <a:spAutoFit/>
          </a:bodyPr>
          <a:lstStyle/>
          <a:p>
            <a:pPr algn="ctr"/>
            <a:r>
              <a:rPr lang="en-US" altLang="zh-CN" sz="1400" dirty="0">
                <a:latin typeface="+mj-lt"/>
              </a:rPr>
              <a:t>Receiver</a:t>
            </a:r>
            <a:endParaRPr lang="zh-CN" altLang="en-US" sz="1400" i="1" dirty="0">
              <a:latin typeface="+mj-lt"/>
            </a:endParaRP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9C0ED41A-AFF9-4C46-BC09-A1668D4B8B7A}"/>
                  </a:ext>
                </a:extLst>
              </p:cNvPr>
              <p:cNvSpPr txBox="1"/>
              <p:nvPr/>
            </p:nvSpPr>
            <p:spPr>
              <a:xfrm>
                <a:off x="4240899" y="3654900"/>
                <a:ext cx="348501" cy="309124"/>
              </a:xfrm>
              <a:prstGeom prst="rect">
                <a:avLst/>
              </a:prstGeom>
              <a:noFill/>
            </p:spPr>
            <p:txBody>
              <a:bodyPr wrap="square" rtlCol="0">
                <a:spAutoFit/>
              </a:bodyPr>
              <a:lstStyle/>
              <a:p>
                <a:pPr algn="ctr"/>
                <a14:m>
                  <m:oMath xmlns:m="http://schemas.openxmlformats.org/officeDocument/2006/math">
                    <m:sSub>
                      <m:sSubPr>
                        <m:ctrlPr>
                          <a:rPr lang="en-US" altLang="zh-CN" sz="1400" b="0" i="1" smtClean="0">
                            <a:solidFill>
                              <a:schemeClr val="tx1">
                                <a:alpha val="40000"/>
                              </a:schemeClr>
                            </a:solidFill>
                            <a:latin typeface="Cambria Math" panose="02040503050406030204" pitchFamily="18" charset="0"/>
                          </a:rPr>
                        </m:ctrlPr>
                      </m:sSubPr>
                      <m:e>
                        <m:r>
                          <a:rPr lang="en-US" altLang="zh-CN" sz="1400" b="0" i="1" smtClean="0">
                            <a:solidFill>
                              <a:schemeClr val="tx1">
                                <a:alpha val="40000"/>
                              </a:schemeClr>
                            </a:solidFill>
                            <a:latin typeface="Cambria Math" panose="02040503050406030204" pitchFamily="18" charset="0"/>
                          </a:rPr>
                          <m:t>𝑠</m:t>
                        </m:r>
                      </m:e>
                      <m:sub>
                        <m:r>
                          <a:rPr lang="en-US" altLang="zh-CN" sz="1400" b="0" i="1" smtClean="0">
                            <a:solidFill>
                              <a:schemeClr val="tx1">
                                <a:alpha val="40000"/>
                              </a:schemeClr>
                            </a:solidFill>
                            <a:latin typeface="Cambria Math" panose="02040503050406030204" pitchFamily="18" charset="0"/>
                          </a:rPr>
                          <m:t>𝑖</m:t>
                        </m:r>
                        <m:r>
                          <a:rPr lang="en-US" altLang="zh-CN" sz="1400" b="0" i="1" smtClean="0">
                            <a:solidFill>
                              <a:schemeClr val="tx1">
                                <a:alpha val="40000"/>
                              </a:schemeClr>
                            </a:solidFill>
                            <a:latin typeface="Cambria Math" panose="02040503050406030204" pitchFamily="18" charset="0"/>
                          </a:rPr>
                          <m:t>−1</m:t>
                        </m:r>
                      </m:sub>
                    </m:sSub>
                  </m:oMath>
                </a14:m>
                <a:r>
                  <a:rPr lang="en-US" altLang="zh-CN" sz="1400" i="1" dirty="0">
                    <a:solidFill>
                      <a:schemeClr val="tx1">
                        <a:alpha val="40000"/>
                      </a:schemeClr>
                    </a:solidFill>
                    <a:latin typeface="+mj-lt"/>
                  </a:rPr>
                  <a:t>  </a:t>
                </a:r>
                <a:endParaRPr lang="zh-CN" altLang="en-US" sz="1400" i="1" dirty="0">
                  <a:solidFill>
                    <a:schemeClr val="tx1">
                      <a:alpha val="40000"/>
                    </a:schemeClr>
                  </a:solidFill>
                  <a:latin typeface="+mj-lt"/>
                </a:endParaRPr>
              </a:p>
            </p:txBody>
          </p:sp>
        </mc:Choice>
        <mc:Fallback xmlns="">
          <p:sp>
            <p:nvSpPr>
              <p:cNvPr id="24" name="文本框 23">
                <a:extLst>
                  <a:ext uri="{FF2B5EF4-FFF2-40B4-BE49-F238E27FC236}">
                    <a16:creationId xmlns:a16="http://schemas.microsoft.com/office/drawing/2014/main" id="{9C0ED41A-AFF9-4C46-BC09-A1668D4B8B7A}"/>
                  </a:ext>
                </a:extLst>
              </p:cNvPr>
              <p:cNvSpPr txBox="1">
                <a:spLocks noRot="1" noChangeAspect="1" noMove="1" noResize="1" noEditPoints="1" noAdjustHandles="1" noChangeArrowheads="1" noChangeShapeType="1" noTextEdit="1"/>
              </p:cNvSpPr>
              <p:nvPr/>
            </p:nvSpPr>
            <p:spPr>
              <a:xfrm>
                <a:off x="4240899" y="3654900"/>
                <a:ext cx="348501" cy="309124"/>
              </a:xfrm>
              <a:prstGeom prst="rect">
                <a:avLst/>
              </a:prstGeom>
              <a:blipFill>
                <a:blip r:embed="rId24"/>
                <a:stretch>
                  <a:fillRect l="-7018" r="-1754"/>
                </a:stretch>
              </a:blipFill>
            </p:spPr>
            <p:txBody>
              <a:bodyPr/>
              <a:lstStyle/>
              <a:p>
                <a:r>
                  <a:rPr lang="zh-CN" altLang="en-US">
                    <a:noFill/>
                  </a:rPr>
                  <a:t> </a:t>
                </a:r>
              </a:p>
            </p:txBody>
          </p:sp>
        </mc:Fallback>
      </mc:AlternateContent>
      <p:pic>
        <p:nvPicPr>
          <p:cNvPr id="43" name="图形 42">
            <a:extLst>
              <a:ext uri="{FF2B5EF4-FFF2-40B4-BE49-F238E27FC236}">
                <a16:creationId xmlns:a16="http://schemas.microsoft.com/office/drawing/2014/main" id="{DD586C71-BA4B-426E-8C32-307E2A791A1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8364929">
            <a:off x="3443043" y="2367931"/>
            <a:ext cx="865455" cy="1400787"/>
          </a:xfrm>
          <a:prstGeom prst="rect">
            <a:avLst/>
          </a:prstGeom>
        </p:spPr>
      </p:pic>
      <p:sp>
        <p:nvSpPr>
          <p:cNvPr id="22" name="椭圆 21">
            <a:extLst>
              <a:ext uri="{FF2B5EF4-FFF2-40B4-BE49-F238E27FC236}">
                <a16:creationId xmlns:a16="http://schemas.microsoft.com/office/drawing/2014/main" id="{2FCE8B67-76E9-490E-A011-8C457E976E2C}"/>
              </a:ext>
            </a:extLst>
          </p:cNvPr>
          <p:cNvSpPr/>
          <p:nvPr/>
        </p:nvSpPr>
        <p:spPr>
          <a:xfrm>
            <a:off x="3512737" y="2259314"/>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5" name="椭圆 24">
            <a:extLst>
              <a:ext uri="{FF2B5EF4-FFF2-40B4-BE49-F238E27FC236}">
                <a16:creationId xmlns:a16="http://schemas.microsoft.com/office/drawing/2014/main" id="{BE10C060-3556-4632-AC54-78FB5925B063}"/>
              </a:ext>
            </a:extLst>
          </p:cNvPr>
          <p:cNvSpPr/>
          <p:nvPr/>
        </p:nvSpPr>
        <p:spPr>
          <a:xfrm>
            <a:off x="3678902" y="2677998"/>
            <a:ext cx="86533" cy="86533"/>
          </a:xfrm>
          <a:prstGeom prst="ellipse">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3" name="椭圆 22">
            <a:extLst>
              <a:ext uri="{FF2B5EF4-FFF2-40B4-BE49-F238E27FC236}">
                <a16:creationId xmlns:a16="http://schemas.microsoft.com/office/drawing/2014/main" id="{64B9710C-84BE-408C-A54A-3F301713B1A2}"/>
              </a:ext>
            </a:extLst>
          </p:cNvPr>
          <p:cNvSpPr/>
          <p:nvPr/>
        </p:nvSpPr>
        <p:spPr>
          <a:xfrm>
            <a:off x="4155093" y="3781641"/>
            <a:ext cx="86533" cy="86533"/>
          </a:xfrm>
          <a:prstGeom prst="ellipse">
            <a:avLst/>
          </a:prstGeom>
          <a:solidFill>
            <a:schemeClr val="accent6">
              <a:alpha val="40000"/>
            </a:schemeClr>
          </a:solidFill>
          <a:ln w="12700">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pic>
        <p:nvPicPr>
          <p:cNvPr id="44" name="图形 43">
            <a:extLst>
              <a:ext uri="{FF2B5EF4-FFF2-40B4-BE49-F238E27FC236}">
                <a16:creationId xmlns:a16="http://schemas.microsoft.com/office/drawing/2014/main" id="{9B1C7C78-0D8F-4C99-94D8-F5E80A25557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3897347">
            <a:off x="4276261" y="2733407"/>
            <a:ext cx="633340" cy="1157064"/>
          </a:xfrm>
          <a:prstGeom prst="rect">
            <a:avLst/>
          </a:prstGeom>
        </p:spPr>
      </p:pic>
      <p:cxnSp>
        <p:nvCxnSpPr>
          <p:cNvPr id="50" name="直接连接符 49">
            <a:extLst>
              <a:ext uri="{FF2B5EF4-FFF2-40B4-BE49-F238E27FC236}">
                <a16:creationId xmlns:a16="http://schemas.microsoft.com/office/drawing/2014/main" id="{CD2514DC-9DBA-481A-AB0D-B55DDC68C21C}"/>
              </a:ext>
            </a:extLst>
          </p:cNvPr>
          <p:cNvCxnSpPr>
            <a:cxnSpLocks/>
            <a:endCxn id="48" idx="3"/>
          </p:cNvCxnSpPr>
          <p:nvPr/>
        </p:nvCxnSpPr>
        <p:spPr>
          <a:xfrm flipV="1">
            <a:off x="1969993" y="3331428"/>
            <a:ext cx="2588812" cy="474012"/>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CD31097E-CB1A-4B07-AE1C-83C20D88532F}"/>
              </a:ext>
            </a:extLst>
          </p:cNvPr>
          <p:cNvSpPr/>
          <p:nvPr/>
        </p:nvSpPr>
        <p:spPr>
          <a:xfrm>
            <a:off x="4546133" y="3257567"/>
            <a:ext cx="86533" cy="86533"/>
          </a:xfrm>
          <a:prstGeom prst="ellipse">
            <a:avLst/>
          </a:prstGeom>
          <a:solidFill>
            <a:srgbClr val="807FB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3" name="椭圆 12">
            <a:extLst>
              <a:ext uri="{FF2B5EF4-FFF2-40B4-BE49-F238E27FC236}">
                <a16:creationId xmlns:a16="http://schemas.microsoft.com/office/drawing/2014/main" id="{33793A54-4A62-4D75-BE59-03944E7221A8}"/>
              </a:ext>
            </a:extLst>
          </p:cNvPr>
          <p:cNvSpPr/>
          <p:nvPr/>
        </p:nvSpPr>
        <p:spPr>
          <a:xfrm>
            <a:off x="1865029" y="3775619"/>
            <a:ext cx="86533" cy="86533"/>
          </a:xfrm>
          <a:prstGeom prst="ellipse">
            <a:avLst/>
          </a:prstGeom>
          <a:solidFill>
            <a:schemeClr val="accent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cxnSp>
        <p:nvCxnSpPr>
          <p:cNvPr id="54" name="直接箭头连接符 53">
            <a:extLst>
              <a:ext uri="{FF2B5EF4-FFF2-40B4-BE49-F238E27FC236}">
                <a16:creationId xmlns:a16="http://schemas.microsoft.com/office/drawing/2014/main" id="{071BB035-2E87-47E0-8D77-080103C7F3D4}"/>
              </a:ext>
            </a:extLst>
          </p:cNvPr>
          <p:cNvCxnSpPr>
            <a:cxnSpLocks/>
          </p:cNvCxnSpPr>
          <p:nvPr/>
        </p:nvCxnSpPr>
        <p:spPr>
          <a:xfrm flipV="1">
            <a:off x="1912829" y="2923282"/>
            <a:ext cx="22108" cy="844143"/>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203C3DCF-30FC-4FC8-B4C8-8FE0954351F7}"/>
                  </a:ext>
                </a:extLst>
              </p:cNvPr>
              <p:cNvSpPr txBox="1"/>
              <p:nvPr/>
            </p:nvSpPr>
            <p:spPr>
              <a:xfrm>
                <a:off x="1443745" y="3006960"/>
                <a:ext cx="564791" cy="3091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𝑛</m:t>
                      </m:r>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sub>
                      </m:sSub>
                      <m:r>
                        <a:rPr lang="en-US" altLang="zh-CN" sz="1400" b="0" i="1" smtClean="0">
                          <a:latin typeface="Cambria Math" panose="02040503050406030204" pitchFamily="18" charset="0"/>
                        </a:rPr>
                        <m:t>)</m:t>
                      </m:r>
                    </m:oMath>
                  </m:oMathPara>
                </a14:m>
                <a:endParaRPr lang="zh-CN" altLang="en-US" sz="1400" i="1" dirty="0">
                  <a:latin typeface="+mj-lt"/>
                </a:endParaRPr>
              </a:p>
            </p:txBody>
          </p:sp>
        </mc:Choice>
        <mc:Fallback xmlns="">
          <p:sp>
            <p:nvSpPr>
              <p:cNvPr id="55" name="文本框 54">
                <a:extLst>
                  <a:ext uri="{FF2B5EF4-FFF2-40B4-BE49-F238E27FC236}">
                    <a16:creationId xmlns:a16="http://schemas.microsoft.com/office/drawing/2014/main" id="{203C3DCF-30FC-4FC8-B4C8-8FE0954351F7}"/>
                  </a:ext>
                </a:extLst>
              </p:cNvPr>
              <p:cNvSpPr txBox="1">
                <a:spLocks noRot="1" noChangeAspect="1" noMove="1" noResize="1" noEditPoints="1" noAdjustHandles="1" noChangeArrowheads="1" noChangeShapeType="1" noTextEdit="1"/>
              </p:cNvSpPr>
              <p:nvPr/>
            </p:nvSpPr>
            <p:spPr>
              <a:xfrm>
                <a:off x="1443745" y="3006960"/>
                <a:ext cx="564791" cy="309124"/>
              </a:xfrm>
              <a:prstGeom prst="rect">
                <a:avLst/>
              </a:prstGeom>
              <a:blipFill>
                <a:blip r:embed="rId29"/>
                <a:stretch>
                  <a:fillRect b="-58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矩形 57">
                <a:extLst>
                  <a:ext uri="{FF2B5EF4-FFF2-40B4-BE49-F238E27FC236}">
                    <a16:creationId xmlns:a16="http://schemas.microsoft.com/office/drawing/2014/main" id="{3FB89511-0C9A-47A9-A467-D374B59DFBDF}"/>
                  </a:ext>
                </a:extLst>
              </p:cNvPr>
              <p:cNvSpPr/>
              <p:nvPr/>
            </p:nvSpPr>
            <p:spPr>
              <a:xfrm>
                <a:off x="5230212" y="2620506"/>
                <a:ext cx="557140" cy="320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a:latin typeface="Cambria Math" panose="02040503050406030204" pitchFamily="18" charset="0"/>
                            </a:rPr>
                          </m:ctrlPr>
                        </m:sSubSupPr>
                        <m:e>
                          <m:r>
                            <a:rPr lang="en-US" altLang="zh-CN" sz="1400" i="1">
                              <a:latin typeface="Cambria Math" panose="02040503050406030204" pitchFamily="18" charset="0"/>
                            </a:rPr>
                            <m:t>𝑥</m:t>
                          </m:r>
                        </m:e>
                        <m:sub>
                          <m:r>
                            <a:rPr lang="en-US" altLang="zh-CN" sz="1400" i="1">
                              <a:latin typeface="Cambria Math" panose="02040503050406030204" pitchFamily="18" charset="0"/>
                            </a:rPr>
                            <m:t>𝑖</m:t>
                          </m:r>
                          <m:r>
                            <a:rPr lang="en-US" altLang="zh-CN" sz="1400" i="1">
                              <a:latin typeface="Cambria Math" panose="02040503050406030204" pitchFamily="18" charset="0"/>
                            </a:rPr>
                            <m:t>−1</m:t>
                          </m:r>
                        </m:sub>
                        <m:sup>
                          <m:r>
                            <a:rPr lang="en-US" altLang="zh-CN" sz="1400" i="1">
                              <a:latin typeface="Cambria Math" panose="02040503050406030204" pitchFamily="18" charset="0"/>
                            </a:rPr>
                            <m:t>𝑉</m:t>
                          </m:r>
                        </m:sup>
                      </m:sSubSup>
                    </m:oMath>
                  </m:oMathPara>
                </a14:m>
                <a:endParaRPr lang="zh-CN" altLang="en-US" sz="1400" dirty="0"/>
              </a:p>
            </p:txBody>
          </p:sp>
        </mc:Choice>
        <mc:Fallback xmlns="">
          <p:sp>
            <p:nvSpPr>
              <p:cNvPr id="58" name="矩形 57">
                <a:extLst>
                  <a:ext uri="{FF2B5EF4-FFF2-40B4-BE49-F238E27FC236}">
                    <a16:creationId xmlns:a16="http://schemas.microsoft.com/office/drawing/2014/main" id="{3FB89511-0C9A-47A9-A467-D374B59DFBDF}"/>
                  </a:ext>
                </a:extLst>
              </p:cNvPr>
              <p:cNvSpPr>
                <a:spLocks noRot="1" noChangeAspect="1" noMove="1" noResize="1" noEditPoints="1" noAdjustHandles="1" noChangeArrowheads="1" noChangeShapeType="1" noTextEdit="1"/>
              </p:cNvSpPr>
              <p:nvPr/>
            </p:nvSpPr>
            <p:spPr>
              <a:xfrm>
                <a:off x="5230212" y="2620506"/>
                <a:ext cx="557140" cy="320729"/>
              </a:xfrm>
              <a:prstGeom prst="rect">
                <a:avLst/>
              </a:prstGeom>
              <a:blipFill>
                <a:blip r:embed="rId3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8B6247CD-F950-4720-B6DF-0876DD9209FA}"/>
                  </a:ext>
                </a:extLst>
              </p:cNvPr>
              <p:cNvSpPr/>
              <p:nvPr/>
            </p:nvSpPr>
            <p:spPr>
              <a:xfrm>
                <a:off x="2166570" y="3182721"/>
                <a:ext cx="34060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𝜃</m:t>
                      </m:r>
                    </m:oMath>
                  </m:oMathPara>
                </a14:m>
                <a:endParaRPr lang="zh-CN" altLang="en-US" sz="1400" dirty="0"/>
              </a:p>
            </p:txBody>
          </p:sp>
        </mc:Choice>
        <mc:Fallback xmlns="">
          <p:sp>
            <p:nvSpPr>
              <p:cNvPr id="60" name="矩形 59">
                <a:extLst>
                  <a:ext uri="{FF2B5EF4-FFF2-40B4-BE49-F238E27FC236}">
                    <a16:creationId xmlns:a16="http://schemas.microsoft.com/office/drawing/2014/main" id="{8B6247CD-F950-4720-B6DF-0876DD9209FA}"/>
                  </a:ext>
                </a:extLst>
              </p:cNvPr>
              <p:cNvSpPr>
                <a:spLocks noRot="1" noChangeAspect="1" noMove="1" noResize="1" noEditPoints="1" noAdjustHandles="1" noChangeArrowheads="1" noChangeShapeType="1" noTextEdit="1"/>
              </p:cNvSpPr>
              <p:nvPr/>
            </p:nvSpPr>
            <p:spPr>
              <a:xfrm>
                <a:off x="2166570" y="3182721"/>
                <a:ext cx="340606" cy="307777"/>
              </a:xfrm>
              <a:prstGeom prst="rect">
                <a:avLst/>
              </a:prstGeom>
              <a:blipFill>
                <a:blip r:embed="rId31"/>
                <a:stretch>
                  <a:fillRect/>
                </a:stretch>
              </a:blipFill>
            </p:spPr>
            <p:txBody>
              <a:bodyPr/>
              <a:lstStyle/>
              <a:p>
                <a:r>
                  <a:rPr lang="zh-CN" altLang="en-US">
                    <a:noFill/>
                  </a:rPr>
                  <a:t> </a:t>
                </a:r>
              </a:p>
            </p:txBody>
          </p:sp>
        </mc:Fallback>
      </mc:AlternateContent>
      <p:sp>
        <p:nvSpPr>
          <p:cNvPr id="61" name="弧形 60">
            <a:extLst>
              <a:ext uri="{FF2B5EF4-FFF2-40B4-BE49-F238E27FC236}">
                <a16:creationId xmlns:a16="http://schemas.microsoft.com/office/drawing/2014/main" id="{92E2E6BB-4DC2-43CF-B973-6498E865D08C}"/>
              </a:ext>
            </a:extLst>
          </p:cNvPr>
          <p:cNvSpPr/>
          <p:nvPr/>
        </p:nvSpPr>
        <p:spPr>
          <a:xfrm>
            <a:off x="1521398" y="3294464"/>
            <a:ext cx="832977" cy="832977"/>
          </a:xfrm>
          <a:prstGeom prst="arc">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2" name="矩形 61">
                <a:extLst>
                  <a:ext uri="{FF2B5EF4-FFF2-40B4-BE49-F238E27FC236}">
                    <a16:creationId xmlns:a16="http://schemas.microsoft.com/office/drawing/2014/main" id="{28F3194E-814E-445B-A54C-03B7C01D3948}"/>
                  </a:ext>
                </a:extLst>
              </p:cNvPr>
              <p:cNvSpPr/>
              <p:nvPr/>
            </p:nvSpPr>
            <p:spPr>
              <a:xfrm>
                <a:off x="4175414" y="2955968"/>
                <a:ext cx="541687" cy="320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smtClean="0">
                              <a:latin typeface="Cambria Math" panose="02040503050406030204" pitchFamily="18" charset="0"/>
                            </a:rPr>
                          </m:ctrlPr>
                        </m:sSubSupPr>
                        <m:e>
                          <m:r>
                            <a:rPr lang="en-US" altLang="zh-CN" sz="1400" b="0" i="1" smtClean="0">
                              <a:latin typeface="Cambria Math" panose="02040503050406030204" pitchFamily="18" charset="0"/>
                            </a:rPr>
                            <m:t>𝑠</m:t>
                          </m:r>
                        </m:e>
                        <m:sub>
                          <m:r>
                            <a:rPr lang="en-US" altLang="zh-CN" sz="1400" i="1">
                              <a:latin typeface="Cambria Math" panose="02040503050406030204" pitchFamily="18" charset="0"/>
                            </a:rPr>
                            <m:t>𝑖</m:t>
                          </m:r>
                          <m:r>
                            <a:rPr lang="en-US" altLang="zh-CN" sz="1400" i="1">
                              <a:latin typeface="Cambria Math" panose="02040503050406030204" pitchFamily="18" charset="0"/>
                            </a:rPr>
                            <m:t>−1</m:t>
                          </m:r>
                        </m:sub>
                        <m:sup>
                          <m:r>
                            <a:rPr lang="en-US" altLang="zh-CN" sz="1400" i="1">
                              <a:latin typeface="Cambria Math" panose="02040503050406030204" pitchFamily="18" charset="0"/>
                            </a:rPr>
                            <m:t>𝑉</m:t>
                          </m:r>
                        </m:sup>
                      </m:sSubSup>
                    </m:oMath>
                  </m:oMathPara>
                </a14:m>
                <a:endParaRPr lang="zh-CN" altLang="en-US" sz="1400" dirty="0"/>
              </a:p>
            </p:txBody>
          </p:sp>
        </mc:Choice>
        <mc:Fallback xmlns="">
          <p:sp>
            <p:nvSpPr>
              <p:cNvPr id="62" name="矩形 61">
                <a:extLst>
                  <a:ext uri="{FF2B5EF4-FFF2-40B4-BE49-F238E27FC236}">
                    <a16:creationId xmlns:a16="http://schemas.microsoft.com/office/drawing/2014/main" id="{28F3194E-814E-445B-A54C-03B7C01D3948}"/>
                  </a:ext>
                </a:extLst>
              </p:cNvPr>
              <p:cNvSpPr>
                <a:spLocks noRot="1" noChangeAspect="1" noMove="1" noResize="1" noEditPoints="1" noAdjustHandles="1" noChangeArrowheads="1" noChangeShapeType="1" noTextEdit="1"/>
              </p:cNvSpPr>
              <p:nvPr/>
            </p:nvSpPr>
            <p:spPr>
              <a:xfrm>
                <a:off x="4175414" y="2955968"/>
                <a:ext cx="541687" cy="320729"/>
              </a:xfrm>
              <a:prstGeom prst="rect">
                <a:avLst/>
              </a:prstGeom>
              <a:blipFill>
                <a:blip r:embed="rId32"/>
                <a:stretch>
                  <a:fillRect/>
                </a:stretch>
              </a:blipFill>
            </p:spPr>
            <p:txBody>
              <a:bodyPr/>
              <a:lstStyle/>
              <a:p>
                <a:r>
                  <a:rPr lang="zh-CN" altLang="en-US">
                    <a:noFill/>
                  </a:rPr>
                  <a:t> </a:t>
                </a:r>
              </a:p>
            </p:txBody>
          </p:sp>
        </mc:Fallback>
      </mc:AlternateContent>
      <p:sp>
        <p:nvSpPr>
          <p:cNvPr id="63" name="矩形: 圆角 62">
            <a:extLst>
              <a:ext uri="{FF2B5EF4-FFF2-40B4-BE49-F238E27FC236}">
                <a16:creationId xmlns:a16="http://schemas.microsoft.com/office/drawing/2014/main" id="{C600EE63-6081-44D2-BECD-D46EFD3FAB4B}"/>
              </a:ext>
            </a:extLst>
          </p:cNvPr>
          <p:cNvSpPr/>
          <p:nvPr/>
        </p:nvSpPr>
        <p:spPr>
          <a:xfrm>
            <a:off x="5869489" y="3557166"/>
            <a:ext cx="5284779" cy="1330162"/>
          </a:xfrm>
          <a:prstGeom prst="roundRect">
            <a:avLst>
              <a:gd name="adj" fmla="val 6784"/>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5E8E3808-4AA2-4B6A-A9BE-60719C2622C0}"/>
                  </a:ext>
                </a:extLst>
              </p:cNvPr>
              <p:cNvSpPr txBox="1"/>
              <p:nvPr/>
            </p:nvSpPr>
            <p:spPr>
              <a:xfrm>
                <a:off x="6096879" y="4315056"/>
                <a:ext cx="4899976" cy="307777"/>
              </a:xfrm>
              <a:prstGeom prst="rect">
                <a:avLst/>
              </a:prstGeom>
              <a:noFill/>
            </p:spPr>
            <p:txBody>
              <a:bodyPr wrap="square" lIns="0" tIns="0" rIns="0" bIns="0" rtlCol="0">
                <a:spAutoFit/>
              </a:bodyPr>
              <a:lstStyle/>
              <a:p>
                <a14:m>
                  <m:oMath xmlns:m="http://schemas.openxmlformats.org/officeDocument/2006/math">
                    <m:sSub>
                      <m:sSubPr>
                        <m:ctrlPr>
                          <a:rPr lang="en-US" altLang="zh-CN" sz="2000" b="0" i="1" smtClean="0">
                            <a:solidFill>
                              <a:schemeClr val="tx1"/>
                            </a:solidFill>
                            <a:latin typeface="Cambria Math" panose="02040503050406030204" pitchFamily="18" charset="0"/>
                          </a:rPr>
                        </m:ctrlPr>
                      </m:sSubPr>
                      <m:e>
                        <m:sSub>
                          <m:sSubPr>
                            <m:ctrlPr>
                              <a:rPr lang="en-US" altLang="zh-CN" sz="2000" b="0" i="1" smtClean="0">
                                <a:solidFill>
                                  <a:schemeClr val="tx1"/>
                                </a:solidFill>
                                <a:latin typeface="Cambria Math" panose="02040503050406030204" pitchFamily="18" charset="0"/>
                              </a:rPr>
                            </m:ctrlPr>
                          </m:sSubPr>
                          <m:e>
                            <m:acc>
                              <m:accPr>
                                <m:chr m:val="̅"/>
                                <m:ctrlPr>
                                  <a:rPr lang="en-US" altLang="zh-CN" sz="2000" b="0" i="1" smtClean="0">
                                    <a:solidFill>
                                      <a:schemeClr val="tx1"/>
                                    </a:solidFill>
                                    <a:latin typeface="Cambria Math" panose="02040503050406030204" pitchFamily="18" charset="0"/>
                                  </a:rPr>
                                </m:ctrlPr>
                              </m:accPr>
                              <m:e>
                                <m:r>
                                  <a:rPr lang="en-US" altLang="zh-CN" sz="2000" b="0" i="1" smtClean="0">
                                    <a:solidFill>
                                      <a:schemeClr val="tx1"/>
                                    </a:solidFill>
                                    <a:latin typeface="Cambria Math" panose="02040503050406030204" pitchFamily="18" charset="0"/>
                                  </a:rPr>
                                  <m:t>𝑐</m:t>
                                </m:r>
                              </m:e>
                            </m:acc>
                          </m:e>
                          <m:sub>
                            <m:r>
                              <a:rPr lang="en-US" altLang="zh-CN" sz="2000" b="0" i="1" smtClean="0">
                                <a:solidFill>
                                  <a:schemeClr val="tx1"/>
                                </a:solidFill>
                                <a:latin typeface="Cambria Math" panose="02040503050406030204" pitchFamily="18" charset="0"/>
                              </a:rPr>
                              <m:t>𝑖</m:t>
                            </m:r>
                          </m:sub>
                        </m:sSub>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𝑥</m:t>
                        </m:r>
                      </m:e>
                      <m:sub>
                        <m:r>
                          <a:rPr lang="en-US" altLang="zh-CN" sz="2000" b="0" i="1" smtClean="0">
                            <a:solidFill>
                              <a:schemeClr val="tx1"/>
                            </a:solidFill>
                            <a:latin typeface="Cambria Math" panose="02040503050406030204" pitchFamily="18" charset="0"/>
                          </a:rPr>
                          <m:t>𝑖</m:t>
                        </m:r>
                      </m:sub>
                    </m:sSub>
                    <m:r>
                      <a:rPr lang="en-US" altLang="zh-CN" sz="2000" b="0" i="1" smtClean="0">
                        <a:solidFill>
                          <a:schemeClr val="tx1"/>
                        </a:solidFill>
                        <a:latin typeface="Cambria Math" panose="02040503050406030204" pitchFamily="18" charset="0"/>
                      </a:rPr>
                      <m:t>)=</m:t>
                    </m:r>
                    <m:sSup>
                      <m:sSupPr>
                        <m:ctrlPr>
                          <a:rPr lang="en-US" altLang="zh-CN" sz="2000" i="1" smtClean="0">
                            <a:solidFill>
                              <a:schemeClr val="accent6"/>
                            </a:solidFill>
                            <a:latin typeface="Cambria Math" panose="02040503050406030204" pitchFamily="18" charset="0"/>
                          </a:rPr>
                        </m:ctrlPr>
                      </m:sSupPr>
                      <m:e>
                        <m:r>
                          <a:rPr lang="en-US" altLang="zh-CN" sz="2000" i="1">
                            <a:solidFill>
                              <a:schemeClr val="accent6"/>
                            </a:solidFill>
                            <a:latin typeface="Cambria Math" panose="02040503050406030204" pitchFamily="18" charset="0"/>
                          </a:rPr>
                          <m:t>𝛼</m:t>
                        </m:r>
                      </m:e>
                      <m:sup>
                        <m:r>
                          <a:rPr lang="en-US" altLang="zh-CN" sz="2000" i="1">
                            <a:solidFill>
                              <a:schemeClr val="accent6"/>
                            </a:solidFill>
                            <a:latin typeface="Cambria Math" panose="02040503050406030204" pitchFamily="18" charset="0"/>
                          </a:rPr>
                          <m:t>𝑉</m:t>
                        </m:r>
                      </m:sup>
                    </m:sSup>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sSub>
                          <m:sSubPr>
                            <m:ctrlPr>
                              <a:rPr lang="en-US" altLang="zh-CN" sz="2000" i="1">
                                <a:solidFill>
                                  <a:schemeClr val="tx1"/>
                                </a:solidFill>
                                <a:latin typeface="Cambria Math" panose="02040503050406030204" pitchFamily="18" charset="0"/>
                              </a:rPr>
                            </m:ctrlPr>
                          </m:sSubPr>
                          <m:e>
                            <m:acc>
                              <m:accPr>
                                <m:chr m:val="̃"/>
                                <m:ctrlPr>
                                  <a:rPr lang="en-US" altLang="zh-CN" sz="2000" i="1">
                                    <a:solidFill>
                                      <a:schemeClr val="tx1"/>
                                    </a:solidFill>
                                    <a:latin typeface="Cambria Math" panose="02040503050406030204" pitchFamily="18" charset="0"/>
                                  </a:rPr>
                                </m:ctrlPr>
                              </m:accPr>
                              <m:e>
                                <m:r>
                                  <a:rPr lang="en-US" altLang="zh-CN" sz="2000" i="1">
                                    <a:solidFill>
                                      <a:schemeClr val="tx1"/>
                                    </a:solidFill>
                                    <a:latin typeface="Cambria Math" panose="02040503050406030204" pitchFamily="18" charset="0"/>
                                  </a:rPr>
                                  <m:t>𝑐</m:t>
                                </m:r>
                              </m:e>
                            </m:acc>
                          </m:e>
                          <m:sub>
                            <m:r>
                              <a:rPr lang="en-US" altLang="zh-CN" sz="2000" i="1">
                                <a:solidFill>
                                  <a:schemeClr val="tx1"/>
                                </a:solidFill>
                                <a:latin typeface="Cambria Math" panose="02040503050406030204" pitchFamily="18" charset="0"/>
                              </a:rPr>
                              <m:t>𝑖</m:t>
                            </m:r>
                          </m:sub>
                        </m:sSub>
                        <m:r>
                          <a:rPr lang="en-US" altLang="zh-CN" sz="2000" i="1">
                            <a:solidFill>
                              <a:schemeClr val="tx1"/>
                            </a:solidFill>
                            <a:latin typeface="Cambria Math" panose="02040503050406030204" pitchFamily="18" charset="0"/>
                          </a:rPr>
                          <m:t>(</m:t>
                        </m:r>
                        <m:r>
                          <a:rPr lang="en-US" altLang="zh-CN" sz="2000" i="1">
                            <a:solidFill>
                              <a:schemeClr val="tx1"/>
                            </a:solidFill>
                            <a:latin typeface="Cambria Math" panose="02040503050406030204" pitchFamily="18" charset="0"/>
                          </a:rPr>
                          <m:t>𝑥</m:t>
                        </m:r>
                      </m:e>
                      <m:sub>
                        <m:r>
                          <a:rPr lang="en-US" altLang="zh-CN" sz="2000" i="1">
                            <a:solidFill>
                              <a:schemeClr val="tx1"/>
                            </a:solidFill>
                            <a:latin typeface="Cambria Math" panose="02040503050406030204" pitchFamily="18" charset="0"/>
                          </a:rPr>
                          <m:t>𝑖</m:t>
                        </m:r>
                      </m:sub>
                    </m:sSub>
                    <m:r>
                      <a:rPr lang="en-US" altLang="zh-CN" sz="2000" i="1">
                        <a:solidFill>
                          <a:schemeClr val="tx1"/>
                        </a:solidFill>
                        <a:latin typeface="Cambria Math" panose="02040503050406030204" pitchFamily="18" charset="0"/>
                      </a:rPr>
                      <m:t>)+</m:t>
                    </m:r>
                    <m:d>
                      <m:dPr>
                        <m:ctrlPr>
                          <a:rPr lang="en-US" altLang="zh-CN" sz="2000" i="1">
                            <a:solidFill>
                              <a:schemeClr val="tx1"/>
                            </a:solidFill>
                            <a:latin typeface="Cambria Math" panose="02040503050406030204" pitchFamily="18" charset="0"/>
                          </a:rPr>
                        </m:ctrlPr>
                      </m:dPr>
                      <m:e>
                        <m:r>
                          <a:rPr lang="en-US" altLang="zh-CN" sz="2000" i="1">
                            <a:solidFill>
                              <a:schemeClr val="tx1"/>
                            </a:solidFill>
                            <a:latin typeface="Cambria Math" panose="02040503050406030204" pitchFamily="18" charset="0"/>
                          </a:rPr>
                          <m:t>1−</m:t>
                        </m:r>
                        <m:sSup>
                          <m:sSupPr>
                            <m:ctrlPr>
                              <a:rPr lang="en-US" altLang="zh-CN" sz="2000" i="1" smtClean="0">
                                <a:solidFill>
                                  <a:schemeClr val="accent6"/>
                                </a:solidFill>
                                <a:latin typeface="Cambria Math" panose="02040503050406030204" pitchFamily="18" charset="0"/>
                              </a:rPr>
                            </m:ctrlPr>
                          </m:sSupPr>
                          <m:e>
                            <m:r>
                              <a:rPr lang="en-US" altLang="zh-CN" sz="2000" i="1">
                                <a:solidFill>
                                  <a:schemeClr val="accent6"/>
                                </a:solidFill>
                                <a:latin typeface="Cambria Math" panose="02040503050406030204" pitchFamily="18" charset="0"/>
                              </a:rPr>
                              <m:t>𝛼</m:t>
                            </m:r>
                          </m:e>
                          <m:sup>
                            <m:r>
                              <a:rPr lang="en-US" altLang="zh-CN" sz="2000" i="1">
                                <a:solidFill>
                                  <a:schemeClr val="accent6"/>
                                </a:solidFill>
                                <a:latin typeface="Cambria Math" panose="02040503050406030204" pitchFamily="18" charset="0"/>
                              </a:rPr>
                              <m:t>𝑉</m:t>
                            </m:r>
                          </m:sup>
                        </m:sSup>
                      </m:e>
                    </m:d>
                    <m:r>
                      <a:rPr lang="en-US" altLang="zh-CN" sz="2000" i="1">
                        <a:solidFill>
                          <a:schemeClr val="tx1"/>
                        </a:solidFill>
                        <a:latin typeface="Cambria Math" panose="02040503050406030204" pitchFamily="18" charset="0"/>
                      </a:rPr>
                      <m:t>×</m:t>
                    </m:r>
                  </m:oMath>
                </a14:m>
                <a:r>
                  <a:rPr lang="en-US" altLang="zh-CN" sz="2000" dirty="0">
                    <a:solidFill>
                      <a:schemeClr val="tx1"/>
                    </a:solidFill>
                  </a:rPr>
                  <a:t> </a:t>
                </a:r>
                <a14:m>
                  <m:oMath xmlns:m="http://schemas.openxmlformats.org/officeDocument/2006/math">
                    <m:sSub>
                      <m:sSubPr>
                        <m:ctrlPr>
                          <a:rPr lang="en-US" altLang="zh-CN" sz="2000" i="1">
                            <a:solidFill>
                              <a:schemeClr val="tx1"/>
                            </a:solidFill>
                            <a:latin typeface="Cambria Math" panose="02040503050406030204" pitchFamily="18" charset="0"/>
                          </a:rPr>
                        </m:ctrlPr>
                      </m:sSubPr>
                      <m:e>
                        <m:sSub>
                          <m:sSubPr>
                            <m:ctrlPr>
                              <a:rPr lang="en-US" altLang="zh-CN" sz="2000" i="1">
                                <a:solidFill>
                                  <a:schemeClr val="tx1"/>
                                </a:solidFill>
                                <a:latin typeface="Cambria Math" panose="02040503050406030204" pitchFamily="18" charset="0"/>
                              </a:rPr>
                            </m:ctrlPr>
                          </m:sSubPr>
                          <m:e>
                            <m:acc>
                              <m:accPr>
                                <m:chr m:val="̅"/>
                                <m:ctrlPr>
                                  <a:rPr lang="en-US" altLang="zh-CN" sz="2000" i="1">
                                    <a:solidFill>
                                      <a:schemeClr val="tx1"/>
                                    </a:solidFill>
                                    <a:latin typeface="Cambria Math" panose="02040503050406030204" pitchFamily="18" charset="0"/>
                                  </a:rPr>
                                </m:ctrlPr>
                              </m:accPr>
                              <m:e>
                                <m:r>
                                  <a:rPr lang="en-US" altLang="zh-CN" sz="2000" i="1">
                                    <a:solidFill>
                                      <a:schemeClr val="tx1"/>
                                    </a:solidFill>
                                    <a:latin typeface="Cambria Math" panose="02040503050406030204" pitchFamily="18" charset="0"/>
                                  </a:rPr>
                                  <m:t>𝑐</m:t>
                                </m:r>
                              </m:e>
                            </m:acc>
                          </m:e>
                          <m:sub>
                            <m:r>
                              <a:rPr lang="en-US" altLang="zh-CN" sz="2000" i="1">
                                <a:solidFill>
                                  <a:schemeClr val="tx1"/>
                                </a:solidFill>
                                <a:latin typeface="Cambria Math" panose="02040503050406030204" pitchFamily="18" charset="0"/>
                              </a:rPr>
                              <m:t>𝑖</m:t>
                            </m:r>
                            <m:r>
                              <a:rPr lang="en-US" altLang="zh-CN" sz="2000" i="1">
                                <a:solidFill>
                                  <a:schemeClr val="tx1"/>
                                </a:solidFill>
                                <a:latin typeface="Cambria Math" panose="02040503050406030204" pitchFamily="18" charset="0"/>
                              </a:rPr>
                              <m:t>−1</m:t>
                            </m:r>
                          </m:sub>
                        </m:sSub>
                        <m:r>
                          <a:rPr lang="en-US" altLang="zh-CN" sz="2000" i="1">
                            <a:solidFill>
                              <a:schemeClr val="tx1"/>
                            </a:solidFill>
                            <a:latin typeface="Cambria Math" panose="02040503050406030204" pitchFamily="18" charset="0"/>
                          </a:rPr>
                          <m:t>(</m:t>
                        </m:r>
                        <m:r>
                          <a:rPr lang="en-US" altLang="zh-CN" sz="2000" i="1">
                            <a:solidFill>
                              <a:schemeClr val="tx1"/>
                            </a:solidFill>
                            <a:latin typeface="Cambria Math" panose="02040503050406030204" pitchFamily="18" charset="0"/>
                          </a:rPr>
                          <m:t>𝑥</m:t>
                        </m:r>
                      </m:e>
                      <m:sub>
                        <m:r>
                          <a:rPr lang="en-US" altLang="zh-CN" sz="2000" i="1">
                            <a:solidFill>
                              <a:schemeClr val="tx1"/>
                            </a:solidFill>
                            <a:latin typeface="Cambria Math" panose="02040503050406030204" pitchFamily="18" charset="0"/>
                          </a:rPr>
                          <m:t>𝑖</m:t>
                        </m:r>
                        <m:r>
                          <a:rPr lang="en-US" altLang="zh-CN" sz="2000" i="1">
                            <a:latin typeface="Cambria Math" panose="02040503050406030204" pitchFamily="18" charset="0"/>
                          </a:rPr>
                          <m:t>−1</m:t>
                        </m:r>
                      </m:sub>
                    </m:sSub>
                    <m:r>
                      <a:rPr lang="en-US" altLang="zh-CN" sz="2000" i="1">
                        <a:solidFill>
                          <a:schemeClr val="tx1"/>
                        </a:solidFill>
                        <a:latin typeface="Cambria Math" panose="02040503050406030204" pitchFamily="18" charset="0"/>
                      </a:rPr>
                      <m:t>)</m:t>
                    </m:r>
                  </m:oMath>
                </a14:m>
                <a:endParaRPr lang="zh-CN" altLang="en-US" sz="2000" dirty="0">
                  <a:solidFill>
                    <a:schemeClr val="tx1"/>
                  </a:solidFill>
                </a:endParaRPr>
              </a:p>
            </p:txBody>
          </p:sp>
        </mc:Choice>
        <mc:Fallback xmlns="">
          <p:sp>
            <p:nvSpPr>
              <p:cNvPr id="64" name="文本框 63">
                <a:extLst>
                  <a:ext uri="{FF2B5EF4-FFF2-40B4-BE49-F238E27FC236}">
                    <a16:creationId xmlns:a16="http://schemas.microsoft.com/office/drawing/2014/main" id="{5E8E3808-4AA2-4B6A-A9BE-60719C2622C0}"/>
                  </a:ext>
                </a:extLst>
              </p:cNvPr>
              <p:cNvSpPr txBox="1">
                <a:spLocks noRot="1" noChangeAspect="1" noMove="1" noResize="1" noEditPoints="1" noAdjustHandles="1" noChangeArrowheads="1" noChangeShapeType="1" noTextEdit="1"/>
              </p:cNvSpPr>
              <p:nvPr/>
            </p:nvSpPr>
            <p:spPr>
              <a:xfrm>
                <a:off x="6096879" y="4315056"/>
                <a:ext cx="4899976" cy="307777"/>
              </a:xfrm>
              <a:prstGeom prst="rect">
                <a:avLst/>
              </a:prstGeom>
              <a:blipFill>
                <a:blip r:embed="rId33"/>
                <a:stretch>
                  <a:fillRect l="-1244" t="-6000" r="-1119" b="-3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A835ABE0-2934-4FBF-830D-5617D6E58BE9}"/>
                  </a:ext>
                </a:extLst>
              </p:cNvPr>
              <p:cNvSpPr txBox="1"/>
              <p:nvPr/>
            </p:nvSpPr>
            <p:spPr>
              <a:xfrm>
                <a:off x="6085708" y="3677995"/>
                <a:ext cx="5068560" cy="54425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altLang="zh-CN" sz="2000" b="0" i="1" smtClean="0">
                              <a:solidFill>
                                <a:schemeClr val="accent6"/>
                              </a:solidFill>
                              <a:latin typeface="Cambria Math" panose="02040503050406030204" pitchFamily="18" charset="0"/>
                            </a:rPr>
                          </m:ctrlPr>
                        </m:sSupPr>
                        <m:e>
                          <m:r>
                            <a:rPr lang="en-US" altLang="zh-CN" sz="2000" b="0" i="1" smtClean="0">
                              <a:solidFill>
                                <a:schemeClr val="accent6"/>
                              </a:solidFill>
                              <a:latin typeface="Cambria Math" panose="02040503050406030204" pitchFamily="18" charset="0"/>
                            </a:rPr>
                            <m:t>𝛼</m:t>
                          </m:r>
                        </m:e>
                        <m:sup>
                          <m:r>
                            <a:rPr lang="en-US" altLang="zh-CN" sz="2000" b="0" i="1" smtClean="0">
                              <a:solidFill>
                                <a:schemeClr val="accent6"/>
                              </a:solidFill>
                              <a:latin typeface="Cambria Math" panose="02040503050406030204" pitchFamily="18" charset="0"/>
                            </a:rPr>
                            <m:t>𝑉</m:t>
                          </m:r>
                        </m:sup>
                      </m:sSup>
                      <m:r>
                        <a:rPr lang="en-US" altLang="zh-CN" sz="2000" b="0" i="1" smtClean="0">
                          <a:solidFill>
                            <a:schemeClr val="tx1"/>
                          </a:solidFill>
                          <a:latin typeface="Cambria Math" panose="02040503050406030204" pitchFamily="18" charset="0"/>
                        </a:rPr>
                        <m:t>=1−</m:t>
                      </m:r>
                      <m:r>
                        <a:rPr lang="en-US" altLang="zh-CN" sz="2000" b="0" i="1" smtClean="0">
                          <a:solidFill>
                            <a:schemeClr val="tx1"/>
                          </a:solidFill>
                          <a:latin typeface="Cambria Math" panose="02040503050406030204" pitchFamily="18" charset="0"/>
                        </a:rPr>
                        <m:t>𝐺𝑎𝑢𝑠𝑠𝑖𝑎𝑛</m:t>
                      </m:r>
                      <m:d>
                        <m:dPr>
                          <m:ctrlPr>
                            <a:rPr lang="en-US" altLang="zh-CN" sz="2000" b="0" i="1" smtClean="0">
                              <a:solidFill>
                                <a:schemeClr val="tx1"/>
                              </a:solidFill>
                              <a:latin typeface="Cambria Math" panose="02040503050406030204" pitchFamily="18" charset="0"/>
                            </a:rPr>
                          </m:ctrlPr>
                        </m:dPr>
                        <m:e>
                          <m:r>
                            <a:rPr lang="en-US" altLang="zh-CN" sz="2000" b="0" i="1" smtClean="0">
                              <a:solidFill>
                                <a:schemeClr val="tx1"/>
                              </a:solidFill>
                              <a:latin typeface="Cambria Math" panose="02040503050406030204" pitchFamily="18" charset="0"/>
                            </a:rPr>
                            <m:t>𝜃</m:t>
                          </m:r>
                          <m:r>
                            <a:rPr lang="en-US" altLang="zh-CN" sz="2000" b="0" i="1" smtClean="0">
                              <a:solidFill>
                                <a:schemeClr val="tx1"/>
                              </a:solidFill>
                              <a:latin typeface="Cambria Math" panose="02040503050406030204" pitchFamily="18" charset="0"/>
                            </a:rPr>
                            <m:t>−</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𝜋</m:t>
                              </m:r>
                            </m:num>
                            <m:den>
                              <m:r>
                                <a:rPr lang="en-US" altLang="zh-CN" sz="2000" i="1">
                                  <a:latin typeface="Cambria Math" panose="02040503050406030204" pitchFamily="18" charset="0"/>
                                </a:rPr>
                                <m:t>2</m:t>
                              </m:r>
                            </m:den>
                          </m:f>
                          <m:r>
                            <a:rPr lang="en-US" altLang="zh-CN" sz="2000" b="0" i="1" smtClean="0">
                              <a:solidFill>
                                <a:schemeClr val="tx1"/>
                              </a:solidFill>
                              <a:latin typeface="Cambria Math" panose="02040503050406030204" pitchFamily="18" charset="0"/>
                            </a:rPr>
                            <m:t>;0,0.1</m:t>
                          </m:r>
                        </m:e>
                      </m:d>
                      <m:r>
                        <a:rPr lang="en-US" altLang="zh-CN" sz="2000" b="0" i="1" smtClean="0">
                          <a:solidFill>
                            <a:schemeClr val="tx1"/>
                          </a:solidFill>
                          <a:latin typeface="Cambria Math" panose="02040503050406030204" pitchFamily="18" charset="0"/>
                        </a:rPr>
                        <m:t>×(1−</m:t>
                      </m:r>
                      <m:r>
                        <a:rPr lang="en-US" altLang="zh-CN" sz="2000" b="0" i="1" smtClean="0">
                          <a:solidFill>
                            <a:schemeClr val="tx1"/>
                          </a:solidFill>
                          <a:latin typeface="Cambria Math" panose="02040503050406030204" pitchFamily="18" charset="0"/>
                        </a:rPr>
                        <m:t>𝛼</m:t>
                      </m:r>
                      <m:r>
                        <a:rPr lang="en-US" altLang="zh-CN" sz="2000" b="0" i="1" smtClean="0">
                          <a:solidFill>
                            <a:schemeClr val="tx1"/>
                          </a:solidFill>
                          <a:latin typeface="Cambria Math" panose="02040503050406030204" pitchFamily="18" charset="0"/>
                        </a:rPr>
                        <m:t>)</m:t>
                      </m:r>
                    </m:oMath>
                  </m:oMathPara>
                </a14:m>
                <a:endParaRPr lang="zh-CN" altLang="en-US" sz="2000" dirty="0">
                  <a:solidFill>
                    <a:schemeClr val="tx1"/>
                  </a:solidFill>
                </a:endParaRPr>
              </a:p>
            </p:txBody>
          </p:sp>
        </mc:Choice>
        <mc:Fallback xmlns="">
          <p:sp>
            <p:nvSpPr>
              <p:cNvPr id="65" name="文本框 64">
                <a:extLst>
                  <a:ext uri="{FF2B5EF4-FFF2-40B4-BE49-F238E27FC236}">
                    <a16:creationId xmlns:a16="http://schemas.microsoft.com/office/drawing/2014/main" id="{A835ABE0-2934-4FBF-830D-5617D6E58BE9}"/>
                  </a:ext>
                </a:extLst>
              </p:cNvPr>
              <p:cNvSpPr txBox="1">
                <a:spLocks noRot="1" noChangeAspect="1" noMove="1" noResize="1" noEditPoints="1" noAdjustHandles="1" noChangeArrowheads="1" noChangeShapeType="1" noTextEdit="1"/>
              </p:cNvSpPr>
              <p:nvPr/>
            </p:nvSpPr>
            <p:spPr>
              <a:xfrm>
                <a:off x="6085708" y="3677995"/>
                <a:ext cx="5068560" cy="544252"/>
              </a:xfrm>
              <a:prstGeom prst="rect">
                <a:avLst/>
              </a:prstGeom>
              <a:blipFill>
                <a:blip r:embed="rId3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76A2D02F-392F-4746-995B-A92D09B9E9F7}"/>
                  </a:ext>
                </a:extLst>
              </p:cNvPr>
              <p:cNvSpPr txBox="1"/>
              <p:nvPr/>
            </p:nvSpPr>
            <p:spPr>
              <a:xfrm>
                <a:off x="7455975" y="3063158"/>
                <a:ext cx="1954391" cy="346472"/>
              </a:xfrm>
              <a:prstGeom prst="roundRect">
                <a:avLst>
                  <a:gd name="adj" fmla="val 19547"/>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latin typeface="Avenir" panose="020B0503020203020204" pitchFamily="34" charset="0"/>
                  </a:rPr>
                  <a:t>Use </a:t>
                </a:r>
                <a14:m>
                  <m:oMath xmlns:m="http://schemas.openxmlformats.org/officeDocument/2006/math">
                    <m:r>
                      <a:rPr lang="en-US" altLang="zh-CN" sz="1400" b="0" i="1" smtClean="0">
                        <a:latin typeface="Cambria Math" panose="02040503050406030204" pitchFamily="18" charset="0"/>
                      </a:rPr>
                      <m:t>𝜃</m:t>
                    </m:r>
                  </m:oMath>
                </a14:m>
                <a:r>
                  <a:rPr lang="en-US" altLang="zh-CN" sz="1400" dirty="0">
                    <a:latin typeface="Avenir" panose="020B0503020203020204" pitchFamily="34" charset="0"/>
                  </a:rPr>
                  <a:t> to adjust the </a:t>
                </a:r>
                <a14:m>
                  <m:oMath xmlns:m="http://schemas.openxmlformats.org/officeDocument/2006/math">
                    <m:r>
                      <a:rPr lang="en-US" altLang="zh-CN" sz="1400" b="0" i="1" smtClean="0">
                        <a:latin typeface="Cambria Math" panose="02040503050406030204" pitchFamily="18" charset="0"/>
                      </a:rPr>
                      <m:t>𝛼</m:t>
                    </m:r>
                  </m:oMath>
                </a14:m>
                <a:r>
                  <a:rPr lang="en-US" altLang="zh-CN" sz="1400" dirty="0">
                    <a:latin typeface="Avenir" panose="020B0503020203020204" pitchFamily="34" charset="0"/>
                  </a:rPr>
                  <a:t>!</a:t>
                </a:r>
              </a:p>
            </p:txBody>
          </p:sp>
        </mc:Choice>
        <mc:Fallback xmlns="">
          <p:sp>
            <p:nvSpPr>
              <p:cNvPr id="66" name="文本框 65">
                <a:extLst>
                  <a:ext uri="{FF2B5EF4-FFF2-40B4-BE49-F238E27FC236}">
                    <a16:creationId xmlns:a16="http://schemas.microsoft.com/office/drawing/2014/main" id="{76A2D02F-392F-4746-995B-A92D09B9E9F7}"/>
                  </a:ext>
                </a:extLst>
              </p:cNvPr>
              <p:cNvSpPr txBox="1">
                <a:spLocks noRot="1" noChangeAspect="1" noMove="1" noResize="1" noEditPoints="1" noAdjustHandles="1" noChangeArrowheads="1" noChangeShapeType="1" noTextEdit="1"/>
              </p:cNvSpPr>
              <p:nvPr/>
            </p:nvSpPr>
            <p:spPr>
              <a:xfrm>
                <a:off x="7455975" y="3063158"/>
                <a:ext cx="1954391" cy="346472"/>
              </a:xfrm>
              <a:prstGeom prst="roundRect">
                <a:avLst>
                  <a:gd name="adj" fmla="val 19547"/>
                </a:avLst>
              </a:prstGeom>
              <a:blipFill>
                <a:blip r:embed="rId35"/>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08672EE9-9066-4D70-A4F5-4FCAE3356246}"/>
                  </a:ext>
                </a:extLst>
              </p:cNvPr>
              <p:cNvSpPr txBox="1"/>
              <p:nvPr/>
            </p:nvSpPr>
            <p:spPr>
              <a:xfrm>
                <a:off x="5869489" y="1127600"/>
                <a:ext cx="5127366" cy="1396411"/>
              </a:xfrm>
              <a:prstGeom prst="roundRect">
                <a:avLst>
                  <a:gd name="adj" fmla="val 519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marL="179388" indent="-179388">
                  <a:lnSpc>
                    <a:spcPct val="150000"/>
                  </a:lnSpc>
                  <a:buFont typeface="Arial" panose="020B0604020202020204" pitchFamily="34" charset="0"/>
                  <a:buChar char="•"/>
                </a:pPr>
                <a:r>
                  <a:rPr lang="en-US" altLang="zh-CN" sz="1400" dirty="0">
                    <a:latin typeface="Avenir" panose="020B0503020203020204" pitchFamily="34" charset="0"/>
                  </a:rPr>
                  <a:t>Only when </a:t>
                </a:r>
                <a14:m>
                  <m:oMath xmlns:m="http://schemas.openxmlformats.org/officeDocument/2006/math">
                    <m:r>
                      <a:rPr lang="en-US" altLang="zh-CN" sz="1400" b="0" i="1" smtClean="0">
                        <a:latin typeface="Cambria Math" panose="02040503050406030204" pitchFamily="18" charset="0"/>
                      </a:rPr>
                      <m:t>𝜃</m:t>
                    </m:r>
                  </m:oMath>
                </a14:m>
                <a:r>
                  <a:rPr lang="en-US" altLang="zh-CN" sz="1400" dirty="0">
                    <a:latin typeface="Avenir" panose="020B0503020203020204" pitchFamily="34" charset="0"/>
                  </a:rPr>
                  <a:t> is close to </a:t>
                </a:r>
                <a14:m>
                  <m:oMath xmlns:m="http://schemas.openxmlformats.org/officeDocument/2006/math">
                    <m:r>
                      <a:rPr lang="en-US" altLang="zh-CN" sz="1400" b="0" i="1" smtClean="0">
                        <a:latin typeface="Cambria Math" panose="02040503050406030204" pitchFamily="18" charset="0"/>
                      </a:rPr>
                      <m:t>90°</m:t>
                    </m:r>
                  </m:oMath>
                </a14:m>
                <a:r>
                  <a:rPr lang="en-US" altLang="zh-CN" sz="1400" dirty="0">
                    <a:latin typeface="Avenir" panose="020B0503020203020204" pitchFamily="34" charset="0"/>
                  </a:rPr>
                  <a:t>,</a:t>
                </a:r>
              </a:p>
              <a:p>
                <a:pPr marL="636588" lvl="2" indent="-179388">
                  <a:lnSpc>
                    <a:spcPct val="150000"/>
                  </a:lnSpc>
                  <a:buFont typeface="Arial" panose="020B0604020202020204" pitchFamily="34" charset="0"/>
                  <a:buChar char="•"/>
                </a:pPr>
                <a:r>
                  <a:rPr lang="en-US" altLang="zh-CN" sz="1400" dirty="0">
                    <a:latin typeface="Avenir" panose="020B0503020203020204" pitchFamily="34" charset="0"/>
                  </a:rPr>
                  <a:t>fully depend on temporal result. </a:t>
                </a:r>
              </a:p>
              <a:p>
                <a:pPr marL="179388" indent="-179388">
                  <a:lnSpc>
                    <a:spcPct val="150000"/>
                  </a:lnSpc>
                  <a:buFont typeface="Arial" panose="020B0604020202020204" pitchFamily="34" charset="0"/>
                  <a:buChar char="•"/>
                </a:pPr>
                <a:r>
                  <a:rPr lang="en-US" altLang="zh-CN" sz="1400" dirty="0">
                    <a:latin typeface="Avenir" panose="020B0503020203020204" pitchFamily="34" charset="0"/>
                  </a:rPr>
                  <a:t>Otherwise, </a:t>
                </a:r>
              </a:p>
              <a:p>
                <a:pPr marL="636588" lvl="2" indent="-179388">
                  <a:lnSpc>
                    <a:spcPct val="150000"/>
                  </a:lnSpc>
                  <a:buFont typeface="Arial" panose="020B0604020202020204" pitchFamily="34" charset="0"/>
                  <a:buChar char="•"/>
                </a:pPr>
                <a:r>
                  <a:rPr lang="en-US" altLang="zh-CN" sz="1400" dirty="0">
                    <a:latin typeface="Avenir" panose="020B0503020203020204" pitchFamily="34" charset="0"/>
                  </a:rPr>
                  <a:t>trust more on the current result. </a:t>
                </a:r>
              </a:p>
            </p:txBody>
          </p:sp>
        </mc:Choice>
        <mc:Fallback xmlns="">
          <p:sp>
            <p:nvSpPr>
              <p:cNvPr id="49" name="文本框 48">
                <a:extLst>
                  <a:ext uri="{FF2B5EF4-FFF2-40B4-BE49-F238E27FC236}">
                    <a16:creationId xmlns:a16="http://schemas.microsoft.com/office/drawing/2014/main" id="{08672EE9-9066-4D70-A4F5-4FCAE3356246}"/>
                  </a:ext>
                </a:extLst>
              </p:cNvPr>
              <p:cNvSpPr txBox="1">
                <a:spLocks noRot="1" noChangeAspect="1" noMove="1" noResize="1" noEditPoints="1" noAdjustHandles="1" noChangeArrowheads="1" noChangeShapeType="1" noTextEdit="1"/>
              </p:cNvSpPr>
              <p:nvPr/>
            </p:nvSpPr>
            <p:spPr>
              <a:xfrm>
                <a:off x="5869489" y="1127600"/>
                <a:ext cx="5127366" cy="1396411"/>
              </a:xfrm>
              <a:prstGeom prst="roundRect">
                <a:avLst>
                  <a:gd name="adj" fmla="val 5191"/>
                </a:avLst>
              </a:prstGeom>
              <a:blipFill>
                <a:blip r:embed="rId36"/>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cxnSp>
        <p:nvCxnSpPr>
          <p:cNvPr id="52" name="直接箭头连接符 51">
            <a:extLst>
              <a:ext uri="{FF2B5EF4-FFF2-40B4-BE49-F238E27FC236}">
                <a16:creationId xmlns:a16="http://schemas.microsoft.com/office/drawing/2014/main" id="{221CB6A7-2A48-4C84-B824-08F6D776E82D}"/>
              </a:ext>
            </a:extLst>
          </p:cNvPr>
          <p:cNvCxnSpPr>
            <a:cxnSpLocks/>
          </p:cNvCxnSpPr>
          <p:nvPr/>
        </p:nvCxnSpPr>
        <p:spPr>
          <a:xfrm>
            <a:off x="8433171" y="2588422"/>
            <a:ext cx="0" cy="4185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237EFDE0-721F-41FF-A09D-09A5566B0F3A}"/>
              </a:ext>
            </a:extLst>
          </p:cNvPr>
          <p:cNvSpPr txBox="1"/>
          <p:nvPr/>
        </p:nvSpPr>
        <p:spPr>
          <a:xfrm>
            <a:off x="412509" y="1084270"/>
            <a:ext cx="2752502"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What if the surface isn’t flat?</a:t>
            </a:r>
          </a:p>
        </p:txBody>
      </p:sp>
    </p:spTree>
    <p:extLst>
      <p:ext uri="{BB962C8B-B14F-4D97-AF65-F5344CB8AC3E}">
        <p14:creationId xmlns:p14="http://schemas.microsoft.com/office/powerpoint/2010/main" val="3574435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right)">
                                      <p:cBhvr>
                                        <p:cTn id="29" dur="500"/>
                                        <p:tgtEl>
                                          <p:spTgt spid="50"/>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00"/>
                                        <p:tgtEl>
                                          <p:spTgt spid="5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9">
                                            <p:bg/>
                                          </p:spTgt>
                                        </p:tgtEl>
                                        <p:attrNameLst>
                                          <p:attrName>style.visibility</p:attrName>
                                        </p:attrNameLst>
                                      </p:cBhvr>
                                      <p:to>
                                        <p:strVal val="visible"/>
                                      </p:to>
                                    </p:set>
                                    <p:animEffect transition="in" filter="wipe(left)">
                                      <p:cBhvr>
                                        <p:cTn id="50" dur="500"/>
                                        <p:tgtEl>
                                          <p:spTgt spid="49">
                                            <p:bg/>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9">
                                            <p:txEl>
                                              <p:pRg st="0" end="0"/>
                                            </p:txEl>
                                          </p:spTgt>
                                        </p:tgtEl>
                                        <p:attrNameLst>
                                          <p:attrName>style.visibility</p:attrName>
                                        </p:attrNameLst>
                                      </p:cBhvr>
                                      <p:to>
                                        <p:strVal val="visible"/>
                                      </p:to>
                                    </p:set>
                                    <p:animEffect transition="in" filter="wipe(left)">
                                      <p:cBhvr>
                                        <p:cTn id="54" dur="500"/>
                                        <p:tgtEl>
                                          <p:spTgt spid="49">
                                            <p:txEl>
                                              <p:pRg st="0" end="0"/>
                                            </p:txEl>
                                          </p:spTgt>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49">
                                            <p:txEl>
                                              <p:pRg st="1" end="1"/>
                                            </p:txEl>
                                          </p:spTgt>
                                        </p:tgtEl>
                                        <p:attrNameLst>
                                          <p:attrName>style.visibility</p:attrName>
                                        </p:attrNameLst>
                                      </p:cBhvr>
                                      <p:to>
                                        <p:strVal val="visible"/>
                                      </p:to>
                                    </p:set>
                                    <p:animEffect transition="in" filter="wipe(left)">
                                      <p:cBhvr>
                                        <p:cTn id="58" dur="500"/>
                                        <p:tgtEl>
                                          <p:spTgt spid="49">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9">
                                            <p:txEl>
                                              <p:pRg st="2" end="2"/>
                                            </p:txEl>
                                          </p:spTgt>
                                        </p:tgtEl>
                                        <p:attrNameLst>
                                          <p:attrName>style.visibility</p:attrName>
                                        </p:attrNameLst>
                                      </p:cBhvr>
                                      <p:to>
                                        <p:strVal val="visible"/>
                                      </p:to>
                                    </p:set>
                                    <p:animEffect transition="in" filter="wipe(left)">
                                      <p:cBhvr>
                                        <p:cTn id="63" dur="500"/>
                                        <p:tgtEl>
                                          <p:spTgt spid="49">
                                            <p:txEl>
                                              <p:pRg st="2" end="2"/>
                                            </p:tx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9">
                                            <p:txEl>
                                              <p:pRg st="3" end="3"/>
                                            </p:txEl>
                                          </p:spTgt>
                                        </p:tgtEl>
                                        <p:attrNameLst>
                                          <p:attrName>style.visibility</p:attrName>
                                        </p:attrNameLst>
                                      </p:cBhvr>
                                      <p:to>
                                        <p:strVal val="visible"/>
                                      </p:to>
                                    </p:set>
                                    <p:animEffect transition="in" filter="wipe(left)">
                                      <p:cBhvr>
                                        <p:cTn id="67" dur="500"/>
                                        <p:tgtEl>
                                          <p:spTgt spid="49">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wipe(up)">
                                      <p:cBhvr>
                                        <p:cTn id="72" dur="500"/>
                                        <p:tgtEl>
                                          <p:spTgt spid="52"/>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wipe(left)">
                                      <p:cBhvr>
                                        <p:cTn id="76" dur="500"/>
                                        <p:tgtEl>
                                          <p:spTgt spid="66"/>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fade">
                                      <p:cBhvr>
                                        <p:cTn id="83" dur="500"/>
                                        <p:tgtEl>
                                          <p:spTgt spid="65"/>
                                        </p:tgtEl>
                                      </p:cBhvr>
                                    </p:animEffect>
                                  </p:childTnLst>
                                </p:cTn>
                              </p:par>
                            </p:childTnLst>
                          </p:cTn>
                        </p:par>
                        <p:par>
                          <p:cTn id="84" fill="hold">
                            <p:stCondLst>
                              <p:cond delay="1500"/>
                            </p:stCondLst>
                            <p:childTnLst>
                              <p:par>
                                <p:cTn id="85" presetID="10" presetClass="entr" presetSubtype="0" fill="hold" grpId="0" nodeType="after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fade">
                                      <p:cBhvr>
                                        <p:cTn id="8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5" grpId="0"/>
      <p:bldP spid="58" grpId="0"/>
      <p:bldP spid="60" grpId="0"/>
      <p:bldP spid="61" grpId="0" animBg="1"/>
      <p:bldP spid="62" grpId="0"/>
      <p:bldP spid="63" grpId="0" animBg="1"/>
      <p:bldP spid="64" grpId="0"/>
      <p:bldP spid="65" grpId="0"/>
      <p:bldP spid="66" grpId="0" animBg="1"/>
      <p:bldP spid="49"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1BA9F6-1517-48AF-A272-B0C13BD70FC3}"/>
              </a:ext>
            </a:extLst>
          </p:cNvPr>
          <p:cNvSpPr>
            <a:spLocks noGrp="1"/>
          </p:cNvSpPr>
          <p:nvPr>
            <p:ph type="title"/>
          </p:nvPr>
        </p:nvSpPr>
        <p:spPr/>
        <p:txBody>
          <a:bodyPr/>
          <a:lstStyle/>
          <a:p>
            <a:r>
              <a:rPr lang="en-US" altLang="zh-CN" dirty="0"/>
              <a:t>Background</a:t>
            </a:r>
            <a:endParaRPr lang="zh-CN" altLang="en-US" dirty="0"/>
          </a:p>
        </p:txBody>
      </p:sp>
    </p:spTree>
    <p:extLst>
      <p:ext uri="{BB962C8B-B14F-4D97-AF65-F5344CB8AC3E}">
        <p14:creationId xmlns:p14="http://schemas.microsoft.com/office/powerpoint/2010/main" val="3756027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lstStyle/>
          <a:p>
            <a:r>
              <a:rPr lang="en-US" altLang="zh-CN" dirty="0"/>
              <a:t>Shadow motion vector: result</a:t>
            </a:r>
            <a:endParaRPr lang="zh-CN" altLang="en-US" dirty="0"/>
          </a:p>
        </p:txBody>
      </p:sp>
    </p:spTree>
    <p:extLst>
      <p:ext uri="{BB962C8B-B14F-4D97-AF65-F5344CB8AC3E}">
        <p14:creationId xmlns:p14="http://schemas.microsoft.com/office/powerpoint/2010/main" val="179239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lstStyle/>
          <a:p>
            <a:r>
              <a:rPr lang="en-US" altLang="zh-CN" dirty="0"/>
              <a:t>Shadow Motion Vector: Result</a:t>
            </a:r>
            <a:endParaRPr lang="zh-CN" altLang="en-US" dirty="0"/>
          </a:p>
        </p:txBody>
      </p:sp>
    </p:spTree>
    <p:extLst>
      <p:ext uri="{BB962C8B-B14F-4D97-AF65-F5344CB8AC3E}">
        <p14:creationId xmlns:p14="http://schemas.microsoft.com/office/powerpoint/2010/main" val="2172015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A77E8A-76B8-46B4-BAE9-91F4EE11B0C8}"/>
              </a:ext>
            </a:extLst>
          </p:cNvPr>
          <p:cNvSpPr>
            <a:spLocks noGrp="1"/>
          </p:cNvSpPr>
          <p:nvPr>
            <p:ph type="title"/>
          </p:nvPr>
        </p:nvSpPr>
        <p:spPr/>
        <p:txBody>
          <a:bodyPr/>
          <a:lstStyle/>
          <a:p>
            <a:r>
              <a:rPr lang="en-US" altLang="zh-CN" dirty="0"/>
              <a:t>Our method</a:t>
            </a:r>
            <a:endParaRPr lang="zh-CN" altLang="en-US" dirty="0"/>
          </a:p>
        </p:txBody>
      </p:sp>
      <p:sp>
        <p:nvSpPr>
          <p:cNvPr id="39" name="矩形 38">
            <a:extLst>
              <a:ext uri="{FF2B5EF4-FFF2-40B4-BE49-F238E27FC236}">
                <a16:creationId xmlns:a16="http://schemas.microsoft.com/office/drawing/2014/main" id="{E3C77D0D-ED69-42F6-B18B-6D61180C55CD}"/>
              </a:ext>
            </a:extLst>
          </p:cNvPr>
          <p:cNvSpPr/>
          <p:nvPr/>
        </p:nvSpPr>
        <p:spPr>
          <a:xfrm>
            <a:off x="390755" y="1015275"/>
            <a:ext cx="5260671" cy="369332"/>
          </a:xfrm>
          <a:prstGeom prst="rect">
            <a:avLst/>
          </a:prstGeom>
        </p:spPr>
        <p:txBody>
          <a:bodyPr wrap="none">
            <a:spAutoFit/>
          </a:bodyPr>
          <a:lstStyle/>
          <a:p>
            <a:r>
              <a:rPr lang="en-US" altLang="zh-CN" dirty="0">
                <a:latin typeface="+mj-lt"/>
              </a:rPr>
              <a:t>For shadows, glossy reflections and occlusions:</a:t>
            </a:r>
          </a:p>
        </p:txBody>
      </p:sp>
      <p:grpSp>
        <p:nvGrpSpPr>
          <p:cNvPr id="32" name="组合 31">
            <a:extLst>
              <a:ext uri="{FF2B5EF4-FFF2-40B4-BE49-F238E27FC236}">
                <a16:creationId xmlns:a16="http://schemas.microsoft.com/office/drawing/2014/main" id="{82FC3309-ED7B-4456-AAEC-91BCFE647526}"/>
              </a:ext>
            </a:extLst>
          </p:cNvPr>
          <p:cNvGrpSpPr/>
          <p:nvPr/>
        </p:nvGrpSpPr>
        <p:grpSpPr>
          <a:xfrm>
            <a:off x="1774832" y="2014066"/>
            <a:ext cx="2482850" cy="2484439"/>
            <a:chOff x="3412757" y="1767271"/>
            <a:chExt cx="2482850" cy="2484439"/>
          </a:xfrm>
        </p:grpSpPr>
        <p:sp>
          <p:nvSpPr>
            <p:cNvPr id="37" name="矩形 36">
              <a:extLst>
                <a:ext uri="{FF2B5EF4-FFF2-40B4-BE49-F238E27FC236}">
                  <a16:creationId xmlns:a16="http://schemas.microsoft.com/office/drawing/2014/main" id="{C0B4699D-C240-4D14-B191-14DF403E04D7}"/>
                </a:ext>
              </a:extLst>
            </p:cNvPr>
            <p:cNvSpPr/>
            <p:nvPr/>
          </p:nvSpPr>
          <p:spPr>
            <a:xfrm>
              <a:off x="4431983" y="1914683"/>
              <a:ext cx="547550" cy="3550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8" name="矩形 37">
              <a:extLst>
                <a:ext uri="{FF2B5EF4-FFF2-40B4-BE49-F238E27FC236}">
                  <a16:creationId xmlns:a16="http://schemas.microsoft.com/office/drawing/2014/main" id="{85256091-B65B-4553-9C12-9558813D4C57}"/>
                </a:ext>
              </a:extLst>
            </p:cNvPr>
            <p:cNvSpPr/>
            <p:nvPr/>
          </p:nvSpPr>
          <p:spPr>
            <a:xfrm>
              <a:off x="3412757" y="2999171"/>
              <a:ext cx="2482850" cy="1250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任意多边形: 形状 39">
              <a:extLst>
                <a:ext uri="{FF2B5EF4-FFF2-40B4-BE49-F238E27FC236}">
                  <a16:creationId xmlns:a16="http://schemas.microsoft.com/office/drawing/2014/main" id="{6067895F-57DE-43F2-9655-9D4D9A1B6AD1}"/>
                </a:ext>
              </a:extLst>
            </p:cNvPr>
            <p:cNvSpPr/>
            <p:nvPr/>
          </p:nvSpPr>
          <p:spPr>
            <a:xfrm>
              <a:off x="4693872" y="3305560"/>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a:extLst>
                <a:ext uri="{FF2B5EF4-FFF2-40B4-BE49-F238E27FC236}">
                  <a16:creationId xmlns:a16="http://schemas.microsoft.com/office/drawing/2014/main" id="{B0F54C8B-4069-4B6E-9B96-3F8A8370445C}"/>
                </a:ext>
              </a:extLst>
            </p:cNvPr>
            <p:cNvSpPr/>
            <p:nvPr/>
          </p:nvSpPr>
          <p:spPr>
            <a:xfrm>
              <a:off x="4847330" y="3305560"/>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9130B774-0246-4BB3-9ADE-F2D494052AF2}"/>
                </a:ext>
              </a:extLst>
            </p:cNvPr>
            <p:cNvSpPr/>
            <p:nvPr/>
          </p:nvSpPr>
          <p:spPr>
            <a:xfrm>
              <a:off x="3412757" y="1767271"/>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柱形 44">
              <a:extLst>
                <a:ext uri="{FF2B5EF4-FFF2-40B4-BE49-F238E27FC236}">
                  <a16:creationId xmlns:a16="http://schemas.microsoft.com/office/drawing/2014/main" id="{1EBA8EAF-9B1F-4FC6-86B6-3DC01036D555}"/>
                </a:ext>
              </a:extLst>
            </p:cNvPr>
            <p:cNvSpPr/>
            <p:nvPr/>
          </p:nvSpPr>
          <p:spPr>
            <a:xfrm>
              <a:off x="4851474" y="2092213"/>
              <a:ext cx="265882" cy="1250951"/>
            </a:xfrm>
            <a:prstGeom prst="can">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grpSp>
      <p:sp>
        <p:nvSpPr>
          <p:cNvPr id="46" name="文本框 45">
            <a:extLst>
              <a:ext uri="{FF2B5EF4-FFF2-40B4-BE49-F238E27FC236}">
                <a16:creationId xmlns:a16="http://schemas.microsoft.com/office/drawing/2014/main" id="{D1BF7113-7DC1-4295-8195-D87AD5D32D2F}"/>
              </a:ext>
            </a:extLst>
          </p:cNvPr>
          <p:cNvSpPr txBox="1"/>
          <p:nvPr/>
        </p:nvSpPr>
        <p:spPr>
          <a:xfrm>
            <a:off x="2439838" y="4517973"/>
            <a:ext cx="1255989" cy="307777"/>
          </a:xfrm>
          <a:prstGeom prst="rect">
            <a:avLst/>
          </a:prstGeom>
          <a:noFill/>
        </p:spPr>
        <p:txBody>
          <a:bodyPr wrap="square" rtlCol="0">
            <a:spAutoFit/>
          </a:bodyPr>
          <a:lstStyle/>
          <a:p>
            <a:pPr algn="ctr"/>
            <a:r>
              <a:rPr lang="en-US" altLang="zh-CN" sz="1400" dirty="0">
                <a:latin typeface="+mj-lt"/>
              </a:rPr>
              <a:t>Visibility</a:t>
            </a:r>
          </a:p>
        </p:txBody>
      </p:sp>
      <p:grpSp>
        <p:nvGrpSpPr>
          <p:cNvPr id="47" name="组合 46">
            <a:extLst>
              <a:ext uri="{FF2B5EF4-FFF2-40B4-BE49-F238E27FC236}">
                <a16:creationId xmlns:a16="http://schemas.microsoft.com/office/drawing/2014/main" id="{AB8D9264-7F5D-4050-A484-6412661672E3}"/>
              </a:ext>
            </a:extLst>
          </p:cNvPr>
          <p:cNvGrpSpPr/>
          <p:nvPr/>
        </p:nvGrpSpPr>
        <p:grpSpPr>
          <a:xfrm>
            <a:off x="4877834" y="2014066"/>
            <a:ext cx="2484798" cy="2482850"/>
            <a:chOff x="6388230" y="1757746"/>
            <a:chExt cx="2484798" cy="2482850"/>
          </a:xfrm>
        </p:grpSpPr>
        <p:sp>
          <p:nvSpPr>
            <p:cNvPr id="48" name="矩形 47">
              <a:extLst>
                <a:ext uri="{FF2B5EF4-FFF2-40B4-BE49-F238E27FC236}">
                  <a16:creationId xmlns:a16="http://schemas.microsoft.com/office/drawing/2014/main" id="{15BD36AC-1F25-4A93-A491-9B64CEE21872}"/>
                </a:ext>
              </a:extLst>
            </p:cNvPr>
            <p:cNvSpPr/>
            <p:nvPr/>
          </p:nvSpPr>
          <p:spPr>
            <a:xfrm>
              <a:off x="6388230" y="298964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9" name="图形 48">
              <a:extLst>
                <a:ext uri="{FF2B5EF4-FFF2-40B4-BE49-F238E27FC236}">
                  <a16:creationId xmlns:a16="http://schemas.microsoft.com/office/drawing/2014/main" id="{8975FC95-0BF5-448F-A89D-06742A556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6023" y="2269698"/>
              <a:ext cx="577961" cy="577961"/>
            </a:xfrm>
            <a:prstGeom prst="rect">
              <a:avLst/>
            </a:prstGeom>
          </p:spPr>
        </p:pic>
        <p:pic>
          <p:nvPicPr>
            <p:cNvPr id="50" name="图片 49">
              <a:extLst>
                <a:ext uri="{FF2B5EF4-FFF2-40B4-BE49-F238E27FC236}">
                  <a16:creationId xmlns:a16="http://schemas.microsoft.com/office/drawing/2014/main" id="{F51CB213-EDD9-481A-95E6-DC9BCBD1F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446" y="3209847"/>
              <a:ext cx="777367" cy="810548"/>
            </a:xfrm>
            <a:prstGeom prst="rect">
              <a:avLst/>
            </a:prstGeom>
          </p:spPr>
        </p:pic>
        <p:sp>
          <p:nvSpPr>
            <p:cNvPr id="51" name="矩形: 圆角 50">
              <a:extLst>
                <a:ext uri="{FF2B5EF4-FFF2-40B4-BE49-F238E27FC236}">
                  <a16:creationId xmlns:a16="http://schemas.microsoft.com/office/drawing/2014/main" id="{484CA7BD-D243-462D-947B-9F4572A0B18A}"/>
                </a:ext>
              </a:extLst>
            </p:cNvPr>
            <p:cNvSpPr/>
            <p:nvPr/>
          </p:nvSpPr>
          <p:spPr>
            <a:xfrm>
              <a:off x="6390178"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a:extLst>
              <a:ext uri="{FF2B5EF4-FFF2-40B4-BE49-F238E27FC236}">
                <a16:creationId xmlns:a16="http://schemas.microsoft.com/office/drawing/2014/main" id="{E841CED8-9CA8-415E-B9EE-A0F2D92D4BA4}"/>
              </a:ext>
            </a:extLst>
          </p:cNvPr>
          <p:cNvSpPr txBox="1"/>
          <p:nvPr/>
        </p:nvSpPr>
        <p:spPr>
          <a:xfrm>
            <a:off x="4773097" y="4527498"/>
            <a:ext cx="2692324" cy="307777"/>
          </a:xfrm>
          <a:prstGeom prst="rect">
            <a:avLst/>
          </a:prstGeom>
          <a:noFill/>
        </p:spPr>
        <p:txBody>
          <a:bodyPr wrap="square" rtlCol="0">
            <a:spAutoFit/>
          </a:bodyPr>
          <a:lstStyle/>
          <a:p>
            <a:pPr algn="ctr"/>
            <a:r>
              <a:rPr lang="en-US" altLang="zh-CN" sz="1400" dirty="0">
                <a:latin typeface="+mj-lt"/>
              </a:rPr>
              <a:t>Glossy Reflections</a:t>
            </a:r>
          </a:p>
        </p:txBody>
      </p:sp>
      <p:sp>
        <p:nvSpPr>
          <p:cNvPr id="53" name="文本框 52">
            <a:extLst>
              <a:ext uri="{FF2B5EF4-FFF2-40B4-BE49-F238E27FC236}">
                <a16:creationId xmlns:a16="http://schemas.microsoft.com/office/drawing/2014/main" id="{6B3DB765-490B-4726-856F-E32309A5F079}"/>
              </a:ext>
            </a:extLst>
          </p:cNvPr>
          <p:cNvSpPr txBox="1"/>
          <p:nvPr/>
        </p:nvSpPr>
        <p:spPr>
          <a:xfrm>
            <a:off x="7810200" y="4527498"/>
            <a:ext cx="2692324" cy="307777"/>
          </a:xfrm>
          <a:prstGeom prst="rect">
            <a:avLst/>
          </a:prstGeom>
          <a:noFill/>
        </p:spPr>
        <p:txBody>
          <a:bodyPr wrap="square" rtlCol="0">
            <a:spAutoFit/>
          </a:bodyPr>
          <a:lstStyle/>
          <a:p>
            <a:pPr algn="ctr"/>
            <a:r>
              <a:rPr lang="en-US" altLang="zh-CN" sz="1400" dirty="0">
                <a:latin typeface="+mj-lt"/>
              </a:rPr>
              <a:t>Indirect illumination</a:t>
            </a:r>
          </a:p>
        </p:txBody>
      </p:sp>
      <p:grpSp>
        <p:nvGrpSpPr>
          <p:cNvPr id="54" name="组合 53">
            <a:extLst>
              <a:ext uri="{FF2B5EF4-FFF2-40B4-BE49-F238E27FC236}">
                <a16:creationId xmlns:a16="http://schemas.microsoft.com/office/drawing/2014/main" id="{C2A0E4BD-F1E3-4DBA-AD8D-BA996FDA8C08}"/>
              </a:ext>
            </a:extLst>
          </p:cNvPr>
          <p:cNvGrpSpPr/>
          <p:nvPr/>
        </p:nvGrpSpPr>
        <p:grpSpPr>
          <a:xfrm>
            <a:off x="7914937" y="2014066"/>
            <a:ext cx="2482850" cy="2487710"/>
            <a:chOff x="9484829" y="1757746"/>
            <a:chExt cx="2482850" cy="2487710"/>
          </a:xfrm>
        </p:grpSpPr>
        <p:sp>
          <p:nvSpPr>
            <p:cNvPr id="55" name="矩形 54">
              <a:extLst>
                <a:ext uri="{FF2B5EF4-FFF2-40B4-BE49-F238E27FC236}">
                  <a16:creationId xmlns:a16="http://schemas.microsoft.com/office/drawing/2014/main" id="{4EE30E50-E3C3-4C69-8494-D37F10055207}"/>
                </a:ext>
              </a:extLst>
            </p:cNvPr>
            <p:cNvSpPr/>
            <p:nvPr/>
          </p:nvSpPr>
          <p:spPr>
            <a:xfrm>
              <a:off x="9484829" y="299450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6" name="图形 55">
              <a:extLst>
                <a:ext uri="{FF2B5EF4-FFF2-40B4-BE49-F238E27FC236}">
                  <a16:creationId xmlns:a16="http://schemas.microsoft.com/office/drawing/2014/main" id="{DFD564BD-A68D-4188-AD39-D290058CD3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5660" y="2034421"/>
              <a:ext cx="688638" cy="688638"/>
            </a:xfrm>
            <a:prstGeom prst="rect">
              <a:avLst/>
            </a:prstGeom>
          </p:spPr>
        </p:pic>
        <p:sp>
          <p:nvSpPr>
            <p:cNvPr id="57" name="矩形: 圆角 56">
              <a:extLst>
                <a:ext uri="{FF2B5EF4-FFF2-40B4-BE49-F238E27FC236}">
                  <a16:creationId xmlns:a16="http://schemas.microsoft.com/office/drawing/2014/main" id="{F0CD4A39-0A19-45FF-B40B-76D79AD47936}"/>
                </a:ext>
              </a:extLst>
            </p:cNvPr>
            <p:cNvSpPr/>
            <p:nvPr/>
          </p:nvSpPr>
          <p:spPr>
            <a:xfrm>
              <a:off x="9484829"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a:extLst>
              <a:ext uri="{FF2B5EF4-FFF2-40B4-BE49-F238E27FC236}">
                <a16:creationId xmlns:a16="http://schemas.microsoft.com/office/drawing/2014/main" id="{29FB6F60-913C-49AB-B58F-EBA5899CEC16}"/>
              </a:ext>
            </a:extLst>
          </p:cNvPr>
          <p:cNvSpPr txBox="1"/>
          <p:nvPr/>
        </p:nvSpPr>
        <p:spPr>
          <a:xfrm>
            <a:off x="4877834" y="4821856"/>
            <a:ext cx="2482850"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glossy ref.</a:t>
            </a:r>
          </a:p>
        </p:txBody>
      </p:sp>
      <p:sp>
        <p:nvSpPr>
          <p:cNvPr id="58" name="文本框 57">
            <a:extLst>
              <a:ext uri="{FF2B5EF4-FFF2-40B4-BE49-F238E27FC236}">
                <a16:creationId xmlns:a16="http://schemas.microsoft.com/office/drawing/2014/main" id="{2FF2CC03-8FA3-48C0-9C4B-3A802EA1840B}"/>
              </a:ext>
            </a:extLst>
          </p:cNvPr>
          <p:cNvSpPr txBox="1"/>
          <p:nvPr/>
        </p:nvSpPr>
        <p:spPr>
          <a:xfrm>
            <a:off x="1744883" y="4821858"/>
            <a:ext cx="2543133"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shadows</a:t>
            </a:r>
          </a:p>
        </p:txBody>
      </p:sp>
      <p:sp>
        <p:nvSpPr>
          <p:cNvPr id="42" name="文本框 41">
            <a:extLst>
              <a:ext uri="{FF2B5EF4-FFF2-40B4-BE49-F238E27FC236}">
                <a16:creationId xmlns:a16="http://schemas.microsoft.com/office/drawing/2014/main" id="{A5D24BF5-DB08-4E14-B131-50502F3160C8}"/>
              </a:ext>
            </a:extLst>
          </p:cNvPr>
          <p:cNvSpPr txBox="1"/>
          <p:nvPr/>
        </p:nvSpPr>
        <p:spPr>
          <a:xfrm>
            <a:off x="7790795" y="4821856"/>
            <a:ext cx="2731135"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occlusions</a:t>
            </a:r>
          </a:p>
        </p:txBody>
      </p:sp>
      <p:sp>
        <p:nvSpPr>
          <p:cNvPr id="26" name="矩形: 圆角 25">
            <a:extLst>
              <a:ext uri="{FF2B5EF4-FFF2-40B4-BE49-F238E27FC236}">
                <a16:creationId xmlns:a16="http://schemas.microsoft.com/office/drawing/2014/main" id="{8AA6F574-CA0D-47CC-879F-9CEA3C4F684A}"/>
              </a:ext>
            </a:extLst>
          </p:cNvPr>
          <p:cNvSpPr/>
          <p:nvPr/>
        </p:nvSpPr>
        <p:spPr>
          <a:xfrm>
            <a:off x="4707223" y="1851102"/>
            <a:ext cx="2794767" cy="3647022"/>
          </a:xfrm>
          <a:prstGeom prst="roundRect">
            <a:avLst>
              <a:gd name="adj" fmla="val 331"/>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0124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a:extLst>
              <a:ext uri="{FF2B5EF4-FFF2-40B4-BE49-F238E27FC236}">
                <a16:creationId xmlns:a16="http://schemas.microsoft.com/office/drawing/2014/main" id="{7E1EEC88-D5C3-45BB-92EB-E25BC0906B39}"/>
              </a:ext>
            </a:extLst>
          </p:cNvPr>
          <p:cNvSpPr txBox="1"/>
          <p:nvPr/>
        </p:nvSpPr>
        <p:spPr>
          <a:xfrm>
            <a:off x="6004468" y="1130453"/>
            <a:ext cx="5762415" cy="4285720"/>
          </a:xfrm>
          <a:prstGeom prst="roundRect">
            <a:avLst>
              <a:gd name="adj" fmla="val 2236"/>
            </a:avLst>
          </a:prstGeom>
          <a:solidFill>
            <a:schemeClr val="bg1"/>
          </a:solidFill>
          <a:ln w="19050">
            <a:solidFill>
              <a:schemeClr val="accent4"/>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pic>
        <p:nvPicPr>
          <p:cNvPr id="83" name="图形 82">
            <a:extLst>
              <a:ext uri="{FF2B5EF4-FFF2-40B4-BE49-F238E27FC236}">
                <a16:creationId xmlns:a16="http://schemas.microsoft.com/office/drawing/2014/main" id="{2D956BCE-2BBC-4855-8289-6A09F97141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4508" y="2494330"/>
            <a:ext cx="3590904" cy="2005857"/>
          </a:xfrm>
          <a:prstGeom prst="rect">
            <a:avLst/>
          </a:prstGeom>
        </p:spPr>
      </p:pic>
      <p:sp>
        <p:nvSpPr>
          <p:cNvPr id="79" name="文本框 78">
            <a:extLst>
              <a:ext uri="{FF2B5EF4-FFF2-40B4-BE49-F238E27FC236}">
                <a16:creationId xmlns:a16="http://schemas.microsoft.com/office/drawing/2014/main" id="{03783FE2-48B5-4ECB-92DF-185F44621AED}"/>
              </a:ext>
            </a:extLst>
          </p:cNvPr>
          <p:cNvSpPr txBox="1"/>
          <p:nvPr/>
        </p:nvSpPr>
        <p:spPr>
          <a:xfrm>
            <a:off x="7052799" y="1147584"/>
            <a:ext cx="3656585" cy="307777"/>
          </a:xfrm>
          <a:prstGeom prst="rect">
            <a:avLst/>
          </a:prstGeom>
          <a:noFill/>
        </p:spPr>
        <p:txBody>
          <a:bodyPr wrap="square" rtlCol="0">
            <a:spAutoFit/>
          </a:bodyPr>
          <a:lstStyle/>
          <a:p>
            <a:pPr algn="ctr"/>
            <a:r>
              <a:rPr lang="en-US" altLang="zh-CN" sz="1400" dirty="0">
                <a:solidFill>
                  <a:schemeClr val="accent4"/>
                </a:solidFill>
                <a:latin typeface="+mj-lt"/>
              </a:rPr>
              <a:t>Track the</a:t>
            </a:r>
            <a:r>
              <a:rPr lang="zh-CN" altLang="en-US" sz="1400" dirty="0">
                <a:solidFill>
                  <a:schemeClr val="accent4"/>
                </a:solidFill>
                <a:latin typeface="+mj-lt"/>
              </a:rPr>
              <a:t> </a:t>
            </a:r>
            <a:r>
              <a:rPr lang="en-US" altLang="zh-CN" sz="1400" dirty="0">
                <a:solidFill>
                  <a:schemeClr val="accent4"/>
                </a:solidFill>
                <a:latin typeface="+mj-lt"/>
              </a:rPr>
              <a:t>movement</a:t>
            </a:r>
            <a:r>
              <a:rPr lang="zh-CN" altLang="en-US" sz="1400" dirty="0">
                <a:solidFill>
                  <a:schemeClr val="accent4"/>
                </a:solidFill>
                <a:latin typeface="+mj-lt"/>
              </a:rPr>
              <a:t> </a:t>
            </a:r>
            <a:r>
              <a:rPr lang="en-US" altLang="zh-CN" sz="1400" dirty="0">
                <a:solidFill>
                  <a:schemeClr val="accent4"/>
                </a:solidFill>
                <a:latin typeface="+mj-lt"/>
              </a:rPr>
              <a:t>of</a:t>
            </a:r>
            <a:r>
              <a:rPr lang="zh-CN" altLang="en-US" sz="1400" dirty="0">
                <a:solidFill>
                  <a:schemeClr val="accent4"/>
                </a:solidFill>
                <a:latin typeface="+mj-lt"/>
              </a:rPr>
              <a:t> </a:t>
            </a:r>
            <a:r>
              <a:rPr lang="en-US" altLang="zh-CN" sz="1400" dirty="0">
                <a:solidFill>
                  <a:schemeClr val="accent4"/>
                </a:solidFill>
                <a:latin typeface="+mj-lt"/>
              </a:rPr>
              <a:t>glossy reflections</a:t>
            </a:r>
          </a:p>
        </p:txBody>
      </p:sp>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Glossy reflections: where is the temporal correspondence? </a:t>
            </a:r>
            <a:endParaRPr lang="zh-CN" altLang="en-US" dirty="0"/>
          </a:p>
        </p:txBody>
      </p:sp>
      <p:sp>
        <p:nvSpPr>
          <p:cNvPr id="3" name="文本框 2">
            <a:extLst>
              <a:ext uri="{FF2B5EF4-FFF2-40B4-BE49-F238E27FC236}">
                <a16:creationId xmlns:a16="http://schemas.microsoft.com/office/drawing/2014/main" id="{C181860F-8A23-4C1D-90A7-0894061B5160}"/>
              </a:ext>
            </a:extLst>
          </p:cNvPr>
          <p:cNvSpPr txBox="1"/>
          <p:nvPr/>
        </p:nvSpPr>
        <p:spPr>
          <a:xfrm>
            <a:off x="753087" y="1130453"/>
            <a:ext cx="4983951" cy="4285720"/>
          </a:xfrm>
          <a:prstGeom prst="roundRect">
            <a:avLst>
              <a:gd name="adj" fmla="val 2236"/>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4" name="文本框 3">
            <a:extLst>
              <a:ext uri="{FF2B5EF4-FFF2-40B4-BE49-F238E27FC236}">
                <a16:creationId xmlns:a16="http://schemas.microsoft.com/office/drawing/2014/main" id="{E27F5895-B405-4252-B15E-F2B609B0DE5A}"/>
              </a:ext>
            </a:extLst>
          </p:cNvPr>
          <p:cNvSpPr txBox="1"/>
          <p:nvPr/>
        </p:nvSpPr>
        <p:spPr>
          <a:xfrm>
            <a:off x="2049079" y="1145218"/>
            <a:ext cx="2391966" cy="307777"/>
          </a:xfrm>
          <a:prstGeom prst="rect">
            <a:avLst/>
          </a:prstGeom>
          <a:noFill/>
        </p:spPr>
        <p:txBody>
          <a:bodyPr wrap="square" rtlCol="0">
            <a:spAutoFit/>
          </a:bodyPr>
          <a:lstStyle/>
          <a:p>
            <a:pPr algn="ctr"/>
            <a:r>
              <a:rPr lang="en-US" altLang="zh-CN" sz="1400" dirty="0">
                <a:solidFill>
                  <a:schemeClr val="accent6">
                    <a:lumMod val="75000"/>
                  </a:schemeClr>
                </a:solidFill>
                <a:latin typeface="+mj-lt"/>
              </a:rPr>
              <a:t>Track the geometry</a:t>
            </a:r>
          </a:p>
        </p:txBody>
      </p:sp>
      <p:pic>
        <p:nvPicPr>
          <p:cNvPr id="27" name="图形 26" descr="关闭">
            <a:extLst>
              <a:ext uri="{FF2B5EF4-FFF2-40B4-BE49-F238E27FC236}">
                <a16:creationId xmlns:a16="http://schemas.microsoft.com/office/drawing/2014/main" id="{4FCA05D3-45C5-4C1B-AB11-DB1DD59AEC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8158" y="1130453"/>
            <a:ext cx="663594" cy="663594"/>
          </a:xfrm>
          <a:prstGeom prst="rect">
            <a:avLst/>
          </a:prstGeom>
        </p:spPr>
      </p:pic>
      <p:sp>
        <p:nvSpPr>
          <p:cNvPr id="77" name="矩形 76">
            <a:extLst>
              <a:ext uri="{FF2B5EF4-FFF2-40B4-BE49-F238E27FC236}">
                <a16:creationId xmlns:a16="http://schemas.microsoft.com/office/drawing/2014/main" id="{00FBDF30-8415-4CC1-86AC-C923730BA94C}"/>
              </a:ext>
            </a:extLst>
          </p:cNvPr>
          <p:cNvSpPr/>
          <p:nvPr/>
        </p:nvSpPr>
        <p:spPr>
          <a:xfrm>
            <a:off x="7147249" y="2217458"/>
            <a:ext cx="3323909" cy="307777"/>
          </a:xfrm>
          <a:prstGeom prst="rect">
            <a:avLst/>
          </a:prstGeom>
        </p:spPr>
        <p:txBody>
          <a:bodyPr wrap="square">
            <a:spAutoFit/>
          </a:bodyPr>
          <a:lstStyle/>
          <a:p>
            <a:pPr algn="ctr"/>
            <a:r>
              <a:rPr lang="en-US" altLang="zh-CN" sz="1400" dirty="0">
                <a:latin typeface="+mj-lt"/>
              </a:rPr>
              <a:t>Mirror / specular reflections</a:t>
            </a:r>
          </a:p>
        </p:txBody>
      </p:sp>
      <p:sp>
        <p:nvSpPr>
          <p:cNvPr id="80" name="矩形 79">
            <a:extLst>
              <a:ext uri="{FF2B5EF4-FFF2-40B4-BE49-F238E27FC236}">
                <a16:creationId xmlns:a16="http://schemas.microsoft.com/office/drawing/2014/main" id="{4AF0464A-1B8E-4371-BA5E-9BFE6FC6AE9D}"/>
              </a:ext>
            </a:extLst>
          </p:cNvPr>
          <p:cNvSpPr/>
          <p:nvPr/>
        </p:nvSpPr>
        <p:spPr>
          <a:xfrm>
            <a:off x="7002179" y="1707021"/>
            <a:ext cx="1784463" cy="387542"/>
          </a:xfrm>
          <a:prstGeom prst="rect">
            <a:avLst/>
          </a:prstGeom>
        </p:spPr>
        <p:txBody>
          <a:bodyPr wrap="none">
            <a:spAutoFit/>
          </a:bodyPr>
          <a:lstStyle/>
          <a:p>
            <a:pPr algn="ctr">
              <a:lnSpc>
                <a:spcPct val="150000"/>
              </a:lnSpc>
            </a:pPr>
            <a:r>
              <a:rPr lang="en-US" altLang="zh-CN" sz="1400" dirty="0">
                <a:solidFill>
                  <a:schemeClr val="accent3"/>
                </a:solidFill>
              </a:rPr>
              <a:t>[Zimmer et al. 2015]</a:t>
            </a:r>
          </a:p>
        </p:txBody>
      </p:sp>
      <p:sp>
        <p:nvSpPr>
          <p:cNvPr id="81" name="矩形 80">
            <a:extLst>
              <a:ext uri="{FF2B5EF4-FFF2-40B4-BE49-F238E27FC236}">
                <a16:creationId xmlns:a16="http://schemas.microsoft.com/office/drawing/2014/main" id="{89C1FD03-85C9-446C-A03C-EAC291A5201E}"/>
              </a:ext>
            </a:extLst>
          </p:cNvPr>
          <p:cNvSpPr/>
          <p:nvPr/>
        </p:nvSpPr>
        <p:spPr>
          <a:xfrm>
            <a:off x="8961324" y="1707021"/>
            <a:ext cx="1584088" cy="387542"/>
          </a:xfrm>
          <a:prstGeom prst="rect">
            <a:avLst/>
          </a:prstGeom>
        </p:spPr>
        <p:txBody>
          <a:bodyPr wrap="none">
            <a:spAutoFit/>
          </a:bodyPr>
          <a:lstStyle/>
          <a:p>
            <a:pPr algn="ctr">
              <a:lnSpc>
                <a:spcPct val="150000"/>
              </a:lnSpc>
            </a:pPr>
            <a:r>
              <a:rPr lang="en-US" altLang="zh-CN" sz="1400" dirty="0">
                <a:solidFill>
                  <a:schemeClr val="accent3"/>
                </a:solidFill>
              </a:rPr>
              <a:t>[Mara et al. 2017]</a:t>
            </a:r>
          </a:p>
        </p:txBody>
      </p:sp>
      <p:pic>
        <p:nvPicPr>
          <p:cNvPr id="86" name="图形 85" descr="复选标记">
            <a:extLst>
              <a:ext uri="{FF2B5EF4-FFF2-40B4-BE49-F238E27FC236}">
                <a16:creationId xmlns:a16="http://schemas.microsoft.com/office/drawing/2014/main" id="{1D2CE235-AA0C-4E2B-A28C-0A9EE89D1C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25101" y="1170362"/>
            <a:ext cx="696851" cy="696851"/>
          </a:xfrm>
          <a:prstGeom prst="rect">
            <a:avLst/>
          </a:prstGeom>
        </p:spPr>
      </p:pic>
      <p:sp>
        <p:nvSpPr>
          <p:cNvPr id="87" name="文本框 86">
            <a:extLst>
              <a:ext uri="{FF2B5EF4-FFF2-40B4-BE49-F238E27FC236}">
                <a16:creationId xmlns:a16="http://schemas.microsoft.com/office/drawing/2014/main" id="{F7025107-07A1-4E43-BA80-6BE7A13A29BE}"/>
              </a:ext>
            </a:extLst>
          </p:cNvPr>
          <p:cNvSpPr txBox="1"/>
          <p:nvPr/>
        </p:nvSpPr>
        <p:spPr>
          <a:xfrm>
            <a:off x="7320172" y="4486851"/>
            <a:ext cx="3081448"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Still valid for glossy reflections?</a:t>
            </a: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E2D192B3-9A23-41C6-A837-6BE1253920E7}"/>
                  </a:ext>
                </a:extLst>
              </p:cNvPr>
              <p:cNvSpPr txBox="1"/>
              <p:nvPr/>
            </p:nvSpPr>
            <p:spPr>
              <a:xfrm>
                <a:off x="9241886" y="3710097"/>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35" name="文本框 34">
                <a:extLst>
                  <a:ext uri="{FF2B5EF4-FFF2-40B4-BE49-F238E27FC236}">
                    <a16:creationId xmlns:a16="http://schemas.microsoft.com/office/drawing/2014/main" id="{E2D192B3-9A23-41C6-A837-6BE1253920E7}"/>
                  </a:ext>
                </a:extLst>
              </p:cNvPr>
              <p:cNvSpPr txBox="1">
                <a:spLocks noRot="1" noChangeAspect="1" noMove="1" noResize="1" noEditPoints="1" noAdjustHandles="1" noChangeArrowheads="1" noChangeShapeType="1" noTextEdit="1"/>
              </p:cNvSpPr>
              <p:nvPr/>
            </p:nvSpPr>
            <p:spPr>
              <a:xfrm>
                <a:off x="9241886" y="3710097"/>
                <a:ext cx="956088" cy="307777"/>
              </a:xfrm>
              <a:prstGeom prst="rect">
                <a:avLst/>
              </a:prstGeom>
              <a:blipFill>
                <a:blip r:embed="rId9"/>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AC9407BF-5776-4DB9-9F55-1249EC46713C}"/>
                  </a:ext>
                </a:extLst>
              </p:cNvPr>
              <p:cNvSpPr txBox="1"/>
              <p:nvPr/>
            </p:nvSpPr>
            <p:spPr>
              <a:xfrm>
                <a:off x="6954508" y="3710098"/>
                <a:ext cx="1136243"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36" name="文本框 35">
                <a:extLst>
                  <a:ext uri="{FF2B5EF4-FFF2-40B4-BE49-F238E27FC236}">
                    <a16:creationId xmlns:a16="http://schemas.microsoft.com/office/drawing/2014/main" id="{AC9407BF-5776-4DB9-9F55-1249EC46713C}"/>
                  </a:ext>
                </a:extLst>
              </p:cNvPr>
              <p:cNvSpPr txBox="1">
                <a:spLocks noRot="1" noChangeAspect="1" noMove="1" noResize="1" noEditPoints="1" noAdjustHandles="1" noChangeArrowheads="1" noChangeShapeType="1" noTextEdit="1"/>
              </p:cNvSpPr>
              <p:nvPr/>
            </p:nvSpPr>
            <p:spPr>
              <a:xfrm>
                <a:off x="6954508" y="3710098"/>
                <a:ext cx="1136243" cy="307777"/>
              </a:xfrm>
              <a:prstGeom prst="rect">
                <a:avLst/>
              </a:prstGeom>
              <a:blipFill>
                <a:blip r:embed="rId10"/>
                <a:stretch>
                  <a:fillRect l="-1613" t="-4000" b="-2000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10CCA751-110D-4FFB-973E-303C4BB85C3A}"/>
              </a:ext>
            </a:extLst>
          </p:cNvPr>
          <p:cNvPicPr>
            <a:picLocks noChangeAspect="1"/>
          </p:cNvPicPr>
          <p:nvPr/>
        </p:nvPicPr>
        <p:blipFill>
          <a:blip r:embed="rId11"/>
          <a:stretch>
            <a:fillRect/>
          </a:stretch>
        </p:blipFill>
        <p:spPr>
          <a:xfrm>
            <a:off x="1089955" y="1808812"/>
            <a:ext cx="4394921" cy="3451856"/>
          </a:xfrm>
          <a:prstGeom prst="rect">
            <a:avLst/>
          </a:prstGeom>
        </p:spPr>
      </p:pic>
    </p:spTree>
    <p:extLst>
      <p:ext uri="{BB962C8B-B14F-4D97-AF65-F5344CB8AC3E}">
        <p14:creationId xmlns:p14="http://schemas.microsoft.com/office/powerpoint/2010/main" val="1379523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500"/>
                                        <p:tgtEl>
                                          <p:spTgt spid="78"/>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wipe(up)">
                                      <p:cBhvr>
                                        <p:cTn id="28" dur="5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500"/>
                                        <p:tgtEl>
                                          <p:spTgt spid="8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wipe(left)">
                                      <p:cBhvr>
                                        <p:cTn id="5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p:bldP spid="3" grpId="0" animBg="1"/>
      <p:bldP spid="4" grpId="0"/>
      <p:bldP spid="77" grpId="0"/>
      <p:bldP spid="80" grpId="0"/>
      <p:bldP spid="81" grpId="0"/>
      <p:bldP spid="87" grpId="0" animBg="1"/>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a:xfrm>
            <a:off x="912779" y="350515"/>
            <a:ext cx="10606524" cy="588244"/>
          </a:xfrm>
        </p:spPr>
        <p:txBody>
          <a:bodyPr>
            <a:normAutofit/>
          </a:bodyPr>
          <a:lstStyle/>
          <a:p>
            <a:r>
              <a:rPr lang="en-US" altLang="zh-CN" dirty="0"/>
              <a:t>Glossy reflections: where is the temporal correspondence? </a:t>
            </a:r>
            <a:endParaRPr lang="zh-CN" altLang="en-US" dirty="0"/>
          </a:p>
        </p:txBody>
      </p:sp>
      <p:pic>
        <p:nvPicPr>
          <p:cNvPr id="83" name="图形 82">
            <a:extLst>
              <a:ext uri="{FF2B5EF4-FFF2-40B4-BE49-F238E27FC236}">
                <a16:creationId xmlns:a16="http://schemas.microsoft.com/office/drawing/2014/main" id="{2D956BCE-2BBC-4855-8289-6A09F97141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117" y="1970682"/>
            <a:ext cx="3590904" cy="2005857"/>
          </a:xfrm>
          <a:prstGeom prst="rect">
            <a:avLst/>
          </a:prstGeom>
        </p:spPr>
      </p:pic>
      <p:sp>
        <p:nvSpPr>
          <p:cNvPr id="87" name="文本框 86">
            <a:extLst>
              <a:ext uri="{FF2B5EF4-FFF2-40B4-BE49-F238E27FC236}">
                <a16:creationId xmlns:a16="http://schemas.microsoft.com/office/drawing/2014/main" id="{F7025107-07A1-4E43-BA80-6BE7A13A29BE}"/>
              </a:ext>
            </a:extLst>
          </p:cNvPr>
          <p:cNvSpPr txBox="1"/>
          <p:nvPr/>
        </p:nvSpPr>
        <p:spPr>
          <a:xfrm>
            <a:off x="425117" y="1130453"/>
            <a:ext cx="3081448"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Still valid for glossy reflections?</a:t>
            </a:r>
          </a:p>
        </p:txBody>
      </p:sp>
      <p:pic>
        <p:nvPicPr>
          <p:cNvPr id="7" name="图形 6">
            <a:extLst>
              <a:ext uri="{FF2B5EF4-FFF2-40B4-BE49-F238E27FC236}">
                <a16:creationId xmlns:a16="http://schemas.microsoft.com/office/drawing/2014/main" id="{3AB1CDF1-AE95-4C43-9BD3-B6F51D2A83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8391" y="2070100"/>
            <a:ext cx="1262046" cy="903510"/>
          </a:xfrm>
          <a:prstGeom prst="rect">
            <a:avLst/>
          </a:prstGeom>
        </p:spPr>
      </p:pic>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0843E531-B8BE-44F9-B580-0188C9FD1B41}"/>
                  </a:ext>
                </a:extLst>
              </p:cNvPr>
              <p:cNvSpPr txBox="1"/>
              <p:nvPr/>
            </p:nvSpPr>
            <p:spPr>
              <a:xfrm>
                <a:off x="4189701" y="1130453"/>
                <a:ext cx="3141738" cy="3871725"/>
              </a:xfrm>
              <a:prstGeom prst="roundRect">
                <a:avLst>
                  <a:gd name="adj" fmla="val 2242"/>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latin typeface="+mj-lt"/>
                  </a:rPr>
                  <a:t>Our insight</a:t>
                </a:r>
              </a:p>
              <a:p>
                <a:pPr>
                  <a:lnSpc>
                    <a:spcPct val="150000"/>
                  </a:lnSpc>
                </a:pPr>
                <a:r>
                  <a:rPr lang="en-US" altLang="zh-CN" sz="1400" dirty="0">
                    <a:solidFill>
                      <a:schemeClr val="tx1"/>
                    </a:solidFill>
                  </a:rPr>
                  <a:t>Goal: </a:t>
                </a:r>
              </a:p>
              <a:p>
                <a:pPr marL="179388" indent="-179388">
                  <a:lnSpc>
                    <a:spcPct val="150000"/>
                  </a:lnSpc>
                  <a:buFont typeface="Arial" panose="020B0604020202020204" pitchFamily="34" charset="0"/>
                  <a:buChar char="•"/>
                </a:pPr>
                <a:r>
                  <a:rPr lang="en-US" altLang="zh-CN" sz="1400" dirty="0">
                    <a:solidFill>
                      <a:schemeClr val="tx1"/>
                    </a:solidFill>
                  </a:rPr>
                  <a:t>Find the corresponding pixel of </a:t>
                </a:r>
                <a14:m>
                  <m:oMath xmlns:m="http://schemas.openxmlformats.org/officeDocument/2006/math">
                    <m:sSub>
                      <m:sSubPr>
                        <m:ctrlPr>
                          <a:rPr lang="en-US"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oMath>
                </a14:m>
                <a:r>
                  <a:rPr lang="en-US" altLang="zh-CN" sz="1400" dirty="0">
                    <a:solidFill>
                      <a:schemeClr val="tx1"/>
                    </a:solidFill>
                  </a:rPr>
                  <a:t> </a:t>
                </a:r>
              </a:p>
              <a:p>
                <a:pPr>
                  <a:lnSpc>
                    <a:spcPct val="150000"/>
                  </a:lnSpc>
                </a:pPr>
                <a:r>
                  <a:rPr lang="en-US" altLang="zh-CN" sz="1400" dirty="0">
                    <a:solidFill>
                      <a:schemeClr val="tx1"/>
                    </a:solidFill>
                  </a:rPr>
                  <a:t>Observation:</a:t>
                </a:r>
              </a:p>
              <a:p>
                <a:pPr marL="179388" indent="-179388">
                  <a:lnSpc>
                    <a:spcPct val="150000"/>
                  </a:lnSpc>
                  <a:buFont typeface="Arial" panose="020B0604020202020204" pitchFamily="34" charset="0"/>
                  <a:buChar char="•"/>
                </a:pPr>
                <a:r>
                  <a:rPr lang="it-IT" altLang="zh-CN" sz="1400" dirty="0">
                    <a:solidFill>
                      <a:schemeClr val="tx1"/>
                    </a:solidFill>
                  </a:rPr>
                  <a:t>Glossy BRDFs model is a non-delta distribution</a:t>
                </a:r>
              </a:p>
              <a:p>
                <a:pPr marL="179388" indent="-179388">
                  <a:lnSpc>
                    <a:spcPct val="150000"/>
                  </a:lnSpc>
                  <a:buFont typeface="Arial" panose="020B0604020202020204" pitchFamily="34" charset="0"/>
                  <a:buChar char="•"/>
                </a:pPr>
                <a:r>
                  <a:rPr lang="en-US" altLang="zh-CN" sz="1400" dirty="0">
                    <a:solidFill>
                      <a:schemeClr val="tx1"/>
                    </a:solidFill>
                  </a:rPr>
                  <a:t>Multiple shading points may reflect to the same hit point</a:t>
                </a:r>
              </a:p>
              <a:p>
                <a:pPr marL="179388" indent="-179388">
                  <a:lnSpc>
                    <a:spcPct val="150000"/>
                  </a:lnSpc>
                  <a:buFont typeface="Arial" panose="020B0604020202020204" pitchFamily="34" charset="0"/>
                  <a:buChar char="•"/>
                </a:pPr>
                <a:r>
                  <a:rPr lang="en-US" altLang="zh-CN" sz="1400" dirty="0">
                    <a:solidFill>
                      <a:schemeClr val="tx1"/>
                    </a:solidFill>
                  </a:rPr>
                  <a:t>Multiple pixels from the previous frame that correspond to </a:t>
                </a:r>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oMath>
                </a14:m>
                <a:endParaRPr lang="en-US" altLang="zh-CN" sz="1400" dirty="0">
                  <a:solidFill>
                    <a:schemeClr val="tx1"/>
                  </a:solidFill>
                </a:endParaRPr>
              </a:p>
              <a:p>
                <a:pPr marL="179388" indent="-179388">
                  <a:lnSpc>
                    <a:spcPct val="150000"/>
                  </a:lnSpc>
                  <a:buFont typeface="Arial" panose="020B0604020202020204" pitchFamily="34" charset="0"/>
                  <a:buChar char="•"/>
                </a:pPr>
                <a:r>
                  <a:rPr lang="en-US" altLang="zh-CN" sz="1400" dirty="0">
                    <a:solidFill>
                      <a:schemeClr val="tx1"/>
                    </a:solidFill>
                  </a:rPr>
                  <a:t>Form a finite area in the screen space. </a:t>
                </a:r>
              </a:p>
            </p:txBody>
          </p:sp>
        </mc:Choice>
        <mc:Fallback xmlns="">
          <p:sp>
            <p:nvSpPr>
              <p:cNvPr id="38" name="文本框 37">
                <a:extLst>
                  <a:ext uri="{FF2B5EF4-FFF2-40B4-BE49-F238E27FC236}">
                    <a16:creationId xmlns:a16="http://schemas.microsoft.com/office/drawing/2014/main" id="{0843E531-B8BE-44F9-B580-0188C9FD1B41}"/>
                  </a:ext>
                </a:extLst>
              </p:cNvPr>
              <p:cNvSpPr txBox="1">
                <a:spLocks noRot="1" noChangeAspect="1" noMove="1" noResize="1" noEditPoints="1" noAdjustHandles="1" noChangeArrowheads="1" noChangeShapeType="1" noTextEdit="1"/>
              </p:cNvSpPr>
              <p:nvPr/>
            </p:nvSpPr>
            <p:spPr>
              <a:xfrm>
                <a:off x="4189701" y="1130453"/>
                <a:ext cx="3141738" cy="3871725"/>
              </a:xfrm>
              <a:prstGeom prst="roundRect">
                <a:avLst>
                  <a:gd name="adj" fmla="val 2242"/>
                </a:avLst>
              </a:prstGeom>
              <a:blipFill>
                <a:blip r:embed="rId7"/>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sp>
        <p:nvSpPr>
          <p:cNvPr id="60" name="文本框 59">
            <a:extLst>
              <a:ext uri="{FF2B5EF4-FFF2-40B4-BE49-F238E27FC236}">
                <a16:creationId xmlns:a16="http://schemas.microsoft.com/office/drawing/2014/main" id="{9CB963BA-FD83-4736-ADCA-53F87B411AF5}"/>
              </a:ext>
            </a:extLst>
          </p:cNvPr>
          <p:cNvSpPr txBox="1"/>
          <p:nvPr/>
        </p:nvSpPr>
        <p:spPr>
          <a:xfrm>
            <a:off x="8189298" y="2364492"/>
            <a:ext cx="3330005" cy="824389"/>
          </a:xfrm>
          <a:prstGeom prst="roundRect">
            <a:avLst>
              <a:gd name="adj" fmla="val 6630"/>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Design a </a:t>
            </a:r>
            <a:r>
              <a:rPr lang="en-US" altLang="zh-CN" sz="1400" dirty="0">
                <a:solidFill>
                  <a:schemeClr val="accent4"/>
                </a:solidFill>
              </a:rPr>
              <a:t>stochastic motion vector</a:t>
            </a:r>
            <a:r>
              <a:rPr lang="en-US" altLang="zh-CN" sz="1400" dirty="0">
                <a:solidFill>
                  <a:schemeClr val="tx1"/>
                </a:solidFill>
              </a:rPr>
              <a:t>, aiming at finding one pixel from this finite area at a time. </a:t>
            </a:r>
          </a:p>
        </p:txBody>
      </p:sp>
      <p:cxnSp>
        <p:nvCxnSpPr>
          <p:cNvPr id="10" name="直接箭头连接符 9">
            <a:extLst>
              <a:ext uri="{FF2B5EF4-FFF2-40B4-BE49-F238E27FC236}">
                <a16:creationId xmlns:a16="http://schemas.microsoft.com/office/drawing/2014/main" id="{BF1383A6-29B2-4F9A-9805-7BF758EA39BA}"/>
              </a:ext>
            </a:extLst>
          </p:cNvPr>
          <p:cNvCxnSpPr/>
          <p:nvPr/>
        </p:nvCxnSpPr>
        <p:spPr>
          <a:xfrm>
            <a:off x="7423484" y="2656195"/>
            <a:ext cx="6737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3" name="图形 62">
            <a:extLst>
              <a:ext uri="{FF2B5EF4-FFF2-40B4-BE49-F238E27FC236}">
                <a16:creationId xmlns:a16="http://schemas.microsoft.com/office/drawing/2014/main" id="{35051A20-F0C5-4B96-B381-3F161A57DD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67892">
            <a:off x="1134168" y="1963754"/>
            <a:ext cx="1119576" cy="801515"/>
          </a:xfrm>
          <a:prstGeom prst="rect">
            <a:avLst/>
          </a:prstGeom>
        </p:spPr>
      </p:pic>
      <p:pic>
        <p:nvPicPr>
          <p:cNvPr id="64" name="图形 63">
            <a:extLst>
              <a:ext uri="{FF2B5EF4-FFF2-40B4-BE49-F238E27FC236}">
                <a16:creationId xmlns:a16="http://schemas.microsoft.com/office/drawing/2014/main" id="{A80C292D-CC62-4DFC-9AC3-38AA6EC44C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67892">
            <a:off x="938582" y="2009900"/>
            <a:ext cx="1119576" cy="801515"/>
          </a:xfrm>
          <a:prstGeom prst="rect">
            <a:avLst/>
          </a:prstGeom>
        </p:spPr>
      </p:pic>
      <p:pic>
        <p:nvPicPr>
          <p:cNvPr id="65" name="图形 64">
            <a:extLst>
              <a:ext uri="{FF2B5EF4-FFF2-40B4-BE49-F238E27FC236}">
                <a16:creationId xmlns:a16="http://schemas.microsoft.com/office/drawing/2014/main" id="{1A3D9E36-F794-44CD-916B-BF819837FB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67892">
            <a:off x="1009110" y="2056044"/>
            <a:ext cx="1119576" cy="801515"/>
          </a:xfrm>
          <a:prstGeom prst="rect">
            <a:avLst/>
          </a:prstGeom>
        </p:spPr>
      </p:pic>
      <p:pic>
        <p:nvPicPr>
          <p:cNvPr id="66" name="图形 65">
            <a:extLst>
              <a:ext uri="{FF2B5EF4-FFF2-40B4-BE49-F238E27FC236}">
                <a16:creationId xmlns:a16="http://schemas.microsoft.com/office/drawing/2014/main" id="{0A17B0C0-17C7-45E7-A8C7-41AA990AB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67892">
            <a:off x="1134167" y="2082472"/>
            <a:ext cx="1119576" cy="801515"/>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192A0941-F282-44A5-879E-BD3DA1897654}"/>
                  </a:ext>
                </a:extLst>
              </p:cNvPr>
              <p:cNvSpPr txBox="1"/>
              <p:nvPr/>
            </p:nvSpPr>
            <p:spPr>
              <a:xfrm>
                <a:off x="2720032" y="323296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17" name="文本框 16">
                <a:extLst>
                  <a:ext uri="{FF2B5EF4-FFF2-40B4-BE49-F238E27FC236}">
                    <a16:creationId xmlns:a16="http://schemas.microsoft.com/office/drawing/2014/main" id="{192A0941-F282-44A5-879E-BD3DA1897654}"/>
                  </a:ext>
                </a:extLst>
              </p:cNvPr>
              <p:cNvSpPr txBox="1">
                <a:spLocks noRot="1" noChangeAspect="1" noMove="1" noResize="1" noEditPoints="1" noAdjustHandles="1" noChangeArrowheads="1" noChangeShapeType="1" noTextEdit="1"/>
              </p:cNvSpPr>
              <p:nvPr/>
            </p:nvSpPr>
            <p:spPr>
              <a:xfrm>
                <a:off x="2720032" y="3232968"/>
                <a:ext cx="956088" cy="307777"/>
              </a:xfrm>
              <a:prstGeom prst="rect">
                <a:avLst/>
              </a:prstGeom>
              <a:blipFill>
                <a:blip r:embed="rId10"/>
                <a:stretch>
                  <a:fillRect t="-1961"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39B6848-1847-4CE9-9D5B-D1B0118C4311}"/>
                  </a:ext>
                </a:extLst>
              </p:cNvPr>
              <p:cNvSpPr txBox="1"/>
              <p:nvPr/>
            </p:nvSpPr>
            <p:spPr>
              <a:xfrm>
                <a:off x="432654" y="3232969"/>
                <a:ext cx="1136243"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18" name="文本框 17">
                <a:extLst>
                  <a:ext uri="{FF2B5EF4-FFF2-40B4-BE49-F238E27FC236}">
                    <a16:creationId xmlns:a16="http://schemas.microsoft.com/office/drawing/2014/main" id="{B39B6848-1847-4CE9-9D5B-D1B0118C4311}"/>
                  </a:ext>
                </a:extLst>
              </p:cNvPr>
              <p:cNvSpPr txBox="1">
                <a:spLocks noRot="1" noChangeAspect="1" noMove="1" noResize="1" noEditPoints="1" noAdjustHandles="1" noChangeArrowheads="1" noChangeShapeType="1" noTextEdit="1"/>
              </p:cNvSpPr>
              <p:nvPr/>
            </p:nvSpPr>
            <p:spPr>
              <a:xfrm>
                <a:off x="432654" y="3232969"/>
                <a:ext cx="1136243" cy="307777"/>
              </a:xfrm>
              <a:prstGeom prst="rect">
                <a:avLst/>
              </a:prstGeom>
              <a:blipFill>
                <a:blip r:embed="rId11"/>
                <a:stretch>
                  <a:fillRect l="-1613" t="-1961" b="-19608"/>
                </a:stretch>
              </a:blipFill>
            </p:spPr>
            <p:txBody>
              <a:bodyPr/>
              <a:lstStyle/>
              <a:p>
                <a:r>
                  <a:rPr lang="zh-CN" altLang="en-US">
                    <a:noFill/>
                  </a:rPr>
                  <a:t> </a:t>
                </a:r>
              </a:p>
            </p:txBody>
          </p:sp>
        </mc:Fallback>
      </mc:AlternateContent>
      <p:sp>
        <p:nvSpPr>
          <p:cNvPr id="4" name="图形 2">
            <a:extLst>
              <a:ext uri="{FF2B5EF4-FFF2-40B4-BE49-F238E27FC236}">
                <a16:creationId xmlns:a16="http://schemas.microsoft.com/office/drawing/2014/main" id="{EE2537F5-C2B9-4D89-843E-4DE2684A1E13}"/>
              </a:ext>
            </a:extLst>
          </p:cNvPr>
          <p:cNvSpPr/>
          <p:nvPr/>
        </p:nvSpPr>
        <p:spPr>
          <a:xfrm rot="20260484">
            <a:off x="795702" y="2124541"/>
            <a:ext cx="371668" cy="192161"/>
          </a:xfrm>
          <a:custGeom>
            <a:avLst/>
            <a:gdLst>
              <a:gd name="connsiteX0" fmla="*/ 414841 w 423307"/>
              <a:gd name="connsiteY0" fmla="*/ 104768 h 201070"/>
              <a:gd name="connsiteX1" fmla="*/ 212712 w 423307"/>
              <a:gd name="connsiteY1" fmla="*/ 198954 h 201070"/>
              <a:gd name="connsiteX2" fmla="*/ 10583 w 423307"/>
              <a:gd name="connsiteY2" fmla="*/ 104768 h 201070"/>
              <a:gd name="connsiteX3" fmla="*/ 212712 w 423307"/>
              <a:gd name="connsiteY3" fmla="*/ 10583 h 201070"/>
              <a:gd name="connsiteX4" fmla="*/ 414841 w 423307"/>
              <a:gd name="connsiteY4" fmla="*/ 104768 h 20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07" h="201070">
                <a:moveTo>
                  <a:pt x="414841" y="104768"/>
                </a:moveTo>
                <a:cubicBezTo>
                  <a:pt x="414841" y="156786"/>
                  <a:pt x="324345" y="198954"/>
                  <a:pt x="212712" y="198954"/>
                </a:cubicBezTo>
                <a:cubicBezTo>
                  <a:pt x="101079" y="198954"/>
                  <a:pt x="10583" y="156786"/>
                  <a:pt x="10583" y="104768"/>
                </a:cubicBezTo>
                <a:cubicBezTo>
                  <a:pt x="10583" y="52751"/>
                  <a:pt x="101079" y="10583"/>
                  <a:pt x="212712" y="10583"/>
                </a:cubicBezTo>
                <a:cubicBezTo>
                  <a:pt x="324345" y="10583"/>
                  <a:pt x="414841" y="52751"/>
                  <a:pt x="414841" y="104768"/>
                </a:cubicBezTo>
                <a:close/>
              </a:path>
            </a:pathLst>
          </a:custGeom>
          <a:solidFill>
            <a:srgbClr val="D7EFF6"/>
          </a:solidFill>
          <a:ln w="12700" cap="flat">
            <a:solidFill>
              <a:schemeClr val="tx1"/>
            </a:solidFill>
            <a:prstDash val="solid"/>
            <a:miter/>
          </a:ln>
        </p:spPr>
        <p:txBody>
          <a:bodyPr rtlCol="0" anchor="ctr"/>
          <a:lstStyle/>
          <a:p>
            <a:endParaRPr lang="zh-CN" altLang="en-US"/>
          </a:p>
        </p:txBody>
      </p:sp>
    </p:spTree>
    <p:extLst>
      <p:ext uri="{BB962C8B-B14F-4D97-AF65-F5344CB8AC3E}">
        <p14:creationId xmlns:p14="http://schemas.microsoft.com/office/powerpoint/2010/main" val="4487814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bg/>
                                          </p:spTgt>
                                        </p:tgtEl>
                                        <p:attrNameLst>
                                          <p:attrName>style.visibility</p:attrName>
                                        </p:attrNameLst>
                                      </p:cBhvr>
                                      <p:to>
                                        <p:strVal val="visible"/>
                                      </p:to>
                                    </p:set>
                                    <p:animEffect transition="in" filter="wipe(left)">
                                      <p:cBhvr>
                                        <p:cTn id="12" dur="500"/>
                                        <p:tgtEl>
                                          <p:spTgt spid="38">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wipe(left)">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wipe(left)">
                                      <p:cBhvr>
                                        <p:cTn id="20" dur="500"/>
                                        <p:tgtEl>
                                          <p:spTgt spid="38">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8">
                                            <p:txEl>
                                              <p:pRg st="2" end="2"/>
                                            </p:txEl>
                                          </p:spTgt>
                                        </p:tgtEl>
                                        <p:attrNameLst>
                                          <p:attrName>style.visibility</p:attrName>
                                        </p:attrNameLst>
                                      </p:cBhvr>
                                      <p:to>
                                        <p:strVal val="visible"/>
                                      </p:to>
                                    </p:set>
                                    <p:animEffect transition="in" filter="wipe(left)">
                                      <p:cBhvr>
                                        <p:cTn id="24" dur="500"/>
                                        <p:tgtEl>
                                          <p:spTgt spid="3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8">
                                            <p:txEl>
                                              <p:pRg st="3" end="3"/>
                                            </p:txEl>
                                          </p:spTgt>
                                        </p:tgtEl>
                                        <p:attrNameLst>
                                          <p:attrName>style.visibility</p:attrName>
                                        </p:attrNameLst>
                                      </p:cBhvr>
                                      <p:to>
                                        <p:strVal val="visible"/>
                                      </p:to>
                                    </p:set>
                                    <p:animEffect transition="in" filter="wipe(left)">
                                      <p:cBhvr>
                                        <p:cTn id="29" dur="500"/>
                                        <p:tgtEl>
                                          <p:spTgt spid="38">
                                            <p:txEl>
                                              <p:pRg st="3" end="3"/>
                                            </p:txEl>
                                          </p:spTgt>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8">
                                            <p:txEl>
                                              <p:pRg st="4" end="4"/>
                                            </p:txEl>
                                          </p:spTgt>
                                        </p:tgtEl>
                                        <p:attrNameLst>
                                          <p:attrName>style.visibility</p:attrName>
                                        </p:attrNameLst>
                                      </p:cBhvr>
                                      <p:to>
                                        <p:strVal val="visible"/>
                                      </p:to>
                                    </p:set>
                                    <p:animEffect transition="in" filter="wipe(left)">
                                      <p:cBhvr>
                                        <p:cTn id="33" dur="500"/>
                                        <p:tgtEl>
                                          <p:spTgt spid="3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8">
                                            <p:txEl>
                                              <p:pRg st="5" end="5"/>
                                            </p:txEl>
                                          </p:spTgt>
                                        </p:tgtEl>
                                        <p:attrNameLst>
                                          <p:attrName>style.visibility</p:attrName>
                                        </p:attrNameLst>
                                      </p:cBhvr>
                                      <p:to>
                                        <p:strVal val="visible"/>
                                      </p:to>
                                    </p:set>
                                    <p:animEffect transition="in" filter="wipe(left)">
                                      <p:cBhvr>
                                        <p:cTn id="38" dur="500"/>
                                        <p:tgtEl>
                                          <p:spTgt spid="38">
                                            <p:txEl>
                                              <p:pRg st="5" end="5"/>
                                            </p:txEl>
                                          </p:spTgt>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down)">
                                      <p:cBhvr>
                                        <p:cTn id="42" dur="500"/>
                                        <p:tgtEl>
                                          <p:spTgt spid="63"/>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down)">
                                      <p:cBhvr>
                                        <p:cTn id="50" dur="500"/>
                                        <p:tgtEl>
                                          <p:spTgt spid="65"/>
                                        </p:tgtEl>
                                      </p:cBhvr>
                                    </p:animEffect>
                                  </p:childTnLst>
                                </p:cTn>
                              </p:par>
                            </p:childTnLst>
                          </p:cTn>
                        </p:par>
                        <p:par>
                          <p:cTn id="51" fill="hold">
                            <p:stCondLst>
                              <p:cond delay="2000"/>
                            </p:stCondLst>
                            <p:childTnLst>
                              <p:par>
                                <p:cTn id="52" presetID="22" presetClass="entr" presetSubtype="4"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down)">
                                      <p:cBhvr>
                                        <p:cTn id="54" dur="5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wipe(left)">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wipe(left)">
                                      <p:cBhvr>
                                        <p:cTn id="64" dur="500"/>
                                        <p:tgtEl>
                                          <p:spTgt spid="38">
                                            <p:txEl>
                                              <p:pRg st="7" end="7"/>
                                            </p:txEl>
                                          </p:spTgt>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left)">
                                      <p:cBhvr>
                                        <p:cTn id="7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animBg="1"/>
      <p:bldP spid="60"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a:extLst>
              <a:ext uri="{FF2B5EF4-FFF2-40B4-BE49-F238E27FC236}">
                <a16:creationId xmlns:a16="http://schemas.microsoft.com/office/drawing/2014/main" id="{2DFB7A4B-70C2-4B0B-B4F2-3502FA6A4C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2981" y="2482805"/>
            <a:ext cx="3557337" cy="500251"/>
          </a:xfrm>
          <a:prstGeom prst="rect">
            <a:avLst/>
          </a:prstGeom>
        </p:spPr>
      </p:pic>
      <p:pic>
        <p:nvPicPr>
          <p:cNvPr id="21" name="图形 20">
            <a:extLst>
              <a:ext uri="{FF2B5EF4-FFF2-40B4-BE49-F238E27FC236}">
                <a16:creationId xmlns:a16="http://schemas.microsoft.com/office/drawing/2014/main" id="{D58AAD31-8EF0-4681-B888-10D2BB5D57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6359" y="2550333"/>
            <a:ext cx="758952" cy="934094"/>
          </a:xfrm>
          <a:prstGeom prst="rect">
            <a:avLst/>
          </a:prstGeom>
        </p:spPr>
      </p:pic>
      <p:pic>
        <p:nvPicPr>
          <p:cNvPr id="20" name="图形 19">
            <a:extLst>
              <a:ext uri="{FF2B5EF4-FFF2-40B4-BE49-F238E27FC236}">
                <a16:creationId xmlns:a16="http://schemas.microsoft.com/office/drawing/2014/main" id="{2A1FC44C-3C16-4BF4-ACDB-25600C4F76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05748" y="1535874"/>
            <a:ext cx="993762" cy="1948553"/>
          </a:xfrm>
          <a:prstGeom prst="rect">
            <a:avLst/>
          </a:prstGeom>
        </p:spPr>
      </p:pic>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a:xfrm>
            <a:off x="912779" y="350515"/>
            <a:ext cx="10606524" cy="588244"/>
          </a:xfrm>
        </p:spPr>
        <p:txBody>
          <a:bodyPr>
            <a:normAutofit/>
          </a:bodyPr>
          <a:lstStyle/>
          <a:p>
            <a:r>
              <a:rPr lang="en-US" altLang="zh-CN" dirty="0"/>
              <a:t>Stochastic glossy ref. motion vector: calculation</a:t>
            </a:r>
            <a:endParaRPr lang="zh-CN" altLang="en-US" dirty="0"/>
          </a:p>
        </p:txBody>
      </p:sp>
      <p:pic>
        <p:nvPicPr>
          <p:cNvPr id="4" name="图形 3">
            <a:extLst>
              <a:ext uri="{FF2B5EF4-FFF2-40B4-BE49-F238E27FC236}">
                <a16:creationId xmlns:a16="http://schemas.microsoft.com/office/drawing/2014/main" id="{FB861540-9F0A-4DFF-8223-5DB72AF8EF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94999">
            <a:off x="3843745" y="1252226"/>
            <a:ext cx="407319" cy="278692"/>
          </a:xfrm>
          <a:prstGeom prst="rect">
            <a:avLst/>
          </a:prstGeom>
        </p:spPr>
      </p:pic>
      <p:pic>
        <p:nvPicPr>
          <p:cNvPr id="6" name="图形 5">
            <a:extLst>
              <a:ext uri="{FF2B5EF4-FFF2-40B4-BE49-F238E27FC236}">
                <a16:creationId xmlns:a16="http://schemas.microsoft.com/office/drawing/2014/main" id="{64EB51D2-5B8D-4ABF-B487-FBD8AC884B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14335" y="1529133"/>
            <a:ext cx="1681163" cy="1203797"/>
          </a:xfrm>
          <a:prstGeom prst="rect">
            <a:avLst/>
          </a:prstGeom>
        </p:spPr>
      </p:pic>
      <p:pic>
        <p:nvPicPr>
          <p:cNvPr id="13" name="图形 12">
            <a:extLst>
              <a:ext uri="{FF2B5EF4-FFF2-40B4-BE49-F238E27FC236}">
                <a16:creationId xmlns:a16="http://schemas.microsoft.com/office/drawing/2014/main" id="{990C5534-2C73-4C28-990E-F4682182F8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78133" y="1560743"/>
            <a:ext cx="607296" cy="607296"/>
          </a:xfrm>
          <a:prstGeom prst="rect">
            <a:avLst/>
          </a:prstGeom>
        </p:spPr>
      </p:pic>
      <p:pic>
        <p:nvPicPr>
          <p:cNvPr id="14" name="图形 13">
            <a:extLst>
              <a:ext uri="{FF2B5EF4-FFF2-40B4-BE49-F238E27FC236}">
                <a16:creationId xmlns:a16="http://schemas.microsoft.com/office/drawing/2014/main" id="{BCF4A86E-2FD9-4EA5-BB03-A90BE1DF1CB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95496" y="1728671"/>
            <a:ext cx="1363309" cy="976005"/>
          </a:xfrm>
          <a:prstGeom prst="rect">
            <a:avLst/>
          </a:prstGeom>
        </p:spPr>
      </p:pic>
      <p:pic>
        <p:nvPicPr>
          <p:cNvPr id="10" name="图形 9">
            <a:extLst>
              <a:ext uri="{FF2B5EF4-FFF2-40B4-BE49-F238E27FC236}">
                <a16:creationId xmlns:a16="http://schemas.microsoft.com/office/drawing/2014/main" id="{CF5EF6FA-98E6-4A31-8B65-CC64FB5CC18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95497" y="1939625"/>
            <a:ext cx="1464822" cy="777252"/>
          </a:xfrm>
          <a:prstGeom prst="rect">
            <a:avLst/>
          </a:prstGeom>
        </p:spPr>
      </p:pic>
      <p:pic>
        <p:nvPicPr>
          <p:cNvPr id="9" name="图形 8">
            <a:extLst>
              <a:ext uri="{FF2B5EF4-FFF2-40B4-BE49-F238E27FC236}">
                <a16:creationId xmlns:a16="http://schemas.microsoft.com/office/drawing/2014/main" id="{5D960595-257A-45FB-98F5-239D4377382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829616" y="2660348"/>
            <a:ext cx="131763" cy="131763"/>
          </a:xfrm>
          <a:prstGeom prst="rect">
            <a:avLst/>
          </a:prstGeom>
        </p:spPr>
      </p:pic>
      <p:pic>
        <p:nvPicPr>
          <p:cNvPr id="15" name="图形 14">
            <a:extLst>
              <a:ext uri="{FF2B5EF4-FFF2-40B4-BE49-F238E27FC236}">
                <a16:creationId xmlns:a16="http://schemas.microsoft.com/office/drawing/2014/main" id="{3978D235-EF9D-4933-A17A-EB2DC68A049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95100" y="1466567"/>
            <a:ext cx="568636" cy="588243"/>
          </a:xfrm>
          <a:prstGeom prst="rect">
            <a:avLst/>
          </a:prstGeom>
        </p:spPr>
      </p:pic>
      <p:pic>
        <p:nvPicPr>
          <p:cNvPr id="17" name="图形 16">
            <a:extLst>
              <a:ext uri="{FF2B5EF4-FFF2-40B4-BE49-F238E27FC236}">
                <a16:creationId xmlns:a16="http://schemas.microsoft.com/office/drawing/2014/main" id="{E1537CEC-1016-4F07-9015-74F3E20F393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719262" y="2627184"/>
            <a:ext cx="131763" cy="131763"/>
          </a:xfrm>
          <a:prstGeom prst="rect">
            <a:avLst/>
          </a:prstGeom>
        </p:spPr>
      </p:pic>
      <p:pic>
        <p:nvPicPr>
          <p:cNvPr id="18" name="图形 17">
            <a:extLst>
              <a:ext uri="{FF2B5EF4-FFF2-40B4-BE49-F238E27FC236}">
                <a16:creationId xmlns:a16="http://schemas.microsoft.com/office/drawing/2014/main" id="{0DA37E5F-866F-41B2-9AB6-46F65974FED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373954">
            <a:off x="5226381" y="1790932"/>
            <a:ext cx="2060285" cy="298820"/>
          </a:xfrm>
          <a:prstGeom prst="rect">
            <a:avLst/>
          </a:prstGeom>
        </p:spPr>
      </p:pic>
      <p:pic>
        <p:nvPicPr>
          <p:cNvPr id="19" name="图形 18">
            <a:extLst>
              <a:ext uri="{FF2B5EF4-FFF2-40B4-BE49-F238E27FC236}">
                <a16:creationId xmlns:a16="http://schemas.microsoft.com/office/drawing/2014/main" id="{CE679F19-2A37-4A6D-A476-553EC7FB8B4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532462">
            <a:off x="5083192" y="3382819"/>
            <a:ext cx="574386" cy="594192"/>
          </a:xfrm>
          <a:prstGeom prst="rect">
            <a:avLst/>
          </a:prstGeom>
        </p:spPr>
      </p:pic>
      <p:pic>
        <p:nvPicPr>
          <p:cNvPr id="25" name="图形 24">
            <a:extLst>
              <a:ext uri="{FF2B5EF4-FFF2-40B4-BE49-F238E27FC236}">
                <a16:creationId xmlns:a16="http://schemas.microsoft.com/office/drawing/2014/main" id="{9DA379EE-287A-43CD-B0D3-0CAC9063688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01848" y="3421861"/>
            <a:ext cx="131763" cy="131763"/>
          </a:xfrm>
          <a:prstGeom prst="rect">
            <a:avLst/>
          </a:prstGeom>
        </p:spPr>
      </p:pic>
      <p:pic>
        <p:nvPicPr>
          <p:cNvPr id="28" name="图形 27">
            <a:extLst>
              <a:ext uri="{FF2B5EF4-FFF2-40B4-BE49-F238E27FC236}">
                <a16:creationId xmlns:a16="http://schemas.microsoft.com/office/drawing/2014/main" id="{7A75B454-096C-4288-8C3B-FCA13F58F9B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505967">
            <a:off x="4438876" y="2558023"/>
            <a:ext cx="1497156" cy="217145"/>
          </a:xfrm>
          <a:prstGeom prst="rect">
            <a:avLst/>
          </a:prstGeom>
        </p:spPr>
      </p:pic>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814BC2BE-DA7F-4442-BC39-6A0B1362D60E}"/>
                  </a:ext>
                </a:extLst>
              </p:cNvPr>
              <p:cNvSpPr txBox="1"/>
              <p:nvPr/>
            </p:nvSpPr>
            <p:spPr>
              <a:xfrm>
                <a:off x="5895496" y="3048570"/>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29" name="文本框 28">
                <a:extLst>
                  <a:ext uri="{FF2B5EF4-FFF2-40B4-BE49-F238E27FC236}">
                    <a16:creationId xmlns:a16="http://schemas.microsoft.com/office/drawing/2014/main" id="{814BC2BE-DA7F-4442-BC39-6A0B1362D60E}"/>
                  </a:ext>
                </a:extLst>
              </p:cNvPr>
              <p:cNvSpPr txBox="1">
                <a:spLocks noRot="1" noChangeAspect="1" noMove="1" noResize="1" noEditPoints="1" noAdjustHandles="1" noChangeArrowheads="1" noChangeShapeType="1" noTextEdit="1"/>
              </p:cNvSpPr>
              <p:nvPr/>
            </p:nvSpPr>
            <p:spPr>
              <a:xfrm>
                <a:off x="5895496" y="3048570"/>
                <a:ext cx="956088" cy="307777"/>
              </a:xfrm>
              <a:prstGeom prst="rect">
                <a:avLst/>
              </a:prstGeom>
              <a:blipFill>
                <a:blip r:embed="rId31"/>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071EC94A-10AB-4201-8368-E29D28A28AF1}"/>
                  </a:ext>
                </a:extLst>
              </p:cNvPr>
              <p:cNvSpPr txBox="1"/>
              <p:nvPr/>
            </p:nvSpPr>
            <p:spPr>
              <a:xfrm>
                <a:off x="3802981" y="3047696"/>
                <a:ext cx="1136243"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mj-lt"/>
                </a:endParaRPr>
              </a:p>
            </p:txBody>
          </p:sp>
        </mc:Choice>
        <mc:Fallback xmlns="">
          <p:sp>
            <p:nvSpPr>
              <p:cNvPr id="30" name="文本框 29">
                <a:extLst>
                  <a:ext uri="{FF2B5EF4-FFF2-40B4-BE49-F238E27FC236}">
                    <a16:creationId xmlns:a16="http://schemas.microsoft.com/office/drawing/2014/main" id="{071EC94A-10AB-4201-8368-E29D28A28AF1}"/>
                  </a:ext>
                </a:extLst>
              </p:cNvPr>
              <p:cNvSpPr txBox="1">
                <a:spLocks noRot="1" noChangeAspect="1" noMove="1" noResize="1" noEditPoints="1" noAdjustHandles="1" noChangeArrowheads="1" noChangeShapeType="1" noTextEdit="1"/>
              </p:cNvSpPr>
              <p:nvPr/>
            </p:nvSpPr>
            <p:spPr>
              <a:xfrm>
                <a:off x="3802981" y="3047696"/>
                <a:ext cx="1136243" cy="307777"/>
              </a:xfrm>
              <a:prstGeom prst="rect">
                <a:avLst/>
              </a:prstGeom>
              <a:blipFill>
                <a:blip r:embed="rId32"/>
                <a:stretch>
                  <a:fillRect l="-1613"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FB2DF223-47C5-43BE-A671-AC0A6A7AA4A1}"/>
                  </a:ext>
                </a:extLst>
              </p:cNvPr>
              <p:cNvSpPr txBox="1"/>
              <p:nvPr/>
            </p:nvSpPr>
            <p:spPr>
              <a:xfrm>
                <a:off x="5855933" y="2615985"/>
                <a:ext cx="422022" cy="3091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sub>
                      </m:sSub>
                    </m:oMath>
                  </m:oMathPara>
                </a14:m>
                <a:endParaRPr lang="zh-CN" altLang="en-US" sz="1400" i="1" dirty="0">
                  <a:latin typeface="+mj-lt"/>
                </a:endParaRPr>
              </a:p>
            </p:txBody>
          </p:sp>
        </mc:Choice>
        <mc:Fallback xmlns="">
          <p:sp>
            <p:nvSpPr>
              <p:cNvPr id="31" name="文本框 30">
                <a:extLst>
                  <a:ext uri="{FF2B5EF4-FFF2-40B4-BE49-F238E27FC236}">
                    <a16:creationId xmlns:a16="http://schemas.microsoft.com/office/drawing/2014/main" id="{FB2DF223-47C5-43BE-A671-AC0A6A7AA4A1}"/>
                  </a:ext>
                </a:extLst>
              </p:cNvPr>
              <p:cNvSpPr txBox="1">
                <a:spLocks noRot="1" noChangeAspect="1" noMove="1" noResize="1" noEditPoints="1" noAdjustHandles="1" noChangeArrowheads="1" noChangeShapeType="1" noTextEdit="1"/>
              </p:cNvSpPr>
              <p:nvPr/>
            </p:nvSpPr>
            <p:spPr>
              <a:xfrm>
                <a:off x="5855933" y="2615985"/>
                <a:ext cx="422022" cy="309124"/>
              </a:xfrm>
              <a:prstGeom prst="rect">
                <a:avLst/>
              </a:prstGeom>
              <a:blipFill>
                <a:blip r:embed="rId3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9ADDC208-449C-4A3F-9253-6151D1469263}"/>
                  </a:ext>
                </a:extLst>
              </p:cNvPr>
              <p:cNvSpPr txBox="1"/>
              <p:nvPr/>
            </p:nvSpPr>
            <p:spPr>
              <a:xfrm>
                <a:off x="4402544" y="2510150"/>
                <a:ext cx="422022" cy="32213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sz="1400" b="0" i="1" smtClean="0">
                              <a:latin typeface="Cambria Math" panose="02040503050406030204" pitchFamily="18" charset="0"/>
                            </a:rPr>
                          </m:ctrlPr>
                        </m:sSubSup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up>
                          <m:r>
                            <a:rPr lang="en-US" altLang="zh-CN" sz="1400" b="0" i="1" smtClean="0">
                              <a:latin typeface="Cambria Math" panose="02040503050406030204" pitchFamily="18" charset="0"/>
                            </a:rPr>
                            <m:t>𝐶</m:t>
                          </m:r>
                        </m:sup>
                      </m:sSubSup>
                    </m:oMath>
                  </m:oMathPara>
                </a14:m>
                <a:endParaRPr lang="zh-CN" altLang="en-US" sz="1400" i="1" dirty="0">
                  <a:latin typeface="+mj-lt"/>
                </a:endParaRPr>
              </a:p>
            </p:txBody>
          </p:sp>
        </mc:Choice>
        <mc:Fallback xmlns="">
          <p:sp>
            <p:nvSpPr>
              <p:cNvPr id="32" name="文本框 31">
                <a:extLst>
                  <a:ext uri="{FF2B5EF4-FFF2-40B4-BE49-F238E27FC236}">
                    <a16:creationId xmlns:a16="http://schemas.microsoft.com/office/drawing/2014/main" id="{9ADDC208-449C-4A3F-9253-6151D1469263}"/>
                  </a:ext>
                </a:extLst>
              </p:cNvPr>
              <p:cNvSpPr txBox="1">
                <a:spLocks noRot="1" noChangeAspect="1" noMove="1" noResize="1" noEditPoints="1" noAdjustHandles="1" noChangeArrowheads="1" noChangeShapeType="1" noTextEdit="1"/>
              </p:cNvSpPr>
              <p:nvPr/>
            </p:nvSpPr>
            <p:spPr>
              <a:xfrm>
                <a:off x="4402544" y="2510150"/>
                <a:ext cx="422022" cy="322139"/>
              </a:xfrm>
              <a:prstGeom prst="rect">
                <a:avLst/>
              </a:prstGeom>
              <a:blipFill>
                <a:blip r:embed="rId34"/>
                <a:stretch>
                  <a:fillRect l="-289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3899B948-1A55-4566-9168-71D5AC41F33B}"/>
                  </a:ext>
                </a:extLst>
              </p:cNvPr>
              <p:cNvSpPr txBox="1"/>
              <p:nvPr/>
            </p:nvSpPr>
            <p:spPr>
              <a:xfrm>
                <a:off x="7137331" y="1999965"/>
                <a:ext cx="422022" cy="3091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h</m:t>
                          </m:r>
                        </m:e>
                        <m:sub>
                          <m:r>
                            <a:rPr lang="en-US" altLang="zh-CN" sz="1400" b="0" i="1" smtClean="0">
                              <a:latin typeface="Cambria Math" panose="02040503050406030204" pitchFamily="18" charset="0"/>
                            </a:rPr>
                            <m:t>𝑖</m:t>
                          </m:r>
                        </m:sub>
                      </m:sSub>
                    </m:oMath>
                  </m:oMathPara>
                </a14:m>
                <a:endParaRPr lang="zh-CN" altLang="en-US" sz="1400" i="1" dirty="0">
                  <a:latin typeface="+mj-lt"/>
                </a:endParaRPr>
              </a:p>
            </p:txBody>
          </p:sp>
        </mc:Choice>
        <mc:Fallback xmlns="">
          <p:sp>
            <p:nvSpPr>
              <p:cNvPr id="33" name="文本框 32">
                <a:extLst>
                  <a:ext uri="{FF2B5EF4-FFF2-40B4-BE49-F238E27FC236}">
                    <a16:creationId xmlns:a16="http://schemas.microsoft.com/office/drawing/2014/main" id="{3899B948-1A55-4566-9168-71D5AC41F33B}"/>
                  </a:ext>
                </a:extLst>
              </p:cNvPr>
              <p:cNvSpPr txBox="1">
                <a:spLocks noRot="1" noChangeAspect="1" noMove="1" noResize="1" noEditPoints="1" noAdjustHandles="1" noChangeArrowheads="1" noChangeShapeType="1" noTextEdit="1"/>
              </p:cNvSpPr>
              <p:nvPr/>
            </p:nvSpPr>
            <p:spPr>
              <a:xfrm>
                <a:off x="7137331" y="1999965"/>
                <a:ext cx="422022" cy="309124"/>
              </a:xfrm>
              <a:prstGeom prst="rect">
                <a:avLst/>
              </a:prstGeom>
              <a:blipFill>
                <a:blip r:embed="rId3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B324517-9984-42E5-B3A4-638EF7EC68A4}"/>
                  </a:ext>
                </a:extLst>
              </p:cNvPr>
              <p:cNvSpPr txBox="1"/>
              <p:nvPr/>
            </p:nvSpPr>
            <p:spPr>
              <a:xfrm>
                <a:off x="4735397" y="1657143"/>
                <a:ext cx="422022" cy="3091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h</m:t>
                          </m:r>
                        </m:e>
                        <m:sub>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sub>
                      </m:sSub>
                    </m:oMath>
                  </m:oMathPara>
                </a14:m>
                <a:endParaRPr lang="zh-CN" altLang="en-US" sz="1400" i="1" dirty="0">
                  <a:latin typeface="+mj-lt"/>
                </a:endParaRPr>
              </a:p>
            </p:txBody>
          </p:sp>
        </mc:Choice>
        <mc:Fallback xmlns="">
          <p:sp>
            <p:nvSpPr>
              <p:cNvPr id="34" name="文本框 33">
                <a:extLst>
                  <a:ext uri="{FF2B5EF4-FFF2-40B4-BE49-F238E27FC236}">
                    <a16:creationId xmlns:a16="http://schemas.microsoft.com/office/drawing/2014/main" id="{EB324517-9984-42E5-B3A4-638EF7EC68A4}"/>
                  </a:ext>
                </a:extLst>
              </p:cNvPr>
              <p:cNvSpPr txBox="1">
                <a:spLocks noRot="1" noChangeAspect="1" noMove="1" noResize="1" noEditPoints="1" noAdjustHandles="1" noChangeArrowheads="1" noChangeShapeType="1" noTextEdit="1"/>
              </p:cNvSpPr>
              <p:nvPr/>
            </p:nvSpPr>
            <p:spPr>
              <a:xfrm>
                <a:off x="4735397" y="1657143"/>
                <a:ext cx="422022" cy="309124"/>
              </a:xfrm>
              <a:prstGeom prst="rect">
                <a:avLst/>
              </a:prstGeom>
              <a:blipFill>
                <a:blip r:embed="rId36"/>
                <a:stretch>
                  <a:fillRect l="-10145"/>
                </a:stretch>
              </a:blipFill>
            </p:spPr>
            <p:txBody>
              <a:bodyPr/>
              <a:lstStyle/>
              <a:p>
                <a:r>
                  <a:rPr lang="zh-CN" altLang="en-US">
                    <a:noFill/>
                  </a:rPr>
                  <a:t> </a:t>
                </a:r>
              </a:p>
            </p:txBody>
          </p:sp>
        </mc:Fallback>
      </mc:AlternateContent>
      <p:sp>
        <p:nvSpPr>
          <p:cNvPr id="35" name="矩形: 圆角 34">
            <a:extLst>
              <a:ext uri="{FF2B5EF4-FFF2-40B4-BE49-F238E27FC236}">
                <a16:creationId xmlns:a16="http://schemas.microsoft.com/office/drawing/2014/main" id="{B1D1CCCE-A2DB-4B5A-AF42-541669A11F25}"/>
              </a:ext>
            </a:extLst>
          </p:cNvPr>
          <p:cNvSpPr/>
          <p:nvPr/>
        </p:nvSpPr>
        <p:spPr>
          <a:xfrm>
            <a:off x="3067165" y="4094337"/>
            <a:ext cx="5265615" cy="711640"/>
          </a:xfrm>
          <a:prstGeom prst="roundRect">
            <a:avLst>
              <a:gd name="adj" fmla="val 11806"/>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38C76ABA-9DE6-4E20-BF20-4F5A9A8A5982}"/>
                  </a:ext>
                </a:extLst>
              </p:cNvPr>
              <p:cNvSpPr/>
              <p:nvPr/>
            </p:nvSpPr>
            <p:spPr>
              <a:xfrm>
                <a:off x="5030446" y="4273963"/>
                <a:ext cx="3129831"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fr-FR" altLang="zh-CN" i="1" smtClean="0">
                          <a:latin typeface="Cambria Math" panose="02040503050406030204" pitchFamily="18" charset="0"/>
                        </a:rPr>
                        <m:t>𝑚𝑖𝑟𝑟𝑜𝑟</m:t>
                      </m:r>
                      <m:r>
                        <a:rPr lang="fr-FR" altLang="zh-CN"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fr-FR" altLang="zh-CN" i="1" smtClean="0">
                              <a:latin typeface="Cambria Math" panose="02040503050406030204" pitchFamily="18" charset="0"/>
                            </a:rPr>
                            <m:t>𝑇</m:t>
                          </m:r>
                        </m:e>
                        <m:sup>
                          <m:r>
                            <a:rPr lang="en-US" altLang="zh-CN" b="0" i="1" smtClean="0">
                              <a:latin typeface="Cambria Math" panose="02040503050406030204" pitchFamily="18" charset="0"/>
                            </a:rPr>
                            <m:t>−1</m:t>
                          </m:r>
                        </m:sup>
                      </m:sSup>
                      <m:sSub>
                        <m:sSubPr>
                          <m:ctrlPr>
                            <a:rPr lang="en-US" altLang="zh-CN" b="0" i="1" smtClean="0">
                              <a:latin typeface="Cambria Math" panose="02040503050406030204" pitchFamily="18" charset="0"/>
                            </a:rPr>
                          </m:ctrlPr>
                        </m:sSubPr>
                        <m:e>
                          <m:r>
                            <a:rPr lang="fr-FR" altLang="zh-CN" i="1">
                              <a:latin typeface="Cambria Math" panose="02040503050406030204" pitchFamily="18" charset="0"/>
                            </a:rPr>
                            <m:t>h</m:t>
                          </m:r>
                        </m:e>
                        <m:sub>
                          <m:r>
                            <a:rPr lang="en-US" altLang="zh-CN" b="0" i="1" smtClean="0">
                              <a:latin typeface="Cambria Math" panose="02040503050406030204" pitchFamily="18" charset="0"/>
                            </a:rPr>
                            <m:t>𝑖</m:t>
                          </m:r>
                        </m:sub>
                      </m:sSub>
                      <m:r>
                        <a:rPr lang="fr-FR" altLang="zh-CN" i="1">
                          <a:latin typeface="Cambria Math" panose="02040503050406030204" pitchFamily="18" charset="0"/>
                        </a:rPr>
                        <m:t>, </m:t>
                      </m:r>
                      <m:sSup>
                        <m:sSupPr>
                          <m:ctrlPr>
                            <a:rPr lang="en-US" altLang="zh-CN" b="0" i="1" smtClean="0">
                              <a:latin typeface="Cambria Math" panose="02040503050406030204" pitchFamily="18" charset="0"/>
                            </a:rPr>
                          </m:ctrlPr>
                        </m:sSupPr>
                        <m:e>
                          <m:r>
                            <a:rPr lang="fr-FR" altLang="zh-CN" i="1">
                              <a:latin typeface="Cambria Math" panose="02040503050406030204" pitchFamily="18" charset="0"/>
                            </a:rPr>
                            <m:t>𝑇</m:t>
                          </m:r>
                        </m:e>
                        <m:sup>
                          <m:r>
                            <a:rPr lang="en-US" altLang="zh-CN" b="0" i="1" smtClean="0">
                              <a:latin typeface="Cambria Math" panose="02040503050406030204" pitchFamily="18" charset="0"/>
                            </a:rPr>
                            <m:t>−1</m:t>
                          </m:r>
                        </m:sup>
                      </m:sSup>
                      <m:r>
                        <a:rPr lang="fr-FR" altLang="zh-CN" i="1">
                          <a:latin typeface="Cambria Math" panose="02040503050406030204" pitchFamily="18" charset="0"/>
                        </a:rPr>
                        <m:t>𝑝𝑙𝑎𝑛𝑒</m:t>
                      </m:r>
                      <m:r>
                        <a:rPr lang="fr-FR" altLang="zh-CN" i="1">
                          <a:latin typeface="Cambria Math" panose="02040503050406030204" pitchFamily="18" charset="0"/>
                        </a:rPr>
                        <m:t>(</m:t>
                      </m:r>
                      <m:sSub>
                        <m:sSubPr>
                          <m:ctrlPr>
                            <a:rPr lang="en-US" altLang="zh-CN" b="0" i="1" smtClean="0">
                              <a:latin typeface="Cambria Math" panose="02040503050406030204" pitchFamily="18" charset="0"/>
                            </a:rPr>
                          </m:ctrlPr>
                        </m:sSubPr>
                        <m:e>
                          <m:r>
                            <a:rPr lang="fr-FR" altLang="zh-CN" i="1">
                              <a:latin typeface="Cambria Math" panose="02040503050406030204" pitchFamily="18" charset="0"/>
                            </a:rPr>
                            <m:t>𝑠</m:t>
                          </m:r>
                        </m:e>
                        <m:sub>
                          <m:r>
                            <a:rPr lang="en-US" altLang="zh-CN" b="0" i="1" smtClean="0">
                              <a:latin typeface="Cambria Math" panose="02040503050406030204" pitchFamily="18" charset="0"/>
                            </a:rPr>
                            <m:t>𝑖</m:t>
                          </m:r>
                        </m:sub>
                      </m:sSub>
                      <m:r>
                        <a:rPr lang="fr-FR" altLang="zh-CN" i="1">
                          <a:latin typeface="Cambria Math" panose="02040503050406030204" pitchFamily="18" charset="0"/>
                        </a:rPr>
                        <m:t>)]</m:t>
                      </m:r>
                    </m:oMath>
                  </m:oMathPara>
                </a14:m>
                <a:endParaRPr lang="en-US" altLang="zh-CN" dirty="0">
                  <a:latin typeface="Avenir" panose="020B0503020203020204" pitchFamily="34" charset="0"/>
                </a:endParaRPr>
              </a:p>
            </p:txBody>
          </p:sp>
        </mc:Choice>
        <mc:Fallback xmlns="">
          <p:sp>
            <p:nvSpPr>
              <p:cNvPr id="36" name="矩形 35">
                <a:extLst>
                  <a:ext uri="{FF2B5EF4-FFF2-40B4-BE49-F238E27FC236}">
                    <a16:creationId xmlns:a16="http://schemas.microsoft.com/office/drawing/2014/main" id="{38C76ABA-9DE6-4E20-BF20-4F5A9A8A5982}"/>
                  </a:ext>
                </a:extLst>
              </p:cNvPr>
              <p:cNvSpPr>
                <a:spLocks noRot="1" noChangeAspect="1" noMove="1" noResize="1" noEditPoints="1" noAdjustHandles="1" noChangeArrowheads="1" noChangeShapeType="1" noTextEdit="1"/>
              </p:cNvSpPr>
              <p:nvPr/>
            </p:nvSpPr>
            <p:spPr>
              <a:xfrm>
                <a:off x="5030446" y="4273963"/>
                <a:ext cx="3129831" cy="369332"/>
              </a:xfrm>
              <a:prstGeom prst="rect">
                <a:avLst/>
              </a:prstGeom>
              <a:blipFill>
                <a:blip r:embed="rId37"/>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5135BDC3-2F2C-4C3B-9556-4E2745794238}"/>
                  </a:ext>
                </a:extLst>
              </p:cNvPr>
              <p:cNvSpPr/>
              <p:nvPr/>
            </p:nvSpPr>
            <p:spPr>
              <a:xfrm>
                <a:off x="3247870" y="4273963"/>
                <a:ext cx="19330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𝑣𝑖𝑟𝑡𝑢𝑎𝑙</m:t>
                      </m:r>
                      <m:r>
                        <a:rPr lang="en-US" altLang="zh-CN" i="1">
                          <a:latin typeface="Cambria Math" panose="02040503050406030204" pitchFamily="18" charset="0"/>
                        </a:rPr>
                        <m:t> </m:t>
                      </m:r>
                      <m:r>
                        <a:rPr lang="en-US" altLang="zh-CN" i="1">
                          <a:latin typeface="Cambria Math" panose="02040503050406030204" pitchFamily="18" charset="0"/>
                        </a:rPr>
                        <m:t>𝑖𝑚𝑎𝑔𝑒</m:t>
                      </m:r>
                      <m:r>
                        <a:rPr lang="en-US" altLang="zh-CN" i="1">
                          <a:latin typeface="Cambria Math" panose="02040503050406030204" pitchFamily="18" charset="0"/>
                        </a:rPr>
                        <m:t>=</m:t>
                      </m:r>
                    </m:oMath>
                  </m:oMathPara>
                </a14:m>
                <a:endParaRPr lang="zh-CN" altLang="en-US" dirty="0"/>
              </a:p>
            </p:txBody>
          </p:sp>
        </mc:Choice>
        <mc:Fallback xmlns="">
          <p:sp>
            <p:nvSpPr>
              <p:cNvPr id="22" name="矩形 21">
                <a:extLst>
                  <a:ext uri="{FF2B5EF4-FFF2-40B4-BE49-F238E27FC236}">
                    <a16:creationId xmlns:a16="http://schemas.microsoft.com/office/drawing/2014/main" id="{5135BDC3-2F2C-4C3B-9556-4E2745794238}"/>
                  </a:ext>
                </a:extLst>
              </p:cNvPr>
              <p:cNvSpPr>
                <a:spLocks noRot="1" noChangeAspect="1" noMove="1" noResize="1" noEditPoints="1" noAdjustHandles="1" noChangeArrowheads="1" noChangeShapeType="1" noTextEdit="1"/>
              </p:cNvSpPr>
              <p:nvPr/>
            </p:nvSpPr>
            <p:spPr>
              <a:xfrm>
                <a:off x="3247870" y="4273963"/>
                <a:ext cx="1933093" cy="369332"/>
              </a:xfrm>
              <a:prstGeom prst="rect">
                <a:avLst/>
              </a:prstGeom>
              <a:blipFill>
                <a:blip r:embed="rId38"/>
                <a:stretch>
                  <a:fillRect b="-11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矩形 38">
                <a:extLst>
                  <a:ext uri="{FF2B5EF4-FFF2-40B4-BE49-F238E27FC236}">
                    <a16:creationId xmlns:a16="http://schemas.microsoft.com/office/drawing/2014/main" id="{C9F0BF7C-73E1-4FB6-AFF9-76E953128C51}"/>
                  </a:ext>
                </a:extLst>
              </p:cNvPr>
              <p:cNvSpPr/>
              <p:nvPr/>
            </p:nvSpPr>
            <p:spPr>
              <a:xfrm>
                <a:off x="3067165" y="4258831"/>
                <a:ext cx="5318760" cy="384464"/>
              </a:xfrm>
              <a:prstGeom prst="rect">
                <a:avLst/>
              </a:prstGeom>
            </p:spPr>
            <p:txBody>
              <a:bodyPr wrap="square">
                <a:spAutoFit/>
              </a:bodyPr>
              <a:lstStyle/>
              <a:p>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i="1">
                            <a:latin typeface="Cambria Math" panose="02040503050406030204" pitchFamily="18" charset="0"/>
                          </a:rPr>
                          <m:t>𝑅</m:t>
                        </m:r>
                      </m:sup>
                    </m:sSubSup>
                    <m:r>
                      <a:rPr lang="en-US" altLang="zh-CN" b="0" i="1" smtClean="0">
                        <a:latin typeface="Cambria Math" panose="02040503050406030204" pitchFamily="18" charset="0"/>
                      </a:rPr>
                      <m:t>=</m:t>
                    </m:r>
                    <m:r>
                      <a:rPr lang="en-US" altLang="zh-CN" b="0" i="1" smtClean="0">
                        <a:latin typeface="Cambria Math" panose="02040503050406030204" pitchFamily="18" charset="0"/>
                      </a:rPr>
                      <m:t>𝑠𝑎𝑚𝑝𝑙𝑒</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Sub>
                  </m:oMath>
                </a14:m>
                <a:r>
                  <a:rPr lang="zh-CN" altLang="en-US" dirty="0"/>
                  <a:t>                                            </a:t>
                </a:r>
                <a:r>
                  <a:rPr lang="en-US" altLang="zh-CN" dirty="0"/>
                  <a:t> </a:t>
                </a:r>
                <a14:m>
                  <m:oMath xmlns:m="http://schemas.openxmlformats.org/officeDocument/2006/math">
                    <m:r>
                      <a:rPr lang="en-US" altLang="zh-CN" b="0" i="0" dirty="0" smtClean="0">
                        <a:latin typeface="Cambria Math" panose="02040503050406030204" pitchFamily="18" charset="0"/>
                        <a:ea typeface="Cambria Math" panose="02040503050406030204" pitchFamily="18" charset="0"/>
                      </a:rPr>
                      <m:t>,</m:t>
                    </m:r>
                    <m:r>
                      <m:rPr>
                        <m:sty m:val="p"/>
                      </m:rPr>
                      <a:rPr lang="el-GR" altLang="zh-CN" b="0" i="1" dirty="0" smtClean="0">
                        <a:latin typeface="Cambria Math" panose="02040503050406030204" pitchFamily="18" charset="0"/>
                        <a:ea typeface="Cambria Math" panose="02040503050406030204" pitchFamily="18" charset="0"/>
                      </a:rPr>
                      <m:t>Σ</m:t>
                    </m:r>
                    <m:r>
                      <a:rPr lang="en-US" altLang="zh-CN" b="0" i="1" dirty="0" smtClean="0">
                        <a:latin typeface="Cambria Math" panose="02040503050406030204" pitchFamily="18" charset="0"/>
                        <a:ea typeface="Cambria Math" panose="02040503050406030204" pitchFamily="18" charset="0"/>
                      </a:rPr>
                      <m:t>)</m:t>
                    </m:r>
                  </m:oMath>
                </a14:m>
                <a:endParaRPr lang="zh-CN" altLang="en-US" dirty="0"/>
              </a:p>
            </p:txBody>
          </p:sp>
        </mc:Choice>
        <mc:Fallback xmlns="">
          <p:sp>
            <p:nvSpPr>
              <p:cNvPr id="39" name="矩形 38">
                <a:extLst>
                  <a:ext uri="{FF2B5EF4-FFF2-40B4-BE49-F238E27FC236}">
                    <a16:creationId xmlns:a16="http://schemas.microsoft.com/office/drawing/2014/main" id="{C9F0BF7C-73E1-4FB6-AFF9-76E953128C51}"/>
                  </a:ext>
                </a:extLst>
              </p:cNvPr>
              <p:cNvSpPr>
                <a:spLocks noRot="1" noChangeAspect="1" noMove="1" noResize="1" noEditPoints="1" noAdjustHandles="1" noChangeArrowheads="1" noChangeShapeType="1" noTextEdit="1"/>
              </p:cNvSpPr>
              <p:nvPr/>
            </p:nvSpPr>
            <p:spPr>
              <a:xfrm>
                <a:off x="3067165" y="4258831"/>
                <a:ext cx="5318760" cy="384464"/>
              </a:xfrm>
              <a:prstGeom prst="rect">
                <a:avLst/>
              </a:prstGeom>
              <a:blipFill>
                <a:blip r:embed="rId39"/>
                <a:stretch>
                  <a:fillRect r="-115" b="-11111"/>
                </a:stretch>
              </a:blipFill>
            </p:spPr>
            <p:txBody>
              <a:bodyPr/>
              <a:lstStyle/>
              <a:p>
                <a:r>
                  <a:rPr lang="zh-CN" altLang="en-US">
                    <a:noFill/>
                  </a:rPr>
                  <a:t> </a:t>
                </a:r>
              </a:p>
            </p:txBody>
          </p:sp>
        </mc:Fallback>
      </mc:AlternateContent>
      <p:sp>
        <p:nvSpPr>
          <p:cNvPr id="37" name="图形 2">
            <a:extLst>
              <a:ext uri="{FF2B5EF4-FFF2-40B4-BE49-F238E27FC236}">
                <a16:creationId xmlns:a16="http://schemas.microsoft.com/office/drawing/2014/main" id="{851E58F0-1A85-4138-81F6-0E1F6E205358}"/>
              </a:ext>
            </a:extLst>
          </p:cNvPr>
          <p:cNvSpPr/>
          <p:nvPr/>
        </p:nvSpPr>
        <p:spPr>
          <a:xfrm rot="20260484">
            <a:off x="4065693" y="1521446"/>
            <a:ext cx="371668" cy="192161"/>
          </a:xfrm>
          <a:custGeom>
            <a:avLst/>
            <a:gdLst>
              <a:gd name="connsiteX0" fmla="*/ 414841 w 423307"/>
              <a:gd name="connsiteY0" fmla="*/ 104768 h 201070"/>
              <a:gd name="connsiteX1" fmla="*/ 212712 w 423307"/>
              <a:gd name="connsiteY1" fmla="*/ 198954 h 201070"/>
              <a:gd name="connsiteX2" fmla="*/ 10583 w 423307"/>
              <a:gd name="connsiteY2" fmla="*/ 104768 h 201070"/>
              <a:gd name="connsiteX3" fmla="*/ 212712 w 423307"/>
              <a:gd name="connsiteY3" fmla="*/ 10583 h 201070"/>
              <a:gd name="connsiteX4" fmla="*/ 414841 w 423307"/>
              <a:gd name="connsiteY4" fmla="*/ 104768 h 20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07" h="201070">
                <a:moveTo>
                  <a:pt x="414841" y="104768"/>
                </a:moveTo>
                <a:cubicBezTo>
                  <a:pt x="414841" y="156786"/>
                  <a:pt x="324345" y="198954"/>
                  <a:pt x="212712" y="198954"/>
                </a:cubicBezTo>
                <a:cubicBezTo>
                  <a:pt x="101079" y="198954"/>
                  <a:pt x="10583" y="156786"/>
                  <a:pt x="10583" y="104768"/>
                </a:cubicBezTo>
                <a:cubicBezTo>
                  <a:pt x="10583" y="52751"/>
                  <a:pt x="101079" y="10583"/>
                  <a:pt x="212712" y="10583"/>
                </a:cubicBezTo>
                <a:cubicBezTo>
                  <a:pt x="324345" y="10583"/>
                  <a:pt x="414841" y="52751"/>
                  <a:pt x="414841" y="104768"/>
                </a:cubicBezTo>
                <a:close/>
              </a:path>
            </a:pathLst>
          </a:custGeom>
          <a:solidFill>
            <a:srgbClr val="D7EFF6"/>
          </a:solidFill>
          <a:ln w="12700" cap="flat">
            <a:solidFill>
              <a:schemeClr val="tx1"/>
            </a:solidFill>
            <a:prstDash val="solid"/>
            <a:miter/>
          </a:ln>
        </p:spPr>
        <p:txBody>
          <a:bodyPr rtlCol="0" anchor="ctr"/>
          <a:lstStyle/>
          <a:p>
            <a:endParaRPr lang="zh-CN" altLang="en-US"/>
          </a:p>
        </p:txBody>
      </p:sp>
      <p:pic>
        <p:nvPicPr>
          <p:cNvPr id="5" name="图形 4">
            <a:extLst>
              <a:ext uri="{FF2B5EF4-FFF2-40B4-BE49-F238E27FC236}">
                <a16:creationId xmlns:a16="http://schemas.microsoft.com/office/drawing/2014/main" id="{3C0B19B5-977F-4C76-BA46-62B04AB02161}"/>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4123127" y="1584847"/>
            <a:ext cx="131763" cy="131763"/>
          </a:xfrm>
          <a:prstGeom prst="rect">
            <a:avLst/>
          </a:prstGeom>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D2A93E3-B661-4674-B22D-6BA3295C90C0}"/>
                  </a:ext>
                </a:extLst>
              </p:cNvPr>
              <p:cNvSpPr/>
              <p:nvPr/>
            </p:nvSpPr>
            <p:spPr>
              <a:xfrm>
                <a:off x="3705531" y="1630250"/>
                <a:ext cx="557140" cy="3195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a:latin typeface="Cambria Math" panose="02040503050406030204" pitchFamily="18" charset="0"/>
                            </a:rPr>
                          </m:ctrlPr>
                        </m:sSubSupPr>
                        <m:e>
                          <m:r>
                            <a:rPr lang="en-US" altLang="zh-CN" sz="1400" i="1">
                              <a:latin typeface="Cambria Math" panose="02040503050406030204" pitchFamily="18" charset="0"/>
                            </a:rPr>
                            <m:t>𝑥</m:t>
                          </m:r>
                        </m:e>
                        <m:sub>
                          <m:r>
                            <a:rPr lang="en-US" altLang="zh-CN" sz="1400" i="1">
                              <a:latin typeface="Cambria Math" panose="02040503050406030204" pitchFamily="18" charset="0"/>
                            </a:rPr>
                            <m:t>𝑖</m:t>
                          </m:r>
                          <m:r>
                            <a:rPr lang="en-US" altLang="zh-CN" sz="1400" i="1">
                              <a:latin typeface="Cambria Math" panose="02040503050406030204" pitchFamily="18" charset="0"/>
                            </a:rPr>
                            <m:t>−1</m:t>
                          </m:r>
                        </m:sub>
                        <m:sup>
                          <m:r>
                            <a:rPr lang="en-US" altLang="zh-CN" sz="1400" i="1">
                              <a:latin typeface="Cambria Math" panose="02040503050406030204" pitchFamily="18" charset="0"/>
                            </a:rPr>
                            <m:t>𝑅</m:t>
                          </m:r>
                        </m:sup>
                      </m:sSubSup>
                    </m:oMath>
                  </m:oMathPara>
                </a14:m>
                <a:endParaRPr lang="zh-CN" altLang="en-US" sz="1400" dirty="0"/>
              </a:p>
            </p:txBody>
          </p:sp>
        </mc:Choice>
        <mc:Fallback xmlns="">
          <p:sp>
            <p:nvSpPr>
              <p:cNvPr id="7" name="矩形 6">
                <a:extLst>
                  <a:ext uri="{FF2B5EF4-FFF2-40B4-BE49-F238E27FC236}">
                    <a16:creationId xmlns:a16="http://schemas.microsoft.com/office/drawing/2014/main" id="{FD2A93E3-B661-4674-B22D-6BA3295C90C0}"/>
                  </a:ext>
                </a:extLst>
              </p:cNvPr>
              <p:cNvSpPr>
                <a:spLocks noRot="1" noChangeAspect="1" noMove="1" noResize="1" noEditPoints="1" noAdjustHandles="1" noChangeArrowheads="1" noChangeShapeType="1" noTextEdit="1"/>
              </p:cNvSpPr>
              <p:nvPr/>
            </p:nvSpPr>
            <p:spPr>
              <a:xfrm>
                <a:off x="3705531" y="1630250"/>
                <a:ext cx="557140" cy="319511"/>
              </a:xfrm>
              <a:prstGeom prst="rect">
                <a:avLst/>
              </a:prstGeom>
              <a:blipFill>
                <a:blip r:embed="rId42"/>
                <a:stretch>
                  <a:fillRect/>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79598956-C47C-4A53-90EA-D0AEA8EF9BF0}"/>
              </a:ext>
            </a:extLst>
          </p:cNvPr>
          <p:cNvSpPr txBox="1"/>
          <p:nvPr/>
        </p:nvSpPr>
        <p:spPr>
          <a:xfrm>
            <a:off x="8189297" y="2134918"/>
            <a:ext cx="3330005" cy="981789"/>
          </a:xfrm>
          <a:prstGeom prst="roundRect">
            <a:avLst>
              <a:gd name="adj" fmla="val 519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Our stochastic glossy ref. motion vector is:</a:t>
            </a:r>
          </a:p>
          <a:p>
            <a:pPr algn="ctr"/>
            <a:endParaRPr lang="en-US" altLang="zh-CN" sz="1400" dirty="0">
              <a:latin typeface="Avenir" panose="020B0503020203020204" pitchFamily="34" charset="0"/>
            </a:endParaRPr>
          </a:p>
          <a:p>
            <a:pPr algn="ctr"/>
            <a:endParaRPr lang="en-US" altLang="zh-CN" sz="1400" dirty="0">
              <a:latin typeface="Avenir" panose="020B0503020203020204" pitchFamily="34" charset="0"/>
            </a:endParaRPr>
          </a:p>
        </p:txBody>
      </p: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B87628A0-1EA0-41FD-8DD2-E2C9FA4E6C78}"/>
                  </a:ext>
                </a:extLst>
              </p:cNvPr>
              <p:cNvSpPr/>
              <p:nvPr/>
            </p:nvSpPr>
            <p:spPr>
              <a:xfrm>
                <a:off x="8805176" y="2625813"/>
                <a:ext cx="2147703" cy="3844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𝑚</m:t>
                              </m:r>
                            </m:e>
                            <m:sup>
                              <m:r>
                                <a:rPr lang="en-US" altLang="zh-CN" b="0" i="1" smtClean="0">
                                  <a:latin typeface="Cambria Math" panose="02040503050406030204" pitchFamily="18" charset="0"/>
                                </a:rPr>
                                <m:t>𝑅</m:t>
                              </m:r>
                            </m:sup>
                          </m:sSup>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𝑅</m:t>
                          </m:r>
                        </m:sup>
                      </m:sSubSup>
                      <m:r>
                        <a:rPr lang="en-US" altLang="zh-CN" b="0" i="0"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oMath>
                  </m:oMathPara>
                </a14:m>
                <a:endParaRPr lang="zh-CN" altLang="en-US" i="1" dirty="0"/>
              </a:p>
            </p:txBody>
          </p:sp>
        </mc:Choice>
        <mc:Fallback xmlns="">
          <p:sp>
            <p:nvSpPr>
              <p:cNvPr id="40" name="矩形 39">
                <a:extLst>
                  <a:ext uri="{FF2B5EF4-FFF2-40B4-BE49-F238E27FC236}">
                    <a16:creationId xmlns:a16="http://schemas.microsoft.com/office/drawing/2014/main" id="{B87628A0-1EA0-41FD-8DD2-E2C9FA4E6C78}"/>
                  </a:ext>
                </a:extLst>
              </p:cNvPr>
              <p:cNvSpPr>
                <a:spLocks noRot="1" noChangeAspect="1" noMove="1" noResize="1" noEditPoints="1" noAdjustHandles="1" noChangeArrowheads="1" noChangeShapeType="1" noTextEdit="1"/>
              </p:cNvSpPr>
              <p:nvPr/>
            </p:nvSpPr>
            <p:spPr>
              <a:xfrm>
                <a:off x="8805176" y="2625813"/>
                <a:ext cx="2147703" cy="384464"/>
              </a:xfrm>
              <a:prstGeom prst="rect">
                <a:avLst/>
              </a:prstGeom>
              <a:blipFill>
                <a:blip r:embed="rId43"/>
                <a:stretch>
                  <a:fillRect b="-3175"/>
                </a:stretch>
              </a:blipFill>
            </p:spPr>
            <p:txBody>
              <a:bodyPr/>
              <a:lstStyle/>
              <a:p>
                <a:r>
                  <a:rPr lang="zh-CN" altLang="en-US">
                    <a:noFill/>
                  </a:rPr>
                  <a:t> </a:t>
                </a:r>
              </a:p>
            </p:txBody>
          </p:sp>
        </mc:Fallback>
      </mc:AlternateContent>
      <p:sp>
        <p:nvSpPr>
          <p:cNvPr id="43" name="文本框 42">
            <a:extLst>
              <a:ext uri="{FF2B5EF4-FFF2-40B4-BE49-F238E27FC236}">
                <a16:creationId xmlns:a16="http://schemas.microsoft.com/office/drawing/2014/main" id="{30EFC094-FF4F-4D1A-A3A4-5FF3A0BE969A}"/>
              </a:ext>
            </a:extLst>
          </p:cNvPr>
          <p:cNvSpPr txBox="1"/>
          <p:nvPr/>
        </p:nvSpPr>
        <p:spPr>
          <a:xfrm>
            <a:off x="8189298" y="1101828"/>
            <a:ext cx="3330005" cy="824389"/>
          </a:xfrm>
          <a:prstGeom prst="roundRect">
            <a:avLst>
              <a:gd name="adj" fmla="val 6630"/>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Design a </a:t>
            </a:r>
            <a:r>
              <a:rPr lang="en-US" altLang="zh-CN" sz="1400" dirty="0">
                <a:solidFill>
                  <a:schemeClr val="accent4"/>
                </a:solidFill>
              </a:rPr>
              <a:t>stochastic motion vector</a:t>
            </a:r>
            <a:r>
              <a:rPr lang="en-US" altLang="zh-CN" sz="1400" dirty="0">
                <a:solidFill>
                  <a:schemeClr val="tx1"/>
                </a:solidFill>
              </a:rPr>
              <a:t>, aiming at finding one pixel from this finite area at a time. </a:t>
            </a:r>
          </a:p>
        </p:txBody>
      </p:sp>
    </p:spTree>
    <p:extLst>
      <p:ext uri="{BB962C8B-B14F-4D97-AF65-F5344CB8AC3E}">
        <p14:creationId xmlns:p14="http://schemas.microsoft.com/office/powerpoint/2010/main" val="42299380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right)">
                                      <p:cBhvr>
                                        <p:cTn id="48" dur="500"/>
                                        <p:tgtEl>
                                          <p:spTgt spid="18"/>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up)">
                                      <p:cBhvr>
                                        <p:cTn id="60" dur="500"/>
                                        <p:tgtEl>
                                          <p:spTgt spid="28"/>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down)">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childTnLst>
                          </p:cTn>
                        </p:par>
                        <p:par>
                          <p:cTn id="105" fill="hold">
                            <p:stCondLst>
                              <p:cond delay="1000"/>
                            </p:stCondLst>
                            <p:childTnLst>
                              <p:par>
                                <p:cTn id="106" presetID="22" presetClass="entr" presetSubtype="1"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wipe(up)">
                                      <p:cBhvr>
                                        <p:cTn id="108" dur="500"/>
                                        <p:tgtEl>
                                          <p:spTgt spid="37"/>
                                        </p:tgtEl>
                                      </p:cBhvr>
                                    </p:animEffect>
                                  </p:childTnLst>
                                </p:cTn>
                              </p:par>
                              <p:par>
                                <p:cTn id="109" presetID="10"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left)">
                                      <p:cBhvr>
                                        <p:cTn id="119" dur="500"/>
                                        <p:tgtEl>
                                          <p:spTgt spid="38"/>
                                        </p:tgtEl>
                                      </p:cBhvr>
                                    </p:animEffect>
                                  </p:childTnLst>
                                </p:cTn>
                              </p:par>
                            </p:childTnLst>
                          </p:cTn>
                        </p:par>
                        <p:par>
                          <p:cTn id="120" fill="hold">
                            <p:stCondLst>
                              <p:cond delay="500"/>
                            </p:stCondLst>
                            <p:childTnLst>
                              <p:par>
                                <p:cTn id="121" presetID="10" presetClass="entr" presetSubtype="0" fill="hold" grpId="0" nodeType="after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fade">
                                      <p:cBhvr>
                                        <p:cTn id="1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animBg="1"/>
      <p:bldP spid="36" grpId="0"/>
      <p:bldP spid="22" grpId="0"/>
      <p:bldP spid="22" grpId="1"/>
      <p:bldP spid="39" grpId="0"/>
      <p:bldP spid="37" grpId="0" animBg="1"/>
      <p:bldP spid="7" grpId="0"/>
      <p:bldP spid="38" grpId="0" animBg="1"/>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Stochastic glossy ref. motion vector: result</a:t>
            </a:r>
            <a:endParaRPr lang="zh-CN" altLang="en-US" dirty="0"/>
          </a:p>
        </p:txBody>
      </p:sp>
      <p:pic>
        <p:nvPicPr>
          <p:cNvPr id="4" name="图片 3">
            <a:extLst>
              <a:ext uri="{FF2B5EF4-FFF2-40B4-BE49-F238E27FC236}">
                <a16:creationId xmlns:a16="http://schemas.microsoft.com/office/drawing/2014/main" id="{7E78D802-5522-4BEA-8926-F1DD5266F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742" y="1595813"/>
            <a:ext cx="10534515" cy="2513849"/>
          </a:xfrm>
          <a:prstGeom prst="rect">
            <a:avLst/>
          </a:prstGeom>
        </p:spPr>
      </p:pic>
    </p:spTree>
    <p:extLst>
      <p:ext uri="{BB962C8B-B14F-4D97-AF65-F5344CB8AC3E}">
        <p14:creationId xmlns:p14="http://schemas.microsoft.com/office/powerpoint/2010/main" val="3853482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Stochastic Glossy Ref. Motion Vector: Result</a:t>
            </a:r>
            <a:endParaRPr lang="zh-CN" altLang="en-US" dirty="0"/>
          </a:p>
        </p:txBody>
      </p:sp>
    </p:spTree>
    <p:extLst>
      <p:ext uri="{BB962C8B-B14F-4D97-AF65-F5344CB8AC3E}">
        <p14:creationId xmlns:p14="http://schemas.microsoft.com/office/powerpoint/2010/main" val="195664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A77E8A-76B8-46B4-BAE9-91F4EE11B0C8}"/>
              </a:ext>
            </a:extLst>
          </p:cNvPr>
          <p:cNvSpPr>
            <a:spLocks noGrp="1"/>
          </p:cNvSpPr>
          <p:nvPr>
            <p:ph type="title"/>
          </p:nvPr>
        </p:nvSpPr>
        <p:spPr/>
        <p:txBody>
          <a:bodyPr/>
          <a:lstStyle/>
          <a:p>
            <a:r>
              <a:rPr lang="en-US" altLang="zh-CN" dirty="0"/>
              <a:t>Our method</a:t>
            </a:r>
            <a:endParaRPr lang="zh-CN" altLang="en-US" dirty="0"/>
          </a:p>
        </p:txBody>
      </p:sp>
      <p:sp>
        <p:nvSpPr>
          <p:cNvPr id="39" name="矩形 38">
            <a:extLst>
              <a:ext uri="{FF2B5EF4-FFF2-40B4-BE49-F238E27FC236}">
                <a16:creationId xmlns:a16="http://schemas.microsoft.com/office/drawing/2014/main" id="{E3C77D0D-ED69-42F6-B18B-6D61180C55CD}"/>
              </a:ext>
            </a:extLst>
          </p:cNvPr>
          <p:cNvSpPr/>
          <p:nvPr/>
        </p:nvSpPr>
        <p:spPr>
          <a:xfrm>
            <a:off x="390755" y="1015275"/>
            <a:ext cx="5260671" cy="369332"/>
          </a:xfrm>
          <a:prstGeom prst="rect">
            <a:avLst/>
          </a:prstGeom>
        </p:spPr>
        <p:txBody>
          <a:bodyPr wrap="none">
            <a:spAutoFit/>
          </a:bodyPr>
          <a:lstStyle/>
          <a:p>
            <a:r>
              <a:rPr lang="en-US" altLang="zh-CN" dirty="0">
                <a:latin typeface="+mj-lt"/>
              </a:rPr>
              <a:t>For shadows, glossy reflections and occlusions:</a:t>
            </a:r>
          </a:p>
        </p:txBody>
      </p:sp>
      <p:grpSp>
        <p:nvGrpSpPr>
          <p:cNvPr id="32" name="组合 31">
            <a:extLst>
              <a:ext uri="{FF2B5EF4-FFF2-40B4-BE49-F238E27FC236}">
                <a16:creationId xmlns:a16="http://schemas.microsoft.com/office/drawing/2014/main" id="{82FC3309-ED7B-4456-AAEC-91BCFE647526}"/>
              </a:ext>
            </a:extLst>
          </p:cNvPr>
          <p:cNvGrpSpPr/>
          <p:nvPr/>
        </p:nvGrpSpPr>
        <p:grpSpPr>
          <a:xfrm>
            <a:off x="1774832" y="2014066"/>
            <a:ext cx="2482850" cy="2484439"/>
            <a:chOff x="3412757" y="1767271"/>
            <a:chExt cx="2482850" cy="2484439"/>
          </a:xfrm>
        </p:grpSpPr>
        <p:sp>
          <p:nvSpPr>
            <p:cNvPr id="37" name="矩形 36">
              <a:extLst>
                <a:ext uri="{FF2B5EF4-FFF2-40B4-BE49-F238E27FC236}">
                  <a16:creationId xmlns:a16="http://schemas.microsoft.com/office/drawing/2014/main" id="{C0B4699D-C240-4D14-B191-14DF403E04D7}"/>
                </a:ext>
              </a:extLst>
            </p:cNvPr>
            <p:cNvSpPr/>
            <p:nvPr/>
          </p:nvSpPr>
          <p:spPr>
            <a:xfrm>
              <a:off x="4431983" y="1914683"/>
              <a:ext cx="547550" cy="3550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38" name="矩形 37">
              <a:extLst>
                <a:ext uri="{FF2B5EF4-FFF2-40B4-BE49-F238E27FC236}">
                  <a16:creationId xmlns:a16="http://schemas.microsoft.com/office/drawing/2014/main" id="{85256091-B65B-4553-9C12-9558813D4C57}"/>
                </a:ext>
              </a:extLst>
            </p:cNvPr>
            <p:cNvSpPr/>
            <p:nvPr/>
          </p:nvSpPr>
          <p:spPr>
            <a:xfrm>
              <a:off x="3412757" y="2999171"/>
              <a:ext cx="2482850" cy="1250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任意多边形: 形状 39">
              <a:extLst>
                <a:ext uri="{FF2B5EF4-FFF2-40B4-BE49-F238E27FC236}">
                  <a16:creationId xmlns:a16="http://schemas.microsoft.com/office/drawing/2014/main" id="{6067895F-57DE-43F2-9655-9D4D9A1B6AD1}"/>
                </a:ext>
              </a:extLst>
            </p:cNvPr>
            <p:cNvSpPr/>
            <p:nvPr/>
          </p:nvSpPr>
          <p:spPr>
            <a:xfrm>
              <a:off x="4693872" y="3305560"/>
              <a:ext cx="1195124" cy="944561"/>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168125 w 568704"/>
                <a:gd name="connsiteY0" fmla="*/ 6349 h 944561"/>
                <a:gd name="connsiteX1" fmla="*/ 18105 w 568704"/>
                <a:gd name="connsiteY1" fmla="*/ 944561 h 944561"/>
                <a:gd name="connsiteX2" fmla="*/ 568704 w 568704"/>
                <a:gd name="connsiteY2" fmla="*/ 908050 h 944561"/>
                <a:gd name="connsiteX3" fmla="*/ 442234 w 568704"/>
                <a:gd name="connsiteY3" fmla="*/ 0 h 944561"/>
                <a:gd name="connsiteX4" fmla="*/ 168125 w 568704"/>
                <a:gd name="connsiteY4" fmla="*/ 6349 h 944561"/>
                <a:gd name="connsiteX0" fmla="*/ 164980 w 565559"/>
                <a:gd name="connsiteY0" fmla="*/ 6349 h 944561"/>
                <a:gd name="connsiteX1" fmla="*/ 14960 w 565559"/>
                <a:gd name="connsiteY1" fmla="*/ 944561 h 944561"/>
                <a:gd name="connsiteX2" fmla="*/ 565559 w 565559"/>
                <a:gd name="connsiteY2" fmla="*/ 908050 h 944561"/>
                <a:gd name="connsiteX3" fmla="*/ 439089 w 565559"/>
                <a:gd name="connsiteY3" fmla="*/ 0 h 944561"/>
                <a:gd name="connsiteX4" fmla="*/ 164980 w 565559"/>
                <a:gd name="connsiteY4" fmla="*/ 6349 h 944561"/>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05776 w 606355"/>
                <a:gd name="connsiteY0" fmla="*/ 6349 h 944672"/>
                <a:gd name="connsiteX1" fmla="*/ 55756 w 606355"/>
                <a:gd name="connsiteY1" fmla="*/ 944561 h 944672"/>
                <a:gd name="connsiteX2" fmla="*/ 606355 w 606355"/>
                <a:gd name="connsiteY2" fmla="*/ 908050 h 944672"/>
                <a:gd name="connsiteX3" fmla="*/ 479885 w 606355"/>
                <a:gd name="connsiteY3" fmla="*/ 0 h 944672"/>
                <a:gd name="connsiteX4" fmla="*/ 205776 w 606355"/>
                <a:gd name="connsiteY4" fmla="*/ 6349 h 944672"/>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13948 w 614527"/>
                <a:gd name="connsiteY0" fmla="*/ 6349 h 944699"/>
                <a:gd name="connsiteX1" fmla="*/ 63928 w 614527"/>
                <a:gd name="connsiteY1" fmla="*/ 944561 h 944699"/>
                <a:gd name="connsiteX2" fmla="*/ 614527 w 614527"/>
                <a:gd name="connsiteY2" fmla="*/ 908050 h 944699"/>
                <a:gd name="connsiteX3" fmla="*/ 488057 w 614527"/>
                <a:gd name="connsiteY3" fmla="*/ 0 h 944699"/>
                <a:gd name="connsiteX4" fmla="*/ 213948 w 614527"/>
                <a:gd name="connsiteY4" fmla="*/ 6349 h 944699"/>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205777 w 606356"/>
                <a:gd name="connsiteY0" fmla="*/ 6349 h 944672"/>
                <a:gd name="connsiteX1" fmla="*/ 55757 w 606356"/>
                <a:gd name="connsiteY1" fmla="*/ 944561 h 944672"/>
                <a:gd name="connsiteX2" fmla="*/ 606356 w 606356"/>
                <a:gd name="connsiteY2" fmla="*/ 908050 h 944672"/>
                <a:gd name="connsiteX3" fmla="*/ 479886 w 606356"/>
                <a:gd name="connsiteY3" fmla="*/ 0 h 944672"/>
                <a:gd name="connsiteX4" fmla="*/ 205777 w 606356"/>
                <a:gd name="connsiteY4" fmla="*/ 6349 h 944672"/>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550599"/>
                <a:gd name="connsiteY0" fmla="*/ 6349 h 944561"/>
                <a:gd name="connsiteX1" fmla="*/ 0 w 550599"/>
                <a:gd name="connsiteY1" fmla="*/ 944561 h 944561"/>
                <a:gd name="connsiteX2" fmla="*/ 550599 w 550599"/>
                <a:gd name="connsiteY2" fmla="*/ 908050 h 944561"/>
                <a:gd name="connsiteX3" fmla="*/ 424129 w 550599"/>
                <a:gd name="connsiteY3" fmla="*/ 0 h 944561"/>
                <a:gd name="connsiteX4" fmla="*/ 150020 w 550599"/>
                <a:gd name="connsiteY4" fmla="*/ 6349 h 944561"/>
                <a:gd name="connsiteX0" fmla="*/ 150020 w 1195124"/>
                <a:gd name="connsiteY0" fmla="*/ 6349 h 944561"/>
                <a:gd name="connsiteX1" fmla="*/ 0 w 1195124"/>
                <a:gd name="connsiteY1" fmla="*/ 944561 h 944561"/>
                <a:gd name="connsiteX2" fmla="*/ 1195124 w 1195124"/>
                <a:gd name="connsiteY2" fmla="*/ 939800 h 944561"/>
                <a:gd name="connsiteX3" fmla="*/ 424129 w 1195124"/>
                <a:gd name="connsiteY3" fmla="*/ 0 h 944561"/>
                <a:gd name="connsiteX4" fmla="*/ 150020 w 1195124"/>
                <a:gd name="connsiteY4" fmla="*/ 6349 h 94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24" h="944561">
                  <a:moveTo>
                    <a:pt x="150020" y="6349"/>
                  </a:moveTo>
                  <a:cubicBezTo>
                    <a:pt x="112669" y="220926"/>
                    <a:pt x="24828" y="701441"/>
                    <a:pt x="0" y="944561"/>
                  </a:cubicBezTo>
                  <a:lnTo>
                    <a:pt x="1195124" y="939800"/>
                  </a:lnTo>
                  <a:lnTo>
                    <a:pt x="424129" y="0"/>
                  </a:lnTo>
                  <a:lnTo>
                    <a:pt x="150020" y="634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a:extLst>
                <a:ext uri="{FF2B5EF4-FFF2-40B4-BE49-F238E27FC236}">
                  <a16:creationId xmlns:a16="http://schemas.microsoft.com/office/drawing/2014/main" id="{B0F54C8B-4069-4B6E-9B96-3F8A8370445C}"/>
                </a:ext>
              </a:extLst>
            </p:cNvPr>
            <p:cNvSpPr/>
            <p:nvPr/>
          </p:nvSpPr>
          <p:spPr>
            <a:xfrm>
              <a:off x="4847330" y="3305560"/>
              <a:ext cx="416454" cy="946150"/>
            </a:xfrm>
            <a:custGeom>
              <a:avLst/>
              <a:gdLst>
                <a:gd name="connsiteX0" fmla="*/ 0 w 395288"/>
                <a:gd name="connsiteY0" fmla="*/ 4762 h 908050"/>
                <a:gd name="connsiteX1" fmla="*/ 395288 w 395288"/>
                <a:gd name="connsiteY1" fmla="*/ 908050 h 908050"/>
                <a:gd name="connsiteX2" fmla="*/ 265113 w 395288"/>
                <a:gd name="connsiteY2" fmla="*/ 0 h 908050"/>
                <a:gd name="connsiteX3" fmla="*/ 0 w 395288"/>
                <a:gd name="connsiteY3" fmla="*/ 4762 h 908050"/>
                <a:gd name="connsiteX0" fmla="*/ 0 w 403754"/>
                <a:gd name="connsiteY0" fmla="*/ 4762 h 908050"/>
                <a:gd name="connsiteX1" fmla="*/ 403754 w 403754"/>
                <a:gd name="connsiteY1" fmla="*/ 908050 h 908050"/>
                <a:gd name="connsiteX2" fmla="*/ 273579 w 403754"/>
                <a:gd name="connsiteY2" fmla="*/ 0 h 908050"/>
                <a:gd name="connsiteX3" fmla="*/ 0 w 403754"/>
                <a:gd name="connsiteY3" fmla="*/ 4762 h 908050"/>
                <a:gd name="connsiteX0" fmla="*/ 0 w 403754"/>
                <a:gd name="connsiteY0" fmla="*/ 4762 h 908050"/>
                <a:gd name="connsiteX1" fmla="*/ 403754 w 403754"/>
                <a:gd name="connsiteY1" fmla="*/ 908050 h 908050"/>
                <a:gd name="connsiteX2" fmla="*/ 282046 w 403754"/>
                <a:gd name="connsiteY2" fmla="*/ 0 h 908050"/>
                <a:gd name="connsiteX3" fmla="*/ 0 w 403754"/>
                <a:gd name="connsiteY3" fmla="*/ 4762 h 908050"/>
                <a:gd name="connsiteX0" fmla="*/ 0 w 391054"/>
                <a:gd name="connsiteY0" fmla="*/ 6349 h 908050"/>
                <a:gd name="connsiteX1" fmla="*/ 391054 w 391054"/>
                <a:gd name="connsiteY1" fmla="*/ 908050 h 908050"/>
                <a:gd name="connsiteX2" fmla="*/ 2693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56646 w 391054"/>
                <a:gd name="connsiteY2" fmla="*/ 0 h 908050"/>
                <a:gd name="connsiteX3" fmla="*/ 0 w 391054"/>
                <a:gd name="connsiteY3" fmla="*/ 6349 h 908050"/>
                <a:gd name="connsiteX0" fmla="*/ 0 w 391054"/>
                <a:gd name="connsiteY0" fmla="*/ 6349 h 908050"/>
                <a:gd name="connsiteX1" fmla="*/ 391054 w 391054"/>
                <a:gd name="connsiteY1" fmla="*/ 908050 h 908050"/>
                <a:gd name="connsiteX2" fmla="*/ 264584 w 391054"/>
                <a:gd name="connsiteY2" fmla="*/ 0 h 908050"/>
                <a:gd name="connsiteX3" fmla="*/ 0 w 391054"/>
                <a:gd name="connsiteY3" fmla="*/ 6349 h 908050"/>
                <a:gd name="connsiteX0" fmla="*/ 0 w 397404"/>
                <a:gd name="connsiteY0" fmla="*/ 6349 h 908050"/>
                <a:gd name="connsiteX1" fmla="*/ 397404 w 397404"/>
                <a:gd name="connsiteY1" fmla="*/ 908050 h 908050"/>
                <a:gd name="connsiteX2" fmla="*/ 270934 w 397404"/>
                <a:gd name="connsiteY2" fmla="*/ 0 h 908050"/>
                <a:gd name="connsiteX3" fmla="*/ 0 w 397404"/>
                <a:gd name="connsiteY3" fmla="*/ 6349 h 908050"/>
                <a:gd name="connsiteX0" fmla="*/ 0 w 400579"/>
                <a:gd name="connsiteY0" fmla="*/ 6349 h 908050"/>
                <a:gd name="connsiteX1" fmla="*/ 400579 w 400579"/>
                <a:gd name="connsiteY1" fmla="*/ 908050 h 908050"/>
                <a:gd name="connsiteX2" fmla="*/ 274109 w 400579"/>
                <a:gd name="connsiteY2" fmla="*/ 0 h 908050"/>
                <a:gd name="connsiteX3" fmla="*/ 0 w 400579"/>
                <a:gd name="connsiteY3" fmla="*/ 6349 h 908050"/>
                <a:gd name="connsiteX0" fmla="*/ 0 w 416454"/>
                <a:gd name="connsiteY0" fmla="*/ 6349 h 946150"/>
                <a:gd name="connsiteX1" fmla="*/ 416454 w 416454"/>
                <a:gd name="connsiteY1" fmla="*/ 946150 h 946150"/>
                <a:gd name="connsiteX2" fmla="*/ 274109 w 416454"/>
                <a:gd name="connsiteY2" fmla="*/ 0 h 946150"/>
                <a:gd name="connsiteX3" fmla="*/ 0 w 416454"/>
                <a:gd name="connsiteY3" fmla="*/ 6349 h 946150"/>
              </a:gdLst>
              <a:ahLst/>
              <a:cxnLst>
                <a:cxn ang="0">
                  <a:pos x="connsiteX0" y="connsiteY0"/>
                </a:cxn>
                <a:cxn ang="0">
                  <a:pos x="connsiteX1" y="connsiteY1"/>
                </a:cxn>
                <a:cxn ang="0">
                  <a:pos x="connsiteX2" y="connsiteY2"/>
                </a:cxn>
                <a:cxn ang="0">
                  <a:pos x="connsiteX3" y="connsiteY3"/>
                </a:cxn>
              </a:cxnLst>
              <a:rect l="l" t="t" r="r" b="b"/>
              <a:pathLst>
                <a:path w="416454" h="946150">
                  <a:moveTo>
                    <a:pt x="0" y="6349"/>
                  </a:moveTo>
                  <a:lnTo>
                    <a:pt x="416454" y="946150"/>
                  </a:lnTo>
                  <a:lnTo>
                    <a:pt x="274109" y="0"/>
                  </a:lnTo>
                  <a:lnTo>
                    <a:pt x="0" y="6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9130B774-0246-4BB3-9ADE-F2D494052AF2}"/>
                </a:ext>
              </a:extLst>
            </p:cNvPr>
            <p:cNvSpPr/>
            <p:nvPr/>
          </p:nvSpPr>
          <p:spPr>
            <a:xfrm>
              <a:off x="3412757" y="1767271"/>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柱形 44">
              <a:extLst>
                <a:ext uri="{FF2B5EF4-FFF2-40B4-BE49-F238E27FC236}">
                  <a16:creationId xmlns:a16="http://schemas.microsoft.com/office/drawing/2014/main" id="{1EBA8EAF-9B1F-4FC6-86B6-3DC01036D555}"/>
                </a:ext>
              </a:extLst>
            </p:cNvPr>
            <p:cNvSpPr/>
            <p:nvPr/>
          </p:nvSpPr>
          <p:spPr>
            <a:xfrm>
              <a:off x="4851474" y="2092213"/>
              <a:ext cx="265882" cy="1250951"/>
            </a:xfrm>
            <a:prstGeom prst="can">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grpSp>
      <p:sp>
        <p:nvSpPr>
          <p:cNvPr id="46" name="文本框 45">
            <a:extLst>
              <a:ext uri="{FF2B5EF4-FFF2-40B4-BE49-F238E27FC236}">
                <a16:creationId xmlns:a16="http://schemas.microsoft.com/office/drawing/2014/main" id="{D1BF7113-7DC1-4295-8195-D87AD5D32D2F}"/>
              </a:ext>
            </a:extLst>
          </p:cNvPr>
          <p:cNvSpPr txBox="1"/>
          <p:nvPr/>
        </p:nvSpPr>
        <p:spPr>
          <a:xfrm>
            <a:off x="2439838" y="4517973"/>
            <a:ext cx="1255989" cy="307777"/>
          </a:xfrm>
          <a:prstGeom prst="rect">
            <a:avLst/>
          </a:prstGeom>
          <a:noFill/>
        </p:spPr>
        <p:txBody>
          <a:bodyPr wrap="square" rtlCol="0">
            <a:spAutoFit/>
          </a:bodyPr>
          <a:lstStyle/>
          <a:p>
            <a:pPr algn="ctr"/>
            <a:r>
              <a:rPr lang="en-US" altLang="zh-CN" sz="1400" dirty="0">
                <a:latin typeface="+mj-lt"/>
              </a:rPr>
              <a:t>Visibility</a:t>
            </a:r>
          </a:p>
        </p:txBody>
      </p:sp>
      <p:grpSp>
        <p:nvGrpSpPr>
          <p:cNvPr id="47" name="组合 46">
            <a:extLst>
              <a:ext uri="{FF2B5EF4-FFF2-40B4-BE49-F238E27FC236}">
                <a16:creationId xmlns:a16="http://schemas.microsoft.com/office/drawing/2014/main" id="{AB8D9264-7F5D-4050-A484-6412661672E3}"/>
              </a:ext>
            </a:extLst>
          </p:cNvPr>
          <p:cNvGrpSpPr/>
          <p:nvPr/>
        </p:nvGrpSpPr>
        <p:grpSpPr>
          <a:xfrm>
            <a:off x="4877834" y="2014066"/>
            <a:ext cx="2484798" cy="2482850"/>
            <a:chOff x="6388230" y="1757746"/>
            <a:chExt cx="2484798" cy="2482850"/>
          </a:xfrm>
        </p:grpSpPr>
        <p:sp>
          <p:nvSpPr>
            <p:cNvPr id="48" name="矩形 47">
              <a:extLst>
                <a:ext uri="{FF2B5EF4-FFF2-40B4-BE49-F238E27FC236}">
                  <a16:creationId xmlns:a16="http://schemas.microsoft.com/office/drawing/2014/main" id="{15BD36AC-1F25-4A93-A491-9B64CEE21872}"/>
                </a:ext>
              </a:extLst>
            </p:cNvPr>
            <p:cNvSpPr/>
            <p:nvPr/>
          </p:nvSpPr>
          <p:spPr>
            <a:xfrm>
              <a:off x="6388230" y="298964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9" name="图形 48">
              <a:extLst>
                <a:ext uri="{FF2B5EF4-FFF2-40B4-BE49-F238E27FC236}">
                  <a16:creationId xmlns:a16="http://schemas.microsoft.com/office/drawing/2014/main" id="{8975FC95-0BF5-448F-A89D-06742A556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6023" y="2269698"/>
              <a:ext cx="577961" cy="577961"/>
            </a:xfrm>
            <a:prstGeom prst="rect">
              <a:avLst/>
            </a:prstGeom>
          </p:spPr>
        </p:pic>
        <p:pic>
          <p:nvPicPr>
            <p:cNvPr id="50" name="图片 49">
              <a:extLst>
                <a:ext uri="{FF2B5EF4-FFF2-40B4-BE49-F238E27FC236}">
                  <a16:creationId xmlns:a16="http://schemas.microsoft.com/office/drawing/2014/main" id="{F51CB213-EDD9-481A-95E6-DC9BCBD1F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446" y="3209847"/>
              <a:ext cx="777367" cy="810548"/>
            </a:xfrm>
            <a:prstGeom prst="rect">
              <a:avLst/>
            </a:prstGeom>
          </p:spPr>
        </p:pic>
        <p:sp>
          <p:nvSpPr>
            <p:cNvPr id="51" name="矩形: 圆角 50">
              <a:extLst>
                <a:ext uri="{FF2B5EF4-FFF2-40B4-BE49-F238E27FC236}">
                  <a16:creationId xmlns:a16="http://schemas.microsoft.com/office/drawing/2014/main" id="{484CA7BD-D243-462D-947B-9F4572A0B18A}"/>
                </a:ext>
              </a:extLst>
            </p:cNvPr>
            <p:cNvSpPr/>
            <p:nvPr/>
          </p:nvSpPr>
          <p:spPr>
            <a:xfrm>
              <a:off x="6390178"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a:extLst>
              <a:ext uri="{FF2B5EF4-FFF2-40B4-BE49-F238E27FC236}">
                <a16:creationId xmlns:a16="http://schemas.microsoft.com/office/drawing/2014/main" id="{E841CED8-9CA8-415E-B9EE-A0F2D92D4BA4}"/>
              </a:ext>
            </a:extLst>
          </p:cNvPr>
          <p:cNvSpPr txBox="1"/>
          <p:nvPr/>
        </p:nvSpPr>
        <p:spPr>
          <a:xfrm>
            <a:off x="4773097" y="4527498"/>
            <a:ext cx="2692324" cy="307777"/>
          </a:xfrm>
          <a:prstGeom prst="rect">
            <a:avLst/>
          </a:prstGeom>
          <a:noFill/>
        </p:spPr>
        <p:txBody>
          <a:bodyPr wrap="square" rtlCol="0">
            <a:spAutoFit/>
          </a:bodyPr>
          <a:lstStyle/>
          <a:p>
            <a:pPr algn="ctr"/>
            <a:r>
              <a:rPr lang="en-US" altLang="zh-CN" sz="1400" dirty="0">
                <a:latin typeface="+mj-lt"/>
              </a:rPr>
              <a:t>Glossy Reflections</a:t>
            </a:r>
          </a:p>
        </p:txBody>
      </p:sp>
      <p:sp>
        <p:nvSpPr>
          <p:cNvPr id="53" name="文本框 52">
            <a:extLst>
              <a:ext uri="{FF2B5EF4-FFF2-40B4-BE49-F238E27FC236}">
                <a16:creationId xmlns:a16="http://schemas.microsoft.com/office/drawing/2014/main" id="{6B3DB765-490B-4726-856F-E32309A5F079}"/>
              </a:ext>
            </a:extLst>
          </p:cNvPr>
          <p:cNvSpPr txBox="1"/>
          <p:nvPr/>
        </p:nvSpPr>
        <p:spPr>
          <a:xfrm>
            <a:off x="7810200" y="4527498"/>
            <a:ext cx="2692324" cy="307777"/>
          </a:xfrm>
          <a:prstGeom prst="rect">
            <a:avLst/>
          </a:prstGeom>
          <a:noFill/>
        </p:spPr>
        <p:txBody>
          <a:bodyPr wrap="square" rtlCol="0">
            <a:spAutoFit/>
          </a:bodyPr>
          <a:lstStyle/>
          <a:p>
            <a:pPr algn="ctr"/>
            <a:r>
              <a:rPr lang="en-US" altLang="zh-CN" sz="1400" dirty="0">
                <a:latin typeface="+mj-lt"/>
              </a:rPr>
              <a:t>Indirect illumination</a:t>
            </a:r>
          </a:p>
        </p:txBody>
      </p:sp>
      <p:grpSp>
        <p:nvGrpSpPr>
          <p:cNvPr id="54" name="组合 53">
            <a:extLst>
              <a:ext uri="{FF2B5EF4-FFF2-40B4-BE49-F238E27FC236}">
                <a16:creationId xmlns:a16="http://schemas.microsoft.com/office/drawing/2014/main" id="{C2A0E4BD-F1E3-4DBA-AD8D-BA996FDA8C08}"/>
              </a:ext>
            </a:extLst>
          </p:cNvPr>
          <p:cNvGrpSpPr/>
          <p:nvPr/>
        </p:nvGrpSpPr>
        <p:grpSpPr>
          <a:xfrm>
            <a:off x="7914937" y="2014066"/>
            <a:ext cx="2482850" cy="2487710"/>
            <a:chOff x="9484829" y="1757746"/>
            <a:chExt cx="2482850" cy="2487710"/>
          </a:xfrm>
        </p:grpSpPr>
        <p:sp>
          <p:nvSpPr>
            <p:cNvPr id="55" name="矩形 54">
              <a:extLst>
                <a:ext uri="{FF2B5EF4-FFF2-40B4-BE49-F238E27FC236}">
                  <a16:creationId xmlns:a16="http://schemas.microsoft.com/office/drawing/2014/main" id="{4EE30E50-E3C3-4C69-8494-D37F10055207}"/>
                </a:ext>
              </a:extLst>
            </p:cNvPr>
            <p:cNvSpPr/>
            <p:nvPr/>
          </p:nvSpPr>
          <p:spPr>
            <a:xfrm>
              <a:off x="9484829" y="2994506"/>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6" name="图形 55">
              <a:extLst>
                <a:ext uri="{FF2B5EF4-FFF2-40B4-BE49-F238E27FC236}">
                  <a16:creationId xmlns:a16="http://schemas.microsoft.com/office/drawing/2014/main" id="{DFD564BD-A68D-4188-AD39-D290058CD3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5660" y="2034421"/>
              <a:ext cx="688638" cy="688638"/>
            </a:xfrm>
            <a:prstGeom prst="rect">
              <a:avLst/>
            </a:prstGeom>
          </p:spPr>
        </p:pic>
        <p:sp>
          <p:nvSpPr>
            <p:cNvPr id="57" name="矩形: 圆角 56">
              <a:extLst>
                <a:ext uri="{FF2B5EF4-FFF2-40B4-BE49-F238E27FC236}">
                  <a16:creationId xmlns:a16="http://schemas.microsoft.com/office/drawing/2014/main" id="{F0CD4A39-0A19-45FF-B40B-76D79AD47936}"/>
                </a:ext>
              </a:extLst>
            </p:cNvPr>
            <p:cNvSpPr/>
            <p:nvPr/>
          </p:nvSpPr>
          <p:spPr>
            <a:xfrm>
              <a:off x="9484829" y="175774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a:extLst>
              <a:ext uri="{FF2B5EF4-FFF2-40B4-BE49-F238E27FC236}">
                <a16:creationId xmlns:a16="http://schemas.microsoft.com/office/drawing/2014/main" id="{29FB6F60-913C-49AB-B58F-EBA5899CEC16}"/>
              </a:ext>
            </a:extLst>
          </p:cNvPr>
          <p:cNvSpPr txBox="1"/>
          <p:nvPr/>
        </p:nvSpPr>
        <p:spPr>
          <a:xfrm>
            <a:off x="4877834" y="4821856"/>
            <a:ext cx="2482850"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glossy ref.</a:t>
            </a:r>
          </a:p>
        </p:txBody>
      </p:sp>
      <p:sp>
        <p:nvSpPr>
          <p:cNvPr id="58" name="文本框 57">
            <a:extLst>
              <a:ext uri="{FF2B5EF4-FFF2-40B4-BE49-F238E27FC236}">
                <a16:creationId xmlns:a16="http://schemas.microsoft.com/office/drawing/2014/main" id="{2FF2CC03-8FA3-48C0-9C4B-3A802EA1840B}"/>
              </a:ext>
            </a:extLst>
          </p:cNvPr>
          <p:cNvSpPr txBox="1"/>
          <p:nvPr/>
        </p:nvSpPr>
        <p:spPr>
          <a:xfrm>
            <a:off x="1744883" y="4821858"/>
            <a:ext cx="2543133"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shadows</a:t>
            </a:r>
          </a:p>
        </p:txBody>
      </p:sp>
      <p:sp>
        <p:nvSpPr>
          <p:cNvPr id="42" name="文本框 41">
            <a:extLst>
              <a:ext uri="{FF2B5EF4-FFF2-40B4-BE49-F238E27FC236}">
                <a16:creationId xmlns:a16="http://schemas.microsoft.com/office/drawing/2014/main" id="{A5D24BF5-DB08-4E14-B131-50502F3160C8}"/>
              </a:ext>
            </a:extLst>
          </p:cNvPr>
          <p:cNvSpPr txBox="1"/>
          <p:nvPr/>
        </p:nvSpPr>
        <p:spPr>
          <a:xfrm>
            <a:off x="7790795" y="4821856"/>
            <a:ext cx="2731135" cy="340519"/>
          </a:xfrm>
          <a:prstGeom prst="roundRect">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Motion vector for occlusions</a:t>
            </a:r>
          </a:p>
        </p:txBody>
      </p:sp>
      <p:sp>
        <p:nvSpPr>
          <p:cNvPr id="26" name="矩形: 圆角 25">
            <a:extLst>
              <a:ext uri="{FF2B5EF4-FFF2-40B4-BE49-F238E27FC236}">
                <a16:creationId xmlns:a16="http://schemas.microsoft.com/office/drawing/2014/main" id="{8AA6F574-CA0D-47CC-879F-9CEA3C4F684A}"/>
              </a:ext>
            </a:extLst>
          </p:cNvPr>
          <p:cNvSpPr/>
          <p:nvPr/>
        </p:nvSpPr>
        <p:spPr>
          <a:xfrm>
            <a:off x="7619239" y="1843668"/>
            <a:ext cx="3074244" cy="3647022"/>
          </a:xfrm>
          <a:prstGeom prst="roundRect">
            <a:avLst>
              <a:gd name="adj" fmla="val 331"/>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5330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409E2AC1-7CEF-40AE-986A-1F5980FC3580}"/>
              </a:ext>
            </a:extLst>
          </p:cNvPr>
          <p:cNvGrpSpPr/>
          <p:nvPr/>
        </p:nvGrpSpPr>
        <p:grpSpPr>
          <a:xfrm>
            <a:off x="5259787" y="1130400"/>
            <a:ext cx="3444398" cy="4289173"/>
            <a:chOff x="4481889" y="2970828"/>
            <a:chExt cx="3444398" cy="4289173"/>
          </a:xfrm>
        </p:grpSpPr>
        <p:sp>
          <p:nvSpPr>
            <p:cNvPr id="23" name="文本框 22">
              <a:extLst>
                <a:ext uri="{FF2B5EF4-FFF2-40B4-BE49-F238E27FC236}">
                  <a16:creationId xmlns:a16="http://schemas.microsoft.com/office/drawing/2014/main" id="{64F6CE59-D6B5-43F6-989C-B5D313CA04AF}"/>
                </a:ext>
              </a:extLst>
            </p:cNvPr>
            <p:cNvSpPr txBox="1"/>
            <p:nvPr/>
          </p:nvSpPr>
          <p:spPr>
            <a:xfrm>
              <a:off x="4481889" y="2974281"/>
              <a:ext cx="3444398" cy="4285720"/>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24" name="文本框 23">
              <a:extLst>
                <a:ext uri="{FF2B5EF4-FFF2-40B4-BE49-F238E27FC236}">
                  <a16:creationId xmlns:a16="http://schemas.microsoft.com/office/drawing/2014/main" id="{6A66067A-ABA5-4366-BB3F-17ACE93C3C81}"/>
                </a:ext>
              </a:extLst>
            </p:cNvPr>
            <p:cNvSpPr txBox="1"/>
            <p:nvPr/>
          </p:nvSpPr>
          <p:spPr>
            <a:xfrm>
              <a:off x="4599260" y="2970828"/>
              <a:ext cx="3183707" cy="523220"/>
            </a:xfrm>
            <a:prstGeom prst="rect">
              <a:avLst/>
            </a:prstGeom>
            <a:noFill/>
          </p:spPr>
          <p:txBody>
            <a:bodyPr wrap="square" rtlCol="0">
              <a:spAutoFit/>
            </a:bodyPr>
            <a:lstStyle/>
            <a:p>
              <a:pPr algn="ctr"/>
              <a:r>
                <a:rPr lang="en-US" altLang="zh-CN" sz="1400" dirty="0">
                  <a:latin typeface="+mj-lt"/>
                </a:rPr>
                <a:t>Neighborhood Clamping (in TAA) </a:t>
              </a:r>
            </a:p>
            <a:p>
              <a:pPr algn="ctr"/>
              <a:r>
                <a:rPr lang="en-US" altLang="zh-CN" sz="1400" dirty="0">
                  <a:solidFill>
                    <a:schemeClr val="tx1">
                      <a:lumMod val="50000"/>
                      <a:lumOff val="50000"/>
                    </a:schemeClr>
                  </a:solidFill>
                </a:rPr>
                <a:t>(History rectification)</a:t>
              </a:r>
            </a:p>
          </p:txBody>
        </p:sp>
        <p:pic>
          <p:nvPicPr>
            <p:cNvPr id="25" name="图片 24">
              <a:extLst>
                <a:ext uri="{FF2B5EF4-FFF2-40B4-BE49-F238E27FC236}">
                  <a16:creationId xmlns:a16="http://schemas.microsoft.com/office/drawing/2014/main" id="{A77435ED-EE90-48FC-A8B2-90585637BC96}"/>
                </a:ext>
              </a:extLst>
            </p:cNvPr>
            <p:cNvPicPr>
              <a:picLocks noChangeAspect="1"/>
            </p:cNvPicPr>
            <p:nvPr/>
          </p:nvPicPr>
          <p:blipFill>
            <a:blip r:embed="rId3"/>
            <a:stretch>
              <a:fillRect/>
            </a:stretch>
          </p:blipFill>
          <p:spPr>
            <a:xfrm>
              <a:off x="5590216" y="3502739"/>
              <a:ext cx="1205328" cy="1209716"/>
            </a:xfrm>
            <a:prstGeom prst="rect">
              <a:avLst/>
            </a:prstGeom>
          </p:spPr>
        </p:pic>
        <p:pic>
          <p:nvPicPr>
            <p:cNvPr id="26" name="图片 25">
              <a:extLst>
                <a:ext uri="{FF2B5EF4-FFF2-40B4-BE49-F238E27FC236}">
                  <a16:creationId xmlns:a16="http://schemas.microsoft.com/office/drawing/2014/main" id="{51E5B5B0-85DA-4664-AA79-A368F086E74F}"/>
                </a:ext>
              </a:extLst>
            </p:cNvPr>
            <p:cNvPicPr>
              <a:picLocks noChangeAspect="1"/>
            </p:cNvPicPr>
            <p:nvPr/>
          </p:nvPicPr>
          <p:blipFill>
            <a:blip r:embed="rId4"/>
            <a:stretch>
              <a:fillRect/>
            </a:stretch>
          </p:blipFill>
          <p:spPr>
            <a:xfrm>
              <a:off x="6192879" y="5140821"/>
              <a:ext cx="1665076" cy="1471232"/>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4C1502BA-06F4-4633-9199-37C059EE56D6}"/>
                    </a:ext>
                  </a:extLst>
                </p:cNvPr>
                <p:cNvSpPr txBox="1"/>
                <p:nvPr/>
              </p:nvSpPr>
              <p:spPr>
                <a:xfrm>
                  <a:off x="4659132" y="6815759"/>
                  <a:ext cx="3063963" cy="215444"/>
                </a:xfrm>
                <a:prstGeom prst="rect">
                  <a:avLst/>
                </a:prstGeom>
                <a:noFill/>
              </p:spPr>
              <p:txBody>
                <a:bodyPr wrap="square" lIns="0" tIns="0" rIns="0" bIns="0" rtlCol="0">
                  <a:spAutoFit/>
                </a:bodyPr>
                <a:lstStyle/>
                <a:p>
                  <a14:m>
                    <m:oMath xmlns:m="http://schemas.openxmlformats.org/officeDocument/2006/math">
                      <m:sSub>
                        <m:sSubPr>
                          <m:ctrlPr>
                            <a:rPr lang="en-US" altLang="zh-CN" sz="1400" b="0" i="1" smtClean="0">
                              <a:solidFill>
                                <a:schemeClr val="tx1"/>
                              </a:solidFill>
                              <a:latin typeface="Cambria Math" panose="02040503050406030204" pitchFamily="18" charset="0"/>
                            </a:rPr>
                          </m:ctrlPr>
                        </m:sSubPr>
                        <m:e>
                          <m:sSub>
                            <m:sSubPr>
                              <m:ctrlPr>
                                <a:rPr lang="en-US" altLang="zh-CN" sz="1400" b="0" i="1" smtClean="0">
                                  <a:solidFill>
                                    <a:schemeClr val="tx1"/>
                                  </a:solidFill>
                                  <a:latin typeface="Cambria Math" panose="02040503050406030204" pitchFamily="18" charset="0"/>
                                </a:rPr>
                              </m:ctrlPr>
                            </m:sSubPr>
                            <m:e>
                              <m:acc>
                                <m:accPr>
                                  <m:chr m:val="̅"/>
                                  <m:ctrlPr>
                                    <a:rPr lang="en-US" altLang="zh-CN" sz="1400" b="0" i="1" smtClean="0">
                                      <a:solidFill>
                                        <a:schemeClr val="tx1"/>
                                      </a:solidFill>
                                      <a:latin typeface="Cambria Math" panose="02040503050406030204" pitchFamily="18" charset="0"/>
                                    </a:rPr>
                                  </m:ctrlPr>
                                </m:accPr>
                                <m:e>
                                  <m:r>
                                    <a:rPr lang="en-US" altLang="zh-CN" sz="1400" b="0" i="1" smtClean="0">
                                      <a:solidFill>
                                        <a:schemeClr val="tx1"/>
                                      </a:solidFill>
                                      <a:latin typeface="Cambria Math" panose="02040503050406030204" pitchFamily="18" charset="0"/>
                                    </a:rPr>
                                    <m:t>𝑐</m:t>
                                  </m:r>
                                </m:e>
                              </m:acc>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𝑥</m:t>
                          </m:r>
                        </m:e>
                        <m:sub>
                          <m:r>
                            <a:rPr lang="en-US" altLang="zh-CN" sz="1400" b="0" i="1" smtClean="0">
                              <a:solidFill>
                                <a:schemeClr val="tx1"/>
                              </a:solidFill>
                              <a:latin typeface="Cambria Math" panose="02040503050406030204" pitchFamily="18" charset="0"/>
                            </a:rPr>
                            <m:t>𝑖</m:t>
                          </m:r>
                        </m:sub>
                      </m:sSub>
                      <m:r>
                        <a:rPr lang="en-US" altLang="zh-CN" sz="1400" b="0" i="1" smtClean="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𝛼</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sSub>
                            <m:sSubPr>
                              <m:ctrlPr>
                                <a:rPr lang="en-US" altLang="zh-CN" sz="1400" i="1">
                                  <a:latin typeface="Cambria Math" panose="02040503050406030204" pitchFamily="18" charset="0"/>
                                </a:rPr>
                              </m:ctrlPr>
                            </m:sSubPr>
                            <m:e>
                              <m:acc>
                                <m:accPr>
                                  <m:chr m:val="̃"/>
                                  <m:ctrlPr>
                                    <a:rPr lang="en-US" altLang="zh-CN" sz="1400" i="1">
                                      <a:latin typeface="Cambria Math" panose="02040503050406030204" pitchFamily="18" charset="0"/>
                                    </a:rPr>
                                  </m:ctrlPr>
                                </m:accPr>
                                <m:e>
                                  <m:r>
                                    <a:rPr lang="en-US" altLang="zh-CN" sz="1400" i="1">
                                      <a:latin typeface="Cambria Math" panose="02040503050406030204" pitchFamily="18" charset="0"/>
                                    </a:rPr>
                                    <m:t>𝑐</m:t>
                                  </m:r>
                                </m:e>
                              </m:acc>
                            </m:e>
                            <m:sub>
                              <m:r>
                                <a:rPr lang="en-US" altLang="zh-CN" sz="1400" i="1">
                                  <a:latin typeface="Cambria Math" panose="02040503050406030204" pitchFamily="18" charset="0"/>
                                </a:rPr>
                                <m:t>𝑖</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d>
                        <m:dPr>
                          <m:ctrlPr>
                            <a:rPr lang="en-US" altLang="zh-CN" sz="1400" i="1">
                              <a:solidFill>
                                <a:schemeClr val="tx1"/>
                              </a:solidFill>
                              <a:latin typeface="Cambria Math" panose="02040503050406030204" pitchFamily="18" charset="0"/>
                            </a:rPr>
                          </m:ctrlPr>
                        </m:dPr>
                        <m:e>
                          <m:r>
                            <a:rPr lang="en-US" altLang="zh-CN" sz="1400" i="1">
                              <a:solidFill>
                                <a:schemeClr val="tx1"/>
                              </a:solidFill>
                              <a:latin typeface="Cambria Math" panose="02040503050406030204" pitchFamily="18" charset="0"/>
                            </a:rPr>
                            <m:t>1−</m:t>
                          </m:r>
                          <m:r>
                            <a:rPr lang="en-US" altLang="zh-CN" sz="1400" i="1">
                              <a:solidFill>
                                <a:schemeClr val="tx1"/>
                              </a:solidFill>
                              <a:latin typeface="Cambria Math" panose="02040503050406030204" pitchFamily="18" charset="0"/>
                            </a:rPr>
                            <m:t>𝛼</m:t>
                          </m:r>
                        </m:e>
                      </m:d>
                      <m:r>
                        <a:rPr lang="en-US" altLang="zh-CN" sz="1400" i="1">
                          <a:solidFill>
                            <a:schemeClr val="tx1"/>
                          </a:solidFill>
                          <a:latin typeface="Cambria Math" panose="02040503050406030204" pitchFamily="18" charset="0"/>
                        </a:rPr>
                        <m:t>×</m:t>
                      </m:r>
                    </m:oMath>
                  </a14:m>
                  <a:r>
                    <a:rPr lang="en-US" altLang="zh-CN" sz="1400" dirty="0">
                      <a:solidFill>
                        <a:schemeClr val="tx1"/>
                      </a:solidFill>
                    </a:rPr>
                    <a:t> </a:t>
                  </a:r>
                  <a14:m>
                    <m:oMath xmlns:m="http://schemas.openxmlformats.org/officeDocument/2006/math">
                      <m:sSub>
                        <m:sSubPr>
                          <m:ctrlPr>
                            <a:rPr lang="en-US" altLang="zh-CN" sz="1400" i="1" smtClean="0">
                              <a:solidFill>
                                <a:schemeClr val="tx1"/>
                              </a:solidFill>
                              <a:latin typeface="Cambria Math" panose="02040503050406030204" pitchFamily="18" charset="0"/>
                            </a:rPr>
                          </m:ctrlPr>
                        </m:sSubPr>
                        <m:e>
                          <m:sSub>
                            <m:sSubPr>
                              <m:ctrlPr>
                                <a:rPr lang="en-US" altLang="zh-CN" sz="1400" i="1">
                                  <a:solidFill>
                                    <a:schemeClr val="tx1"/>
                                  </a:solidFill>
                                  <a:latin typeface="Cambria Math" panose="02040503050406030204" pitchFamily="18" charset="0"/>
                                </a:rPr>
                              </m:ctrlPr>
                            </m:sSubPr>
                            <m:e>
                              <m:acc>
                                <m:accPr>
                                  <m:chr m:val="̅"/>
                                  <m:ctrlPr>
                                    <a:rPr lang="en-US" altLang="zh-CN" sz="1400" i="1">
                                      <a:solidFill>
                                        <a:schemeClr val="tx1"/>
                                      </a:solidFill>
                                      <a:latin typeface="Cambria Math" panose="02040503050406030204" pitchFamily="18" charset="0"/>
                                    </a:rPr>
                                  </m:ctrlPr>
                                </m:accPr>
                                <m:e>
                                  <m:r>
                                    <a:rPr lang="en-US" altLang="zh-CN" sz="1400" i="1">
                                      <a:solidFill>
                                        <a:schemeClr val="tx1"/>
                                      </a:solidFill>
                                      <a:latin typeface="Cambria Math" panose="02040503050406030204" pitchFamily="18" charset="0"/>
                                    </a:rPr>
                                    <m:t>𝑐</m:t>
                                  </m:r>
                                </m:e>
                              </m:acc>
                            </m:e>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𝑥</m:t>
                          </m:r>
                        </m:e>
                        <m:sub>
                          <m:r>
                            <a:rPr lang="en-US" altLang="zh-CN" sz="1400" i="1">
                              <a:solidFill>
                                <a:schemeClr val="tx1"/>
                              </a:solidFill>
                              <a:latin typeface="Cambria Math" panose="02040503050406030204" pitchFamily="18" charset="0"/>
                            </a:rPr>
                            <m:t>𝑖</m:t>
                          </m:r>
                        </m:sub>
                      </m:sSub>
                      <m:r>
                        <a:rPr lang="en-US" altLang="zh-CN" sz="1400" i="1">
                          <a:solidFill>
                            <a:schemeClr val="tx1"/>
                          </a:solidFill>
                          <a:latin typeface="Cambria Math" panose="02040503050406030204" pitchFamily="18" charset="0"/>
                        </a:rPr>
                        <m:t>)</m:t>
                      </m:r>
                    </m:oMath>
                  </a14:m>
                  <a:endParaRPr lang="zh-CN" altLang="en-US" sz="1400" dirty="0">
                    <a:solidFill>
                      <a:schemeClr val="tx1"/>
                    </a:solidFill>
                  </a:endParaRPr>
                </a:p>
              </p:txBody>
            </p:sp>
          </mc:Choice>
          <mc:Fallback xmlns="">
            <p:sp>
              <p:nvSpPr>
                <p:cNvPr id="27" name="文本框 26">
                  <a:extLst>
                    <a:ext uri="{FF2B5EF4-FFF2-40B4-BE49-F238E27FC236}">
                      <a16:creationId xmlns:a16="http://schemas.microsoft.com/office/drawing/2014/main" id="{4C1502BA-06F4-4633-9199-37C059EE56D6}"/>
                    </a:ext>
                  </a:extLst>
                </p:cNvPr>
                <p:cNvSpPr txBox="1">
                  <a:spLocks noRot="1" noChangeAspect="1" noMove="1" noResize="1" noEditPoints="1" noAdjustHandles="1" noChangeArrowheads="1" noChangeShapeType="1" noTextEdit="1"/>
                </p:cNvSpPr>
                <p:nvPr/>
              </p:nvSpPr>
              <p:spPr>
                <a:xfrm>
                  <a:off x="4659132" y="6815759"/>
                  <a:ext cx="3063963" cy="215444"/>
                </a:xfrm>
                <a:prstGeom prst="rect">
                  <a:avLst/>
                </a:prstGeom>
                <a:blipFill>
                  <a:blip r:embed="rId5"/>
                  <a:stretch>
                    <a:fillRect l="-1590" t="-8333" r="-994" b="-30556"/>
                  </a:stretch>
                </a:blipFill>
              </p:spPr>
              <p:txBody>
                <a:bodyPr/>
                <a:lstStyle/>
                <a:p>
                  <a:r>
                    <a:rPr lang="zh-CN" altLang="en-US">
                      <a:noFill/>
                    </a:rPr>
                    <a:t> </a:t>
                  </a:r>
                </a:p>
              </p:txBody>
            </p:sp>
          </mc:Fallback>
        </mc:AlternateContent>
        <p:sp>
          <p:nvSpPr>
            <p:cNvPr id="28" name="矩形: 圆角 27">
              <a:extLst>
                <a:ext uri="{FF2B5EF4-FFF2-40B4-BE49-F238E27FC236}">
                  <a16:creationId xmlns:a16="http://schemas.microsoft.com/office/drawing/2014/main" id="{97EFAF8F-3DAE-499E-AB5C-16F857AF3472}"/>
                </a:ext>
              </a:extLst>
            </p:cNvPr>
            <p:cNvSpPr/>
            <p:nvPr/>
          </p:nvSpPr>
          <p:spPr>
            <a:xfrm>
              <a:off x="7025417" y="6754443"/>
              <a:ext cx="697678" cy="33807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a:extLst>
                <a:ext uri="{FF2B5EF4-FFF2-40B4-BE49-F238E27FC236}">
                  <a16:creationId xmlns:a16="http://schemas.microsoft.com/office/drawing/2014/main" id="{C15747A4-34B9-4B1D-B623-041B72CA2C4C}"/>
                </a:ext>
              </a:extLst>
            </p:cNvPr>
            <p:cNvPicPr>
              <a:picLocks noChangeAspect="1"/>
            </p:cNvPicPr>
            <p:nvPr/>
          </p:nvPicPr>
          <p:blipFill>
            <a:blip r:embed="rId6"/>
            <a:stretch>
              <a:fillRect/>
            </a:stretch>
          </p:blipFill>
          <p:spPr>
            <a:xfrm>
              <a:off x="4545301" y="5186481"/>
              <a:ext cx="1756607" cy="1456230"/>
            </a:xfrm>
            <a:prstGeom prst="rect">
              <a:avLst/>
            </a:prstGeom>
          </p:spPr>
        </p:pic>
        <p:sp>
          <p:nvSpPr>
            <p:cNvPr id="30" name="矩形 29">
              <a:extLst>
                <a:ext uri="{FF2B5EF4-FFF2-40B4-BE49-F238E27FC236}">
                  <a16:creationId xmlns:a16="http://schemas.microsoft.com/office/drawing/2014/main" id="{EB74E0CE-ADAC-4F64-90D4-B2125D42ADC6}"/>
                </a:ext>
              </a:extLst>
            </p:cNvPr>
            <p:cNvSpPr/>
            <p:nvPr/>
          </p:nvSpPr>
          <p:spPr>
            <a:xfrm>
              <a:off x="4900144" y="4938897"/>
              <a:ext cx="1114408" cy="307777"/>
            </a:xfrm>
            <a:prstGeom prst="rect">
              <a:avLst/>
            </a:prstGeom>
          </p:spPr>
          <p:txBody>
            <a:bodyPr wrap="none">
              <a:spAutoFit/>
            </a:bodyPr>
            <a:lstStyle/>
            <a:p>
              <a:pPr algn="ctr"/>
              <a:r>
                <a:rPr lang="en-US" altLang="zh-CN" sz="1400" dirty="0">
                  <a:solidFill>
                    <a:schemeClr val="accent3"/>
                  </a:solidFill>
                </a:rPr>
                <a:t>[Karis 2014]</a:t>
              </a:r>
            </a:p>
          </p:txBody>
        </p:sp>
        <p:sp>
          <p:nvSpPr>
            <p:cNvPr id="31" name="矩形 30">
              <a:extLst>
                <a:ext uri="{FF2B5EF4-FFF2-40B4-BE49-F238E27FC236}">
                  <a16:creationId xmlns:a16="http://schemas.microsoft.com/office/drawing/2014/main" id="{473C1C3F-DCF0-49E0-8E68-121A95AE3D69}"/>
                </a:ext>
              </a:extLst>
            </p:cNvPr>
            <p:cNvSpPr/>
            <p:nvPr/>
          </p:nvSpPr>
          <p:spPr>
            <a:xfrm>
              <a:off x="6480235" y="4938897"/>
              <a:ext cx="1090363" cy="307777"/>
            </a:xfrm>
            <a:prstGeom prst="rect">
              <a:avLst/>
            </a:prstGeom>
          </p:spPr>
          <p:txBody>
            <a:bodyPr wrap="none">
              <a:spAutoFit/>
            </a:bodyPr>
            <a:lstStyle/>
            <a:p>
              <a:r>
                <a:rPr lang="en-US" altLang="zh-CN" sz="1400" dirty="0">
                  <a:solidFill>
                    <a:schemeClr val="accent3"/>
                  </a:solidFill>
                </a:rPr>
                <a:t>[Salvi 2016]</a:t>
              </a:r>
              <a:endParaRPr lang="zh-CN" altLang="en-US" sz="1400" dirty="0"/>
            </a:p>
          </p:txBody>
        </p:sp>
      </p:grpSp>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Occlusions: where is the temporal correspondence?</a:t>
            </a:r>
            <a:endParaRPr lang="zh-CN" altLang="en-US" dirty="0"/>
          </a:p>
        </p:txBody>
      </p:sp>
      <p:sp>
        <p:nvSpPr>
          <p:cNvPr id="4" name="文本框 3">
            <a:extLst>
              <a:ext uri="{FF2B5EF4-FFF2-40B4-BE49-F238E27FC236}">
                <a16:creationId xmlns:a16="http://schemas.microsoft.com/office/drawing/2014/main" id="{7F96573B-8DAA-45DD-8062-D8E8DB916888}"/>
              </a:ext>
            </a:extLst>
          </p:cNvPr>
          <p:cNvSpPr txBox="1"/>
          <p:nvPr/>
        </p:nvSpPr>
        <p:spPr>
          <a:xfrm>
            <a:off x="130120" y="1130452"/>
            <a:ext cx="4986347" cy="4287600"/>
          </a:xfrm>
          <a:prstGeom prst="roundRect">
            <a:avLst>
              <a:gd name="adj" fmla="val 2236"/>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B34D00CD-9DA6-43C3-B6DD-0124E7B23D01}"/>
              </a:ext>
            </a:extLst>
          </p:cNvPr>
          <p:cNvSpPr txBox="1"/>
          <p:nvPr/>
        </p:nvSpPr>
        <p:spPr>
          <a:xfrm>
            <a:off x="1515679" y="1145218"/>
            <a:ext cx="2391966" cy="307777"/>
          </a:xfrm>
          <a:prstGeom prst="rect">
            <a:avLst/>
          </a:prstGeom>
          <a:noFill/>
        </p:spPr>
        <p:txBody>
          <a:bodyPr wrap="square" rtlCol="0">
            <a:spAutoFit/>
          </a:bodyPr>
          <a:lstStyle/>
          <a:p>
            <a:pPr algn="ctr"/>
            <a:r>
              <a:rPr lang="en-US" altLang="zh-CN" sz="1400" dirty="0">
                <a:solidFill>
                  <a:schemeClr val="accent6">
                    <a:lumMod val="75000"/>
                  </a:schemeClr>
                </a:solidFill>
                <a:latin typeface="+mj-lt"/>
              </a:rPr>
              <a:t>Track the geometry</a:t>
            </a:r>
          </a:p>
        </p:txBody>
      </p:sp>
      <p:pic>
        <p:nvPicPr>
          <p:cNvPr id="6" name="图形 5" descr="关闭">
            <a:extLst>
              <a:ext uri="{FF2B5EF4-FFF2-40B4-BE49-F238E27FC236}">
                <a16:creationId xmlns:a16="http://schemas.microsoft.com/office/drawing/2014/main" id="{CEB13C4E-B79D-42C9-8174-09B1ACE6BE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4758" y="1130453"/>
            <a:ext cx="663594" cy="663594"/>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388D810-501B-4942-A67C-3E59C7346BFF}"/>
                  </a:ext>
                </a:extLst>
              </p:cNvPr>
              <p:cNvSpPr txBox="1"/>
              <p:nvPr/>
            </p:nvSpPr>
            <p:spPr>
              <a:xfrm>
                <a:off x="800548" y="38719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10" name="文本框 9">
                <a:extLst>
                  <a:ext uri="{FF2B5EF4-FFF2-40B4-BE49-F238E27FC236}">
                    <a16:creationId xmlns:a16="http://schemas.microsoft.com/office/drawing/2014/main" id="{9388D810-501B-4942-A67C-3E59C7346BFF}"/>
                  </a:ext>
                </a:extLst>
              </p:cNvPr>
              <p:cNvSpPr txBox="1">
                <a:spLocks noRot="1" noChangeAspect="1" noMove="1" noResize="1" noEditPoints="1" noAdjustHandles="1" noChangeArrowheads="1" noChangeShapeType="1" noTextEdit="1"/>
              </p:cNvSpPr>
              <p:nvPr/>
            </p:nvSpPr>
            <p:spPr>
              <a:xfrm>
                <a:off x="800548" y="3871918"/>
                <a:ext cx="956088" cy="307777"/>
              </a:xfrm>
              <a:prstGeom prst="rect">
                <a:avLst/>
              </a:prstGeom>
              <a:blipFill>
                <a:blip r:embed="rId9"/>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F5394AB9-0B16-45FE-9FD8-48187D5A5E5F}"/>
                  </a:ext>
                </a:extLst>
              </p:cNvPr>
              <p:cNvSpPr txBox="1"/>
              <p:nvPr/>
            </p:nvSpPr>
            <p:spPr>
              <a:xfrm>
                <a:off x="3404214" y="3889548"/>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oMath>
                </a14:m>
                <a:endParaRPr lang="zh-CN" altLang="en-US" sz="1400" i="1" dirty="0">
                  <a:latin typeface="+mj-lt"/>
                </a:endParaRPr>
              </a:p>
            </p:txBody>
          </p:sp>
        </mc:Choice>
        <mc:Fallback xmlns="">
          <p:sp>
            <p:nvSpPr>
              <p:cNvPr id="15" name="文本框 14">
                <a:extLst>
                  <a:ext uri="{FF2B5EF4-FFF2-40B4-BE49-F238E27FC236}">
                    <a16:creationId xmlns:a16="http://schemas.microsoft.com/office/drawing/2014/main" id="{F5394AB9-0B16-45FE-9FD8-48187D5A5E5F}"/>
                  </a:ext>
                </a:extLst>
              </p:cNvPr>
              <p:cNvSpPr txBox="1">
                <a:spLocks noRot="1" noChangeAspect="1" noMove="1" noResize="1" noEditPoints="1" noAdjustHandles="1" noChangeArrowheads="1" noChangeShapeType="1" noTextEdit="1"/>
              </p:cNvSpPr>
              <p:nvPr/>
            </p:nvSpPr>
            <p:spPr>
              <a:xfrm>
                <a:off x="3404214" y="3889548"/>
                <a:ext cx="1152000" cy="307777"/>
              </a:xfrm>
              <a:prstGeom prst="rect">
                <a:avLst/>
              </a:prstGeom>
              <a:blipFill>
                <a:blip r:embed="rId10"/>
                <a:stretch>
                  <a:fillRect l="-529" t="-3922" b="-19608"/>
                </a:stretch>
              </a:blipFill>
            </p:spPr>
            <p:txBody>
              <a:bodyPr/>
              <a:lstStyle/>
              <a:p>
                <a:r>
                  <a:rPr lang="zh-CN" altLang="en-US">
                    <a:noFill/>
                  </a:rPr>
                  <a:t> </a:t>
                </a:r>
              </a:p>
            </p:txBody>
          </p:sp>
        </mc:Fallback>
      </mc:AlternateContent>
      <p:grpSp>
        <p:nvGrpSpPr>
          <p:cNvPr id="37" name="组合 36">
            <a:extLst>
              <a:ext uri="{FF2B5EF4-FFF2-40B4-BE49-F238E27FC236}">
                <a16:creationId xmlns:a16="http://schemas.microsoft.com/office/drawing/2014/main" id="{EEBD1BD9-1F88-4B5A-8335-BAC6481E75D5}"/>
              </a:ext>
            </a:extLst>
          </p:cNvPr>
          <p:cNvGrpSpPr/>
          <p:nvPr/>
        </p:nvGrpSpPr>
        <p:grpSpPr>
          <a:xfrm>
            <a:off x="3039036" y="1956795"/>
            <a:ext cx="1898959" cy="1898959"/>
            <a:chOff x="9250042" y="2014196"/>
            <a:chExt cx="2482850" cy="2482850"/>
          </a:xfrm>
        </p:grpSpPr>
        <p:sp>
          <p:nvSpPr>
            <p:cNvPr id="13" name="矩形 12">
              <a:extLst>
                <a:ext uri="{FF2B5EF4-FFF2-40B4-BE49-F238E27FC236}">
                  <a16:creationId xmlns:a16="http://schemas.microsoft.com/office/drawing/2014/main" id="{78B7C6A6-DA30-4814-8D33-493A3570CAF5}"/>
                </a:ext>
              </a:extLst>
            </p:cNvPr>
            <p:cNvSpPr/>
            <p:nvPr/>
          </p:nvSpPr>
          <p:spPr>
            <a:xfrm>
              <a:off x="9250042" y="324572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510E048D-DB63-4CA7-BCED-29653FDC4558}"/>
                </a:ext>
              </a:extLst>
            </p:cNvPr>
            <p:cNvSpPr/>
            <p:nvPr/>
          </p:nvSpPr>
          <p:spPr>
            <a:xfrm>
              <a:off x="9250042" y="201419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43F5FA86-4303-422C-BEA8-B047A4FAEB31}"/>
                </a:ext>
              </a:extLst>
            </p:cNvPr>
            <p:cNvSpPr/>
            <p:nvPr/>
          </p:nvSpPr>
          <p:spPr>
            <a:xfrm rot="10800000">
              <a:off x="10281554" y="248245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20" name="图形 19">
              <a:extLst>
                <a:ext uri="{FF2B5EF4-FFF2-40B4-BE49-F238E27FC236}">
                  <a16:creationId xmlns:a16="http://schemas.microsoft.com/office/drawing/2014/main" id="{BE028F28-8643-40FB-AB19-AD5F7C6103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55168" y="2285643"/>
              <a:ext cx="688638" cy="688638"/>
            </a:xfrm>
            <a:prstGeom prst="rect">
              <a:avLst/>
            </a:prstGeom>
          </p:spPr>
        </p:pic>
      </p:grpSp>
      <p:pic>
        <p:nvPicPr>
          <p:cNvPr id="80" name="图形 79">
            <a:extLst>
              <a:ext uri="{FF2B5EF4-FFF2-40B4-BE49-F238E27FC236}">
                <a16:creationId xmlns:a16="http://schemas.microsoft.com/office/drawing/2014/main" id="{1FE1CEBB-9DC4-456B-9D9A-88F7ADBE6B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58894" y="2164742"/>
            <a:ext cx="384889" cy="526691"/>
          </a:xfrm>
          <a:prstGeom prst="rect">
            <a:avLst/>
          </a:prstGeom>
        </p:spPr>
      </p:pic>
      <p:pic>
        <p:nvPicPr>
          <p:cNvPr id="110" name="图形 109">
            <a:extLst>
              <a:ext uri="{FF2B5EF4-FFF2-40B4-BE49-F238E27FC236}">
                <a16:creationId xmlns:a16="http://schemas.microsoft.com/office/drawing/2014/main" id="{F95D8BD9-0401-4257-9B5C-4905503578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52543" y="2164742"/>
            <a:ext cx="384889" cy="526691"/>
          </a:xfrm>
          <a:prstGeom prst="rect">
            <a:avLst/>
          </a:prstGeom>
        </p:spPr>
      </p:pic>
      <p:grpSp>
        <p:nvGrpSpPr>
          <p:cNvPr id="36" name="组合 35">
            <a:extLst>
              <a:ext uri="{FF2B5EF4-FFF2-40B4-BE49-F238E27FC236}">
                <a16:creationId xmlns:a16="http://schemas.microsoft.com/office/drawing/2014/main" id="{9C9F57F4-0A83-42C1-A54B-5BADD795F9B1}"/>
              </a:ext>
            </a:extLst>
          </p:cNvPr>
          <p:cNvGrpSpPr/>
          <p:nvPr/>
        </p:nvGrpSpPr>
        <p:grpSpPr>
          <a:xfrm>
            <a:off x="326141" y="1957076"/>
            <a:ext cx="1898959" cy="1898959"/>
            <a:chOff x="867833" y="2090918"/>
            <a:chExt cx="2482850" cy="2482850"/>
          </a:xfrm>
        </p:grpSpPr>
        <p:sp>
          <p:nvSpPr>
            <p:cNvPr id="8" name="矩形 7">
              <a:extLst>
                <a:ext uri="{FF2B5EF4-FFF2-40B4-BE49-F238E27FC236}">
                  <a16:creationId xmlns:a16="http://schemas.microsoft.com/office/drawing/2014/main" id="{3CB3AA11-6C40-4248-B058-0782A5EEA717}"/>
                </a:ext>
              </a:extLst>
            </p:cNvPr>
            <p:cNvSpPr/>
            <p:nvPr/>
          </p:nvSpPr>
          <p:spPr>
            <a:xfrm>
              <a:off x="867833" y="332245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33415235-DF93-4B4E-9C38-5F11D0B99BBE}"/>
                </a:ext>
              </a:extLst>
            </p:cNvPr>
            <p:cNvSpPr/>
            <p:nvPr/>
          </p:nvSpPr>
          <p:spPr>
            <a:xfrm>
              <a:off x="867833" y="209091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BEB40C6C-95C5-4C32-BE99-000963B62469}"/>
                </a:ext>
              </a:extLst>
            </p:cNvPr>
            <p:cNvSpPr/>
            <p:nvPr/>
          </p:nvSpPr>
          <p:spPr>
            <a:xfrm rot="10800000">
              <a:off x="1630980"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2" name="图形 11">
              <a:extLst>
                <a:ext uri="{FF2B5EF4-FFF2-40B4-BE49-F238E27FC236}">
                  <a16:creationId xmlns:a16="http://schemas.microsoft.com/office/drawing/2014/main" id="{0606B4B0-0A05-43D8-84B2-5E671977FF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98664" y="2362365"/>
              <a:ext cx="688638" cy="688638"/>
            </a:xfrm>
            <a:prstGeom prst="rect">
              <a:avLst/>
            </a:prstGeom>
          </p:spPr>
        </p:pic>
      </p:grpSp>
      <p:grpSp>
        <p:nvGrpSpPr>
          <p:cNvPr id="112" name="组合 111">
            <a:extLst>
              <a:ext uri="{FF2B5EF4-FFF2-40B4-BE49-F238E27FC236}">
                <a16:creationId xmlns:a16="http://schemas.microsoft.com/office/drawing/2014/main" id="{629F4C08-5396-4CB9-989D-5238D5DEB9CB}"/>
              </a:ext>
            </a:extLst>
          </p:cNvPr>
          <p:cNvGrpSpPr/>
          <p:nvPr/>
        </p:nvGrpSpPr>
        <p:grpSpPr>
          <a:xfrm>
            <a:off x="967963" y="4081596"/>
            <a:ext cx="3322320" cy="1127514"/>
            <a:chOff x="967963" y="4081596"/>
            <a:chExt cx="3322320" cy="1127514"/>
          </a:xfrm>
        </p:grpSpPr>
        <p:sp>
          <p:nvSpPr>
            <p:cNvPr id="17" name="文本框 16">
              <a:extLst>
                <a:ext uri="{FF2B5EF4-FFF2-40B4-BE49-F238E27FC236}">
                  <a16:creationId xmlns:a16="http://schemas.microsoft.com/office/drawing/2014/main" id="{A4BA4CD8-83CD-452F-8852-B62E35EB8227}"/>
                </a:ext>
              </a:extLst>
            </p:cNvPr>
            <p:cNvSpPr txBox="1"/>
            <p:nvPr/>
          </p:nvSpPr>
          <p:spPr>
            <a:xfrm>
              <a:off x="967963" y="4685890"/>
              <a:ext cx="3322320" cy="523220"/>
            </a:xfrm>
            <a:prstGeom prst="rect">
              <a:avLst/>
            </a:prstGeom>
            <a:noFill/>
          </p:spPr>
          <p:txBody>
            <a:bodyPr wrap="square" rtlCol="0">
              <a:spAutoFit/>
            </a:bodyPr>
            <a:lstStyle/>
            <a:p>
              <a:pPr algn="ctr"/>
              <a:r>
                <a:rPr lang="en-US" altLang="zh-CN" sz="1400" dirty="0">
                  <a:latin typeface="+mj-lt"/>
                </a:rPr>
                <a:t>Motion vectors of </a:t>
              </a:r>
            </a:p>
            <a:p>
              <a:pPr algn="ctr"/>
              <a:r>
                <a:rPr lang="en-US" altLang="zh-CN" sz="1400" dirty="0">
                  <a:latin typeface="+mj-lt"/>
                </a:rPr>
                <a:t>previously occluded region’s</a:t>
              </a:r>
              <a:endParaRPr lang="zh-CN" altLang="en-US" sz="1400" i="1" dirty="0">
                <a:latin typeface="+mj-lt"/>
              </a:endParaRPr>
            </a:p>
          </p:txBody>
        </p:sp>
        <p:pic>
          <p:nvPicPr>
            <p:cNvPr id="22" name="图形 21">
              <a:extLst>
                <a:ext uri="{FF2B5EF4-FFF2-40B4-BE49-F238E27FC236}">
                  <a16:creationId xmlns:a16="http://schemas.microsoft.com/office/drawing/2014/main" id="{91D02FB8-0F73-43F6-9337-F7DBF2EE8A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36678" y="4081596"/>
              <a:ext cx="384890" cy="526691"/>
            </a:xfrm>
            <a:prstGeom prst="rect">
              <a:avLst/>
            </a:prstGeom>
          </p:spPr>
        </p:pic>
      </p:grpSp>
      <p:cxnSp>
        <p:nvCxnSpPr>
          <p:cNvPr id="18" name="直接箭头连接符 17">
            <a:extLst>
              <a:ext uri="{FF2B5EF4-FFF2-40B4-BE49-F238E27FC236}">
                <a16:creationId xmlns:a16="http://schemas.microsoft.com/office/drawing/2014/main" id="{4151E819-BC72-49C5-A552-490880CF57E6}"/>
              </a:ext>
            </a:extLst>
          </p:cNvPr>
          <p:cNvCxnSpPr>
            <a:cxnSpLocks/>
          </p:cNvCxnSpPr>
          <p:nvPr/>
        </p:nvCxnSpPr>
        <p:spPr>
          <a:xfrm>
            <a:off x="1823377" y="2544741"/>
            <a:ext cx="781956" cy="147432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5AA0EEF5-7277-42A6-BE83-8CBD022B03C6}"/>
              </a:ext>
            </a:extLst>
          </p:cNvPr>
          <p:cNvSpPr txBox="1"/>
          <p:nvPr/>
        </p:nvSpPr>
        <p:spPr>
          <a:xfrm>
            <a:off x="391577" y="2836760"/>
            <a:ext cx="4481588" cy="316706"/>
          </a:xfrm>
          <a:prstGeom prst="roundRect">
            <a:avLst>
              <a:gd name="adj" fmla="val 519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In theory, there is NO temporal correspondence!</a:t>
            </a:r>
          </a:p>
        </p:txBody>
      </p:sp>
      <p:sp>
        <p:nvSpPr>
          <p:cNvPr id="49" name="文本框 48">
            <a:extLst>
              <a:ext uri="{FF2B5EF4-FFF2-40B4-BE49-F238E27FC236}">
                <a16:creationId xmlns:a16="http://schemas.microsoft.com/office/drawing/2014/main" id="{1BC76755-596E-49A9-AA3C-D3AF45F56246}"/>
              </a:ext>
            </a:extLst>
          </p:cNvPr>
          <p:cNvSpPr txBox="1"/>
          <p:nvPr/>
        </p:nvSpPr>
        <p:spPr>
          <a:xfrm>
            <a:off x="8842874" y="1130400"/>
            <a:ext cx="3183707" cy="4285720"/>
          </a:xfrm>
          <a:prstGeom prst="roundRect">
            <a:avLst>
              <a:gd name="adj" fmla="val 2236"/>
            </a:avLst>
          </a:prstGeom>
          <a:solidFill>
            <a:schemeClr val="bg1"/>
          </a:solidFill>
          <a:ln w="19050">
            <a:solidFill>
              <a:schemeClr val="accent4"/>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50" name="文本框 49">
            <a:extLst>
              <a:ext uri="{FF2B5EF4-FFF2-40B4-BE49-F238E27FC236}">
                <a16:creationId xmlns:a16="http://schemas.microsoft.com/office/drawing/2014/main" id="{3A876313-B729-4C84-8CE9-93F4D07B1E58}"/>
              </a:ext>
            </a:extLst>
          </p:cNvPr>
          <p:cNvSpPr txBox="1"/>
          <p:nvPr/>
        </p:nvSpPr>
        <p:spPr>
          <a:xfrm>
            <a:off x="9497270" y="1152704"/>
            <a:ext cx="2640839" cy="307777"/>
          </a:xfrm>
          <a:prstGeom prst="rect">
            <a:avLst/>
          </a:prstGeom>
          <a:noFill/>
        </p:spPr>
        <p:txBody>
          <a:bodyPr wrap="square" rtlCol="0">
            <a:spAutoFit/>
          </a:bodyPr>
          <a:lstStyle/>
          <a:p>
            <a:pPr algn="ctr"/>
            <a:r>
              <a:rPr lang="en-US" altLang="zh-CN" sz="1400" dirty="0">
                <a:solidFill>
                  <a:schemeClr val="accent4"/>
                </a:solidFill>
                <a:latin typeface="+mj-lt"/>
              </a:rPr>
              <a:t>Find a closer color instead</a:t>
            </a:r>
          </a:p>
        </p:txBody>
      </p:sp>
      <p:pic>
        <p:nvPicPr>
          <p:cNvPr id="51" name="图形 50" descr="复选标记">
            <a:extLst>
              <a:ext uri="{FF2B5EF4-FFF2-40B4-BE49-F238E27FC236}">
                <a16:creationId xmlns:a16="http://schemas.microsoft.com/office/drawing/2014/main" id="{AA9C913C-A020-4F35-99FB-95F3E98C13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921131" y="1094669"/>
            <a:ext cx="696851" cy="696851"/>
          </a:xfrm>
          <a:prstGeom prst="rect">
            <a:avLst/>
          </a:prstGeom>
        </p:spPr>
      </p:pic>
      <p:pic>
        <p:nvPicPr>
          <p:cNvPr id="78" name="图形 77">
            <a:extLst>
              <a:ext uri="{FF2B5EF4-FFF2-40B4-BE49-F238E27FC236}">
                <a16:creationId xmlns:a16="http://schemas.microsoft.com/office/drawing/2014/main" id="{F9EF8CC1-45BA-4AB8-A8BB-157CDBD4D61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80959" y="2164687"/>
            <a:ext cx="384890" cy="526692"/>
          </a:xfrm>
          <a:prstGeom prst="rect">
            <a:avLst/>
          </a:prstGeom>
        </p:spPr>
      </p:pic>
      <p:sp>
        <p:nvSpPr>
          <p:cNvPr id="81" name="椭圆 80">
            <a:extLst>
              <a:ext uri="{FF2B5EF4-FFF2-40B4-BE49-F238E27FC236}">
                <a16:creationId xmlns:a16="http://schemas.microsoft.com/office/drawing/2014/main" id="{92F8C425-9FDD-4BD2-B410-F79AECE53877}"/>
              </a:ext>
            </a:extLst>
          </p:cNvPr>
          <p:cNvSpPr/>
          <p:nvPr/>
        </p:nvSpPr>
        <p:spPr>
          <a:xfrm>
            <a:off x="7614443" y="3654891"/>
            <a:ext cx="86533" cy="86533"/>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2" name="文本框 81">
            <a:extLst>
              <a:ext uri="{FF2B5EF4-FFF2-40B4-BE49-F238E27FC236}">
                <a16:creationId xmlns:a16="http://schemas.microsoft.com/office/drawing/2014/main" id="{BA903EDB-580F-4686-BCE4-651D6D60D42C}"/>
              </a:ext>
            </a:extLst>
          </p:cNvPr>
          <p:cNvSpPr txBox="1"/>
          <p:nvPr/>
        </p:nvSpPr>
        <p:spPr>
          <a:xfrm>
            <a:off x="5482747" y="3563566"/>
            <a:ext cx="2090695" cy="316706"/>
          </a:xfrm>
          <a:prstGeom prst="roundRect">
            <a:avLst>
              <a:gd name="adj" fmla="val 11206"/>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A </a:t>
            </a:r>
            <a:r>
              <a:rPr lang="en-US" altLang="zh-CN" sz="1400" dirty="0">
                <a:solidFill>
                  <a:schemeClr val="accent4"/>
                </a:solidFill>
                <a:latin typeface="Avenir" panose="020B0503020203020204" pitchFamily="34" charset="0"/>
              </a:rPr>
              <a:t>closer</a:t>
            </a:r>
            <a:r>
              <a:rPr lang="en-US" altLang="zh-CN" sz="1400" dirty="0">
                <a:latin typeface="Avenir" panose="020B0503020203020204" pitchFamily="34" charset="0"/>
              </a:rPr>
              <a:t> color value</a:t>
            </a:r>
          </a:p>
        </p:txBody>
      </p:sp>
      <p:sp>
        <p:nvSpPr>
          <p:cNvPr id="83" name="椭圆 82">
            <a:extLst>
              <a:ext uri="{FF2B5EF4-FFF2-40B4-BE49-F238E27FC236}">
                <a16:creationId xmlns:a16="http://schemas.microsoft.com/office/drawing/2014/main" id="{2765FBE7-ABC5-48EA-AED5-DF671B84C644}"/>
              </a:ext>
            </a:extLst>
          </p:cNvPr>
          <p:cNvSpPr/>
          <p:nvPr/>
        </p:nvSpPr>
        <p:spPr>
          <a:xfrm>
            <a:off x="7267571" y="4179695"/>
            <a:ext cx="86533" cy="86533"/>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4" name="椭圆 83">
            <a:extLst>
              <a:ext uri="{FF2B5EF4-FFF2-40B4-BE49-F238E27FC236}">
                <a16:creationId xmlns:a16="http://schemas.microsoft.com/office/drawing/2014/main" id="{889CCE62-83DA-4F57-8C71-DA8BCAF00D11}"/>
              </a:ext>
            </a:extLst>
          </p:cNvPr>
          <p:cNvSpPr/>
          <p:nvPr/>
        </p:nvSpPr>
        <p:spPr>
          <a:xfrm>
            <a:off x="7880346" y="3579294"/>
            <a:ext cx="86533" cy="8653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cxnSp>
        <p:nvCxnSpPr>
          <p:cNvPr id="72" name="直接箭头连接符 71">
            <a:extLst>
              <a:ext uri="{FF2B5EF4-FFF2-40B4-BE49-F238E27FC236}">
                <a16:creationId xmlns:a16="http://schemas.microsoft.com/office/drawing/2014/main" id="{D613A57E-A8A0-4EEA-8C00-2D430E7A9BCA}"/>
              </a:ext>
            </a:extLst>
          </p:cNvPr>
          <p:cNvCxnSpPr>
            <a:cxnSpLocks/>
          </p:cNvCxnSpPr>
          <p:nvPr/>
        </p:nvCxnSpPr>
        <p:spPr>
          <a:xfrm>
            <a:off x="1711960" y="2314935"/>
            <a:ext cx="257832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1" name="图形 110">
            <a:extLst>
              <a:ext uri="{FF2B5EF4-FFF2-40B4-BE49-F238E27FC236}">
                <a16:creationId xmlns:a16="http://schemas.microsoft.com/office/drawing/2014/main" id="{9B2680A4-D268-44F8-B39F-E76F78AB6A7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87308" y="2164687"/>
            <a:ext cx="384890" cy="526692"/>
          </a:xfrm>
          <a:prstGeom prst="rect">
            <a:avLst/>
          </a:prstGeom>
        </p:spPr>
      </p:pic>
    </p:spTree>
    <p:extLst>
      <p:ext uri="{BB962C8B-B14F-4D97-AF65-F5344CB8AC3E}">
        <p14:creationId xmlns:p14="http://schemas.microsoft.com/office/powerpoint/2010/main" val="1272565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 presetClass="entr" presetSubtype="0"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par>
                                <p:cTn id="48" presetID="10" presetClass="entr" presetSubtype="0" fill="hold"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fade">
                                      <p:cBhvr>
                                        <p:cTn id="50" dur="500"/>
                                        <p:tgtEl>
                                          <p:spTgt spid="111"/>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wipe(left)">
                                      <p:cBhvr>
                                        <p:cTn id="54" dur="500"/>
                                        <p:tgtEl>
                                          <p:spTgt spid="7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path" presetSubtype="0" decel="100000" fill="hold" nodeType="clickEffect">
                                  <p:stCondLst>
                                    <p:cond delay="0"/>
                                  </p:stCondLst>
                                  <p:childTnLst>
                                    <p:animMotion origin="layout" path="M -3.95833E-6 4.81481E-6 L 0.2586 0.27129 " pathEditMode="relative" rAng="0" ptsTypes="AA">
                                      <p:cBhvr>
                                        <p:cTn id="63" dur="1250" fill="hold"/>
                                        <p:tgtEl>
                                          <p:spTgt spid="78"/>
                                        </p:tgtEl>
                                        <p:attrNameLst>
                                          <p:attrName>ppt_x</p:attrName>
                                          <p:attrName>ppt_y</p:attrName>
                                        </p:attrNameLst>
                                      </p:cBhvr>
                                      <p:rCtr x="12930" y="13565"/>
                                    </p:animMotion>
                                  </p:childTnLst>
                                </p:cTn>
                              </p:par>
                            </p:childTnLst>
                          </p:cTn>
                        </p:par>
                        <p:par>
                          <p:cTn id="64" fill="hold">
                            <p:stCondLst>
                              <p:cond delay="1250"/>
                            </p:stCondLst>
                            <p:childTnLst>
                              <p:par>
                                <p:cTn id="65" presetID="10" presetClass="entr" presetSubtype="0"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childTnLst>
                                </p:cTn>
                              </p:par>
                            </p:childTnLst>
                          </p:cTn>
                        </p:par>
                        <p:par>
                          <p:cTn id="68" fill="hold">
                            <p:stCondLst>
                              <p:cond delay="1750"/>
                            </p:stCondLst>
                            <p:childTnLst>
                              <p:par>
                                <p:cTn id="69" presetID="42" presetClass="path" presetSubtype="0" decel="100000" fill="hold" nodeType="afterEffect">
                                  <p:stCondLst>
                                    <p:cond delay="0"/>
                                  </p:stCondLst>
                                  <p:childTnLst>
                                    <p:animMotion origin="layout" path="M 3.33333E-6 4.81481E-6 L 0.52708 0.17592 " pathEditMode="relative" rAng="0" ptsTypes="AA">
                                      <p:cBhvr>
                                        <p:cTn id="70" dur="1250" fill="hold"/>
                                        <p:tgtEl>
                                          <p:spTgt spid="80"/>
                                        </p:tgtEl>
                                        <p:attrNameLst>
                                          <p:attrName>ppt_x</p:attrName>
                                          <p:attrName>ppt_y</p:attrName>
                                        </p:attrNameLst>
                                      </p:cBhvr>
                                      <p:rCtr x="26354" y="8796"/>
                                    </p:animMotion>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fade">
                                      <p:cBhvr>
                                        <p:cTn id="74" dur="500"/>
                                        <p:tgtEl>
                                          <p:spTgt spid="8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fade">
                                      <p:cBhvr>
                                        <p:cTn id="79" dur="500"/>
                                        <p:tgtEl>
                                          <p:spTgt spid="81"/>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wipe(right)">
                                      <p:cBhvr>
                                        <p:cTn id="83" dur="500"/>
                                        <p:tgtEl>
                                          <p:spTgt spid="8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childTnLst>
                          </p:cTn>
                        </p:par>
                        <p:par>
                          <p:cTn id="92" fill="hold">
                            <p:stCondLst>
                              <p:cond delay="500"/>
                            </p:stCondLst>
                            <p:childTnLst>
                              <p:par>
                                <p:cTn id="93" presetID="22" presetClass="entr" presetSubtype="1" fill="hold" nodeType="after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wipe(up)">
                                      <p:cBhvr>
                                        <p:cTn id="9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15" grpId="0"/>
      <p:bldP spid="3" grpId="0" animBg="1"/>
      <p:bldP spid="49" grpId="0" animBg="1"/>
      <p:bldP spid="50" grpId="0"/>
      <p:bldP spid="81" grpId="0" animBg="1"/>
      <p:bldP spid="82" grpId="0" animBg="1"/>
      <p:bldP spid="83" grpId="0" animBg="1"/>
      <p:bldP spid="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p:txBody>
          <a:bodyPr/>
          <a:lstStyle/>
          <a:p>
            <a:r>
              <a:rPr lang="en-US" altLang="zh-CN" dirty="0"/>
              <a:t>Real-time ray tracing</a:t>
            </a:r>
            <a:endParaRPr lang="zh-CN" altLang="en-US" dirty="0"/>
          </a:p>
        </p:txBody>
      </p:sp>
      <p:pic>
        <p:nvPicPr>
          <p:cNvPr id="4" name="图片 3">
            <a:extLst>
              <a:ext uri="{FF2B5EF4-FFF2-40B4-BE49-F238E27FC236}">
                <a16:creationId xmlns:a16="http://schemas.microsoft.com/office/drawing/2014/main" id="{40C5908A-9DDE-4844-A867-FCE2F02C4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53" y="1436941"/>
            <a:ext cx="4724400" cy="3149600"/>
          </a:xfrm>
          <a:prstGeom prst="rect">
            <a:avLst/>
          </a:prstGeom>
          <a:ln w="19050">
            <a:solidFill>
              <a:schemeClr val="tx1"/>
            </a:solidFill>
          </a:ln>
        </p:spPr>
      </p:pic>
      <p:sp>
        <p:nvSpPr>
          <p:cNvPr id="5" name="文本框 4">
            <a:extLst>
              <a:ext uri="{FF2B5EF4-FFF2-40B4-BE49-F238E27FC236}">
                <a16:creationId xmlns:a16="http://schemas.microsoft.com/office/drawing/2014/main" id="{44FB8D53-65DF-4422-9C4F-98C3EECC8457}"/>
              </a:ext>
            </a:extLst>
          </p:cNvPr>
          <p:cNvSpPr txBox="1"/>
          <p:nvPr/>
        </p:nvSpPr>
        <p:spPr>
          <a:xfrm>
            <a:off x="1543293" y="4981878"/>
            <a:ext cx="3322320" cy="307777"/>
          </a:xfrm>
          <a:prstGeom prst="rect">
            <a:avLst/>
          </a:prstGeom>
          <a:noFill/>
        </p:spPr>
        <p:txBody>
          <a:bodyPr wrap="square" rtlCol="0">
            <a:spAutoFit/>
          </a:bodyPr>
          <a:lstStyle/>
          <a:p>
            <a:pPr algn="ctr"/>
            <a:r>
              <a:rPr lang="en-US" altLang="zh-CN" sz="1400" dirty="0"/>
              <a:t>[Country Kitchen by Jay-Artist]</a:t>
            </a:r>
            <a:endParaRPr lang="zh-CN" altLang="en-US" sz="1400" dirty="0"/>
          </a:p>
        </p:txBody>
      </p:sp>
      <p:sp>
        <p:nvSpPr>
          <p:cNvPr id="8" name="文本框 7">
            <a:extLst>
              <a:ext uri="{FF2B5EF4-FFF2-40B4-BE49-F238E27FC236}">
                <a16:creationId xmlns:a16="http://schemas.microsoft.com/office/drawing/2014/main" id="{84E8749C-A240-467C-96C7-37655604532A}"/>
              </a:ext>
            </a:extLst>
          </p:cNvPr>
          <p:cNvSpPr txBox="1"/>
          <p:nvPr/>
        </p:nvSpPr>
        <p:spPr>
          <a:xfrm>
            <a:off x="1543293" y="4674101"/>
            <a:ext cx="3322320" cy="307777"/>
          </a:xfrm>
          <a:prstGeom prst="rect">
            <a:avLst/>
          </a:prstGeom>
          <a:noFill/>
        </p:spPr>
        <p:txBody>
          <a:bodyPr wrap="square" rtlCol="0">
            <a:spAutoFit/>
          </a:bodyPr>
          <a:lstStyle/>
          <a:p>
            <a:pPr algn="ctr"/>
            <a:r>
              <a:rPr lang="en-US" altLang="zh-CN" sz="1400" dirty="0">
                <a:latin typeface="+mj-lt"/>
              </a:rPr>
              <a:t>Rendered image</a:t>
            </a:r>
            <a:endParaRPr lang="zh-CN" altLang="en-US" sz="1400" dirty="0">
              <a:latin typeface="+mj-lt"/>
            </a:endParaRPr>
          </a:p>
        </p:txBody>
      </p:sp>
      <p:pic>
        <p:nvPicPr>
          <p:cNvPr id="9" name="图片 8">
            <a:extLst>
              <a:ext uri="{FF2B5EF4-FFF2-40B4-BE49-F238E27FC236}">
                <a16:creationId xmlns:a16="http://schemas.microsoft.com/office/drawing/2014/main" id="{5CFB9C8D-BBE1-41BC-AD47-1685B7B59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781" y="1437520"/>
            <a:ext cx="4723531" cy="3149021"/>
          </a:xfrm>
          <a:prstGeom prst="rect">
            <a:avLst/>
          </a:prstGeom>
          <a:ln w="19050">
            <a:solidFill>
              <a:schemeClr val="tx1"/>
            </a:solidFill>
          </a:ln>
        </p:spPr>
      </p:pic>
      <p:sp>
        <p:nvSpPr>
          <p:cNvPr id="10" name="文本框 9">
            <a:extLst>
              <a:ext uri="{FF2B5EF4-FFF2-40B4-BE49-F238E27FC236}">
                <a16:creationId xmlns:a16="http://schemas.microsoft.com/office/drawing/2014/main" id="{FF6FAB66-3B0A-4D10-AE93-ED4EAD6E25F8}"/>
              </a:ext>
            </a:extLst>
          </p:cNvPr>
          <p:cNvSpPr txBox="1"/>
          <p:nvPr/>
        </p:nvSpPr>
        <p:spPr>
          <a:xfrm>
            <a:off x="7326387" y="4674101"/>
            <a:ext cx="3322320" cy="307777"/>
          </a:xfrm>
          <a:prstGeom prst="rect">
            <a:avLst/>
          </a:prstGeom>
          <a:noFill/>
        </p:spPr>
        <p:txBody>
          <a:bodyPr wrap="square" rtlCol="0">
            <a:spAutoFit/>
          </a:bodyPr>
          <a:lstStyle/>
          <a:p>
            <a:pPr algn="ctr"/>
            <a:r>
              <a:rPr lang="en-US" altLang="zh-CN" sz="1400" dirty="0">
                <a:latin typeface="+mj-lt"/>
              </a:rPr>
              <a:t>3D Scene</a:t>
            </a:r>
            <a:endParaRPr lang="zh-CN" altLang="en-US" sz="1400" dirty="0">
              <a:latin typeface="+mj-lt"/>
            </a:endParaRPr>
          </a:p>
        </p:txBody>
      </p:sp>
      <p:sp>
        <p:nvSpPr>
          <p:cNvPr id="11" name="文本框 10">
            <a:extLst>
              <a:ext uri="{FF2B5EF4-FFF2-40B4-BE49-F238E27FC236}">
                <a16:creationId xmlns:a16="http://schemas.microsoft.com/office/drawing/2014/main" id="{F9801A1F-26B3-44C7-A08D-1F505E348475}"/>
              </a:ext>
            </a:extLst>
          </p:cNvPr>
          <p:cNvSpPr txBox="1"/>
          <p:nvPr/>
        </p:nvSpPr>
        <p:spPr>
          <a:xfrm>
            <a:off x="7326387" y="4981878"/>
            <a:ext cx="3322320" cy="307777"/>
          </a:xfrm>
          <a:prstGeom prst="rect">
            <a:avLst/>
          </a:prstGeom>
          <a:noFill/>
        </p:spPr>
        <p:txBody>
          <a:bodyPr wrap="square" rtlCol="0">
            <a:spAutoFit/>
          </a:bodyPr>
          <a:lstStyle/>
          <a:p>
            <a:pPr algn="ctr"/>
            <a:r>
              <a:rPr lang="en-US" altLang="zh-CN" sz="1400" dirty="0"/>
              <a:t>Only 4 rays per pixel</a:t>
            </a:r>
            <a:endParaRPr lang="zh-CN" altLang="en-US" sz="1400" dirty="0"/>
          </a:p>
        </p:txBody>
      </p:sp>
      <p:pic>
        <p:nvPicPr>
          <p:cNvPr id="27" name="图片 26">
            <a:extLst>
              <a:ext uri="{FF2B5EF4-FFF2-40B4-BE49-F238E27FC236}">
                <a16:creationId xmlns:a16="http://schemas.microsoft.com/office/drawing/2014/main" id="{53CC763C-3DBF-4069-9979-1EBCCDD44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108079">
            <a:off x="7093324" y="4962309"/>
            <a:ext cx="466126" cy="466126"/>
          </a:xfrm>
          <a:prstGeom prst="rect">
            <a:avLst/>
          </a:prstGeom>
        </p:spPr>
      </p:pic>
      <p:sp>
        <p:nvSpPr>
          <p:cNvPr id="48" name="文本框 47">
            <a:extLst>
              <a:ext uri="{FF2B5EF4-FFF2-40B4-BE49-F238E27FC236}">
                <a16:creationId xmlns:a16="http://schemas.microsoft.com/office/drawing/2014/main" id="{35EA43E2-2890-4C72-81DE-E48F9B1FE8D7}"/>
              </a:ext>
            </a:extLst>
          </p:cNvPr>
          <p:cNvSpPr txBox="1"/>
          <p:nvPr/>
        </p:nvSpPr>
        <p:spPr>
          <a:xfrm rot="19143948">
            <a:off x="7450711" y="4194055"/>
            <a:ext cx="1003501" cy="306467"/>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dirty="0"/>
              <a:t>Primary ray</a:t>
            </a:r>
            <a:endParaRPr lang="zh-CN" altLang="en-US" sz="1200" dirty="0"/>
          </a:p>
        </p:txBody>
      </p:sp>
      <p:sp>
        <p:nvSpPr>
          <p:cNvPr id="50" name="箭头: 右 49">
            <a:extLst>
              <a:ext uri="{FF2B5EF4-FFF2-40B4-BE49-F238E27FC236}">
                <a16:creationId xmlns:a16="http://schemas.microsoft.com/office/drawing/2014/main" id="{C05719C3-609C-42B0-A6F3-EE3CBFA246A6}"/>
              </a:ext>
            </a:extLst>
          </p:cNvPr>
          <p:cNvSpPr/>
          <p:nvPr/>
        </p:nvSpPr>
        <p:spPr>
          <a:xfrm rot="19177025">
            <a:off x="7368967" y="4411289"/>
            <a:ext cx="1605280" cy="125069"/>
          </a:xfrm>
          <a:prstGeom prst="rightArrow">
            <a:avLst>
              <a:gd name="adj1" fmla="val 50000"/>
              <a:gd name="adj2" fmla="val 85741"/>
            </a:avLst>
          </a:prstGeom>
          <a:solidFill>
            <a:schemeClr val="accent2"/>
          </a:solidFill>
          <a:ln w="952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2573E740-FA41-44F7-9B46-18C18652B78D}"/>
              </a:ext>
            </a:extLst>
          </p:cNvPr>
          <p:cNvSpPr txBox="1"/>
          <p:nvPr/>
        </p:nvSpPr>
        <p:spPr>
          <a:xfrm rot="19892645">
            <a:off x="8917523" y="3663062"/>
            <a:ext cx="1339476" cy="306467"/>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dirty="0"/>
              <a:t>Primary shadow</a:t>
            </a:r>
            <a:endParaRPr lang="zh-CN" altLang="en-US" sz="1200" dirty="0"/>
          </a:p>
        </p:txBody>
      </p:sp>
      <p:sp>
        <p:nvSpPr>
          <p:cNvPr id="54" name="箭头: 右 53">
            <a:extLst>
              <a:ext uri="{FF2B5EF4-FFF2-40B4-BE49-F238E27FC236}">
                <a16:creationId xmlns:a16="http://schemas.microsoft.com/office/drawing/2014/main" id="{56A69B4D-41C2-48F2-B10A-50D3CC9FEB16}"/>
              </a:ext>
            </a:extLst>
          </p:cNvPr>
          <p:cNvSpPr/>
          <p:nvPr/>
        </p:nvSpPr>
        <p:spPr>
          <a:xfrm rot="19919018">
            <a:off x="8779065" y="3540061"/>
            <a:ext cx="1260000" cy="125069"/>
          </a:xfrm>
          <a:prstGeom prst="rightArrow">
            <a:avLst>
              <a:gd name="adj1" fmla="val 50000"/>
              <a:gd name="adj2" fmla="val 85741"/>
            </a:avLst>
          </a:prstGeom>
          <a:solidFill>
            <a:schemeClr val="accent2"/>
          </a:solidFill>
          <a:ln w="952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6" name="箭头: 右 55">
            <a:extLst>
              <a:ext uri="{FF2B5EF4-FFF2-40B4-BE49-F238E27FC236}">
                <a16:creationId xmlns:a16="http://schemas.microsoft.com/office/drawing/2014/main" id="{0ECB84C3-16B4-4F18-BCC6-F07D6B0E6C25}"/>
              </a:ext>
            </a:extLst>
          </p:cNvPr>
          <p:cNvSpPr/>
          <p:nvPr/>
        </p:nvSpPr>
        <p:spPr>
          <a:xfrm rot="15054047">
            <a:off x="7938902" y="3222776"/>
            <a:ext cx="1260000" cy="125069"/>
          </a:xfrm>
          <a:prstGeom prst="rightArrow">
            <a:avLst>
              <a:gd name="adj1" fmla="val 50000"/>
              <a:gd name="adj2" fmla="val 85741"/>
            </a:avLst>
          </a:prstGeom>
          <a:solidFill>
            <a:schemeClr val="accent2"/>
          </a:solidFill>
          <a:ln w="952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81534C8E-D7E3-4C44-9B56-245228D62346}"/>
              </a:ext>
            </a:extLst>
          </p:cNvPr>
          <p:cNvSpPr txBox="1"/>
          <p:nvPr/>
        </p:nvSpPr>
        <p:spPr>
          <a:xfrm>
            <a:off x="8338507" y="2191878"/>
            <a:ext cx="1550080" cy="306467"/>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dirty="0"/>
              <a:t>Secondary shadow</a:t>
            </a:r>
            <a:endParaRPr lang="zh-CN" altLang="en-US" sz="1200" dirty="0"/>
          </a:p>
        </p:txBody>
      </p:sp>
      <p:sp>
        <p:nvSpPr>
          <p:cNvPr id="58" name="箭头: 右 57">
            <a:extLst>
              <a:ext uri="{FF2B5EF4-FFF2-40B4-BE49-F238E27FC236}">
                <a16:creationId xmlns:a16="http://schemas.microsoft.com/office/drawing/2014/main" id="{A6086D02-EE8D-44E4-8A09-4FBB2C04DF60}"/>
              </a:ext>
            </a:extLst>
          </p:cNvPr>
          <p:cNvSpPr/>
          <p:nvPr/>
        </p:nvSpPr>
        <p:spPr>
          <a:xfrm>
            <a:off x="8357547" y="2572925"/>
            <a:ext cx="1512000" cy="125069"/>
          </a:xfrm>
          <a:prstGeom prst="rightArrow">
            <a:avLst>
              <a:gd name="adj1" fmla="val 50000"/>
              <a:gd name="adj2" fmla="val 85741"/>
            </a:avLst>
          </a:prstGeom>
          <a:solidFill>
            <a:schemeClr val="accent2"/>
          </a:solidFill>
          <a:ln w="952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62" name="图片 61">
            <a:extLst>
              <a:ext uri="{FF2B5EF4-FFF2-40B4-BE49-F238E27FC236}">
                <a16:creationId xmlns:a16="http://schemas.microsoft.com/office/drawing/2014/main" id="{8C43E3B8-4144-416A-B5FB-F7A0C33701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218" y="1436762"/>
            <a:ext cx="4723199" cy="3148800"/>
          </a:xfrm>
          <a:prstGeom prst="rect">
            <a:avLst/>
          </a:prstGeom>
          <a:ln w="19050">
            <a:solidFill>
              <a:schemeClr val="tx1"/>
            </a:solidFill>
          </a:ln>
        </p:spPr>
      </p:pic>
      <p:sp>
        <p:nvSpPr>
          <p:cNvPr id="63" name="文本框 62">
            <a:extLst>
              <a:ext uri="{FF2B5EF4-FFF2-40B4-BE49-F238E27FC236}">
                <a16:creationId xmlns:a16="http://schemas.microsoft.com/office/drawing/2014/main" id="{97DDD4AE-0222-4D6B-BFA8-DBD704738617}"/>
              </a:ext>
            </a:extLst>
          </p:cNvPr>
          <p:cNvSpPr txBox="1"/>
          <p:nvPr/>
        </p:nvSpPr>
        <p:spPr>
          <a:xfrm>
            <a:off x="8087442" y="5354110"/>
            <a:ext cx="1782105" cy="340519"/>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Low sampling rates</a:t>
            </a:r>
            <a:endParaRPr lang="zh-CN" altLang="en-US" sz="1400" dirty="0"/>
          </a:p>
        </p:txBody>
      </p:sp>
      <p:sp>
        <p:nvSpPr>
          <p:cNvPr id="64" name="文本框 63">
            <a:extLst>
              <a:ext uri="{FF2B5EF4-FFF2-40B4-BE49-F238E27FC236}">
                <a16:creationId xmlns:a16="http://schemas.microsoft.com/office/drawing/2014/main" id="{E22CF835-1784-4A32-AFC3-CA0AB8B881A0}"/>
              </a:ext>
            </a:extLst>
          </p:cNvPr>
          <p:cNvSpPr txBox="1"/>
          <p:nvPr/>
        </p:nvSpPr>
        <p:spPr>
          <a:xfrm>
            <a:off x="2427778" y="5371136"/>
            <a:ext cx="1550080" cy="340519"/>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Noisy</a:t>
            </a:r>
            <a:endParaRPr lang="zh-CN" altLang="en-US" sz="1200" dirty="0"/>
          </a:p>
        </p:txBody>
      </p:sp>
      <p:sp>
        <p:nvSpPr>
          <p:cNvPr id="55" name="文本框 54">
            <a:extLst>
              <a:ext uri="{FF2B5EF4-FFF2-40B4-BE49-F238E27FC236}">
                <a16:creationId xmlns:a16="http://schemas.microsoft.com/office/drawing/2014/main" id="{6C6E3E91-6A49-4CB9-91D5-DC15FBC0BC68}"/>
              </a:ext>
            </a:extLst>
          </p:cNvPr>
          <p:cNvSpPr txBox="1"/>
          <p:nvPr/>
        </p:nvSpPr>
        <p:spPr>
          <a:xfrm>
            <a:off x="7388522" y="3250788"/>
            <a:ext cx="1191670" cy="306467"/>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dirty="0"/>
              <a:t>Secondary ray</a:t>
            </a:r>
            <a:endParaRPr lang="zh-CN" altLang="en-US" sz="1200" dirty="0"/>
          </a:p>
        </p:txBody>
      </p:sp>
      <p:cxnSp>
        <p:nvCxnSpPr>
          <p:cNvPr id="66" name="直接箭头连接符 65">
            <a:extLst>
              <a:ext uri="{FF2B5EF4-FFF2-40B4-BE49-F238E27FC236}">
                <a16:creationId xmlns:a16="http://schemas.microsoft.com/office/drawing/2014/main" id="{9BE3CB7B-2C1E-4E80-BF9E-E51FCFF272C9}"/>
              </a:ext>
            </a:extLst>
          </p:cNvPr>
          <p:cNvCxnSpPr/>
          <p:nvPr/>
        </p:nvCxnSpPr>
        <p:spPr>
          <a:xfrm flipH="1">
            <a:off x="5704729" y="3011162"/>
            <a:ext cx="78254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2429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500"/>
                                        <p:tgtEl>
                                          <p:spTgt spid="5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500"/>
                                        <p:tgtEl>
                                          <p:spTgt spid="5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left)">
                                      <p:cBhvr>
                                        <p:cTn id="36" dur="500"/>
                                        <p:tgtEl>
                                          <p:spTgt spid="54"/>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down)">
                                      <p:cBhvr>
                                        <p:cTn id="43" dur="500"/>
                                        <p:tgtEl>
                                          <p:spTgt spid="56"/>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wipe(right)">
                                      <p:cBhvr>
                                        <p:cTn id="55" dur="500"/>
                                        <p:tgtEl>
                                          <p:spTgt spid="66"/>
                                        </p:tgtEl>
                                      </p:cBhvr>
                                    </p:animEffect>
                                  </p:childTnLst>
                                </p:cTn>
                              </p:par>
                            </p:childTnLst>
                          </p:cTn>
                        </p:par>
                        <p:par>
                          <p:cTn id="56" fill="hold">
                            <p:stCondLst>
                              <p:cond delay="500"/>
                            </p:stCondLst>
                            <p:childTnLst>
                              <p:par>
                                <p:cTn id="57" presetID="22" presetClass="entr" presetSubtype="2"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right)">
                                      <p:cBhvr>
                                        <p:cTn id="59" dur="500"/>
                                        <p:tgtEl>
                                          <p:spTgt spid="6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wipe(left)">
                                      <p:cBhvr>
                                        <p:cTn id="6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8" grpId="0" animBg="1"/>
      <p:bldP spid="50" grpId="0" animBg="1"/>
      <p:bldP spid="52" grpId="0" animBg="1"/>
      <p:bldP spid="54" grpId="0" animBg="1"/>
      <p:bldP spid="56" grpId="0" animBg="1"/>
      <p:bldP spid="57" grpId="0" animBg="1"/>
      <p:bldP spid="58" grpId="0" animBg="1"/>
      <p:bldP spid="63" grpId="0" animBg="1"/>
      <p:bldP spid="64" grpId="0" animBg="1"/>
      <p:bldP spid="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a:extLst>
              <a:ext uri="{FF2B5EF4-FFF2-40B4-BE49-F238E27FC236}">
                <a16:creationId xmlns:a16="http://schemas.microsoft.com/office/drawing/2014/main" id="{1BC76755-596E-49A9-AA3C-D3AF45F56246}"/>
              </a:ext>
            </a:extLst>
          </p:cNvPr>
          <p:cNvSpPr txBox="1"/>
          <p:nvPr/>
        </p:nvSpPr>
        <p:spPr>
          <a:xfrm>
            <a:off x="6377243" y="1130400"/>
            <a:ext cx="5017206" cy="4285720"/>
          </a:xfrm>
          <a:prstGeom prst="roundRect">
            <a:avLst>
              <a:gd name="adj" fmla="val 2236"/>
            </a:avLst>
          </a:prstGeom>
          <a:solidFill>
            <a:schemeClr val="bg1"/>
          </a:solidFill>
          <a:ln w="19050">
            <a:solidFill>
              <a:schemeClr val="accent4"/>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Occlusions: where is the temporal correspondence?</a:t>
            </a:r>
            <a:endParaRPr lang="zh-CN" altLang="en-US" dirty="0"/>
          </a:p>
        </p:txBody>
      </p:sp>
      <p:sp>
        <p:nvSpPr>
          <p:cNvPr id="4" name="文本框 3">
            <a:extLst>
              <a:ext uri="{FF2B5EF4-FFF2-40B4-BE49-F238E27FC236}">
                <a16:creationId xmlns:a16="http://schemas.microsoft.com/office/drawing/2014/main" id="{7F96573B-8DAA-45DD-8062-D8E8DB916888}"/>
              </a:ext>
            </a:extLst>
          </p:cNvPr>
          <p:cNvSpPr txBox="1"/>
          <p:nvPr/>
        </p:nvSpPr>
        <p:spPr>
          <a:xfrm>
            <a:off x="755432" y="1130452"/>
            <a:ext cx="4986347" cy="4287600"/>
          </a:xfrm>
          <a:prstGeom prst="roundRect">
            <a:avLst>
              <a:gd name="adj" fmla="val 2236"/>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B34D00CD-9DA6-43C3-B6DD-0124E7B23D01}"/>
              </a:ext>
            </a:extLst>
          </p:cNvPr>
          <p:cNvSpPr txBox="1"/>
          <p:nvPr/>
        </p:nvSpPr>
        <p:spPr>
          <a:xfrm>
            <a:off x="2140991" y="1145218"/>
            <a:ext cx="2391966" cy="307777"/>
          </a:xfrm>
          <a:prstGeom prst="rect">
            <a:avLst/>
          </a:prstGeom>
          <a:noFill/>
        </p:spPr>
        <p:txBody>
          <a:bodyPr wrap="square" rtlCol="0">
            <a:spAutoFit/>
          </a:bodyPr>
          <a:lstStyle/>
          <a:p>
            <a:pPr algn="ctr"/>
            <a:r>
              <a:rPr lang="en-US" altLang="zh-CN" sz="1400" dirty="0">
                <a:solidFill>
                  <a:schemeClr val="accent6">
                    <a:lumMod val="75000"/>
                  </a:schemeClr>
                </a:solidFill>
                <a:latin typeface="+mj-lt"/>
              </a:rPr>
              <a:t>Track the geometry</a:t>
            </a:r>
          </a:p>
        </p:txBody>
      </p:sp>
      <p:pic>
        <p:nvPicPr>
          <p:cNvPr id="6" name="图形 5" descr="关闭">
            <a:extLst>
              <a:ext uri="{FF2B5EF4-FFF2-40B4-BE49-F238E27FC236}">
                <a16:creationId xmlns:a16="http://schemas.microsoft.com/office/drawing/2014/main" id="{CEB13C4E-B79D-42C9-8174-09B1ACE6BE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070" y="1130453"/>
            <a:ext cx="663594" cy="663594"/>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388D810-501B-4942-A67C-3E59C7346BFF}"/>
                  </a:ext>
                </a:extLst>
              </p:cNvPr>
              <p:cNvSpPr txBox="1"/>
              <p:nvPr/>
            </p:nvSpPr>
            <p:spPr>
              <a:xfrm>
                <a:off x="1425860" y="3871918"/>
                <a:ext cx="956088"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10" name="文本框 9">
                <a:extLst>
                  <a:ext uri="{FF2B5EF4-FFF2-40B4-BE49-F238E27FC236}">
                    <a16:creationId xmlns:a16="http://schemas.microsoft.com/office/drawing/2014/main" id="{9388D810-501B-4942-A67C-3E59C7346BFF}"/>
                  </a:ext>
                </a:extLst>
              </p:cNvPr>
              <p:cNvSpPr txBox="1">
                <a:spLocks noRot="1" noChangeAspect="1" noMove="1" noResize="1" noEditPoints="1" noAdjustHandles="1" noChangeArrowheads="1" noChangeShapeType="1" noTextEdit="1"/>
              </p:cNvSpPr>
              <p:nvPr/>
            </p:nvSpPr>
            <p:spPr>
              <a:xfrm>
                <a:off x="1425860" y="3871918"/>
                <a:ext cx="956088" cy="307777"/>
              </a:xfrm>
              <a:prstGeom prst="rect">
                <a:avLst/>
              </a:prstGeom>
              <a:blipFill>
                <a:blip r:embed="rId5"/>
                <a:stretch>
                  <a:fillRect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F5394AB9-0B16-45FE-9FD8-48187D5A5E5F}"/>
                  </a:ext>
                </a:extLst>
              </p:cNvPr>
              <p:cNvSpPr txBox="1"/>
              <p:nvPr/>
            </p:nvSpPr>
            <p:spPr>
              <a:xfrm>
                <a:off x="4029526" y="3889548"/>
                <a:ext cx="115200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oMath>
                </a14:m>
                <a:endParaRPr lang="zh-CN" altLang="en-US" sz="1400" i="1" dirty="0">
                  <a:latin typeface="+mj-lt"/>
                </a:endParaRPr>
              </a:p>
            </p:txBody>
          </p:sp>
        </mc:Choice>
        <mc:Fallback xmlns="">
          <p:sp>
            <p:nvSpPr>
              <p:cNvPr id="15" name="文本框 14">
                <a:extLst>
                  <a:ext uri="{FF2B5EF4-FFF2-40B4-BE49-F238E27FC236}">
                    <a16:creationId xmlns:a16="http://schemas.microsoft.com/office/drawing/2014/main" id="{F5394AB9-0B16-45FE-9FD8-48187D5A5E5F}"/>
                  </a:ext>
                </a:extLst>
              </p:cNvPr>
              <p:cNvSpPr txBox="1">
                <a:spLocks noRot="1" noChangeAspect="1" noMove="1" noResize="1" noEditPoints="1" noAdjustHandles="1" noChangeArrowheads="1" noChangeShapeType="1" noTextEdit="1"/>
              </p:cNvSpPr>
              <p:nvPr/>
            </p:nvSpPr>
            <p:spPr>
              <a:xfrm>
                <a:off x="4029526" y="3889548"/>
                <a:ext cx="1152000" cy="307777"/>
              </a:xfrm>
              <a:prstGeom prst="rect">
                <a:avLst/>
              </a:prstGeom>
              <a:blipFill>
                <a:blip r:embed="rId6"/>
                <a:stretch>
                  <a:fillRect l="-529" t="-3922" b="-19608"/>
                </a:stretch>
              </a:blipFill>
            </p:spPr>
            <p:txBody>
              <a:bodyPr/>
              <a:lstStyle/>
              <a:p>
                <a:r>
                  <a:rPr lang="zh-CN" altLang="en-US">
                    <a:noFill/>
                  </a:rPr>
                  <a:t> </a:t>
                </a:r>
              </a:p>
            </p:txBody>
          </p:sp>
        </mc:Fallback>
      </mc:AlternateContent>
      <p:grpSp>
        <p:nvGrpSpPr>
          <p:cNvPr id="37" name="组合 36">
            <a:extLst>
              <a:ext uri="{FF2B5EF4-FFF2-40B4-BE49-F238E27FC236}">
                <a16:creationId xmlns:a16="http://schemas.microsoft.com/office/drawing/2014/main" id="{EEBD1BD9-1F88-4B5A-8335-BAC6481E75D5}"/>
              </a:ext>
            </a:extLst>
          </p:cNvPr>
          <p:cNvGrpSpPr/>
          <p:nvPr/>
        </p:nvGrpSpPr>
        <p:grpSpPr>
          <a:xfrm>
            <a:off x="3664348" y="1956795"/>
            <a:ext cx="1898959" cy="1898959"/>
            <a:chOff x="9250042" y="2014196"/>
            <a:chExt cx="2482850" cy="2482850"/>
          </a:xfrm>
        </p:grpSpPr>
        <p:sp>
          <p:nvSpPr>
            <p:cNvPr id="13" name="矩形 12">
              <a:extLst>
                <a:ext uri="{FF2B5EF4-FFF2-40B4-BE49-F238E27FC236}">
                  <a16:creationId xmlns:a16="http://schemas.microsoft.com/office/drawing/2014/main" id="{78B7C6A6-DA30-4814-8D33-493A3570CAF5}"/>
                </a:ext>
              </a:extLst>
            </p:cNvPr>
            <p:cNvSpPr/>
            <p:nvPr/>
          </p:nvSpPr>
          <p:spPr>
            <a:xfrm>
              <a:off x="9250042" y="324572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510E048D-DB63-4CA7-BCED-29653FDC4558}"/>
                </a:ext>
              </a:extLst>
            </p:cNvPr>
            <p:cNvSpPr/>
            <p:nvPr/>
          </p:nvSpPr>
          <p:spPr>
            <a:xfrm>
              <a:off x="9250042" y="201419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43F5FA86-4303-422C-BEA8-B047A4FAEB31}"/>
                </a:ext>
              </a:extLst>
            </p:cNvPr>
            <p:cNvSpPr/>
            <p:nvPr/>
          </p:nvSpPr>
          <p:spPr>
            <a:xfrm rot="10800000">
              <a:off x="10281554" y="248245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20" name="图形 19">
              <a:extLst>
                <a:ext uri="{FF2B5EF4-FFF2-40B4-BE49-F238E27FC236}">
                  <a16:creationId xmlns:a16="http://schemas.microsoft.com/office/drawing/2014/main" id="{BE028F28-8643-40FB-AB19-AD5F7C6103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5168" y="2285643"/>
              <a:ext cx="688638" cy="688638"/>
            </a:xfrm>
            <a:prstGeom prst="rect">
              <a:avLst/>
            </a:prstGeom>
          </p:spPr>
        </p:pic>
      </p:grpSp>
      <p:pic>
        <p:nvPicPr>
          <p:cNvPr id="80" name="图形 79">
            <a:extLst>
              <a:ext uri="{FF2B5EF4-FFF2-40B4-BE49-F238E27FC236}">
                <a16:creationId xmlns:a16="http://schemas.microsoft.com/office/drawing/2014/main" id="{1FE1CEBB-9DC4-456B-9D9A-88F7ADBE6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4206" y="2164742"/>
            <a:ext cx="384889" cy="526691"/>
          </a:xfrm>
          <a:prstGeom prst="rect">
            <a:avLst/>
          </a:prstGeom>
        </p:spPr>
      </p:pic>
      <p:grpSp>
        <p:nvGrpSpPr>
          <p:cNvPr id="36" name="组合 35">
            <a:extLst>
              <a:ext uri="{FF2B5EF4-FFF2-40B4-BE49-F238E27FC236}">
                <a16:creationId xmlns:a16="http://schemas.microsoft.com/office/drawing/2014/main" id="{9C9F57F4-0A83-42C1-A54B-5BADD795F9B1}"/>
              </a:ext>
            </a:extLst>
          </p:cNvPr>
          <p:cNvGrpSpPr/>
          <p:nvPr/>
        </p:nvGrpSpPr>
        <p:grpSpPr>
          <a:xfrm>
            <a:off x="951453" y="1957076"/>
            <a:ext cx="1898959" cy="1898959"/>
            <a:chOff x="867833" y="2090918"/>
            <a:chExt cx="2482850" cy="2482850"/>
          </a:xfrm>
        </p:grpSpPr>
        <p:sp>
          <p:nvSpPr>
            <p:cNvPr id="8" name="矩形 7">
              <a:extLst>
                <a:ext uri="{FF2B5EF4-FFF2-40B4-BE49-F238E27FC236}">
                  <a16:creationId xmlns:a16="http://schemas.microsoft.com/office/drawing/2014/main" id="{3CB3AA11-6C40-4248-B058-0782A5EEA717}"/>
                </a:ext>
              </a:extLst>
            </p:cNvPr>
            <p:cNvSpPr/>
            <p:nvPr/>
          </p:nvSpPr>
          <p:spPr>
            <a:xfrm>
              <a:off x="867833" y="332245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33415235-DF93-4B4E-9C38-5F11D0B99BBE}"/>
                </a:ext>
              </a:extLst>
            </p:cNvPr>
            <p:cNvSpPr/>
            <p:nvPr/>
          </p:nvSpPr>
          <p:spPr>
            <a:xfrm>
              <a:off x="867833" y="209091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BEB40C6C-95C5-4C32-BE99-000963B62469}"/>
                </a:ext>
              </a:extLst>
            </p:cNvPr>
            <p:cNvSpPr/>
            <p:nvPr/>
          </p:nvSpPr>
          <p:spPr>
            <a:xfrm rot="10800000">
              <a:off x="1630980"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2" name="图形 11">
              <a:extLst>
                <a:ext uri="{FF2B5EF4-FFF2-40B4-BE49-F238E27FC236}">
                  <a16:creationId xmlns:a16="http://schemas.microsoft.com/office/drawing/2014/main" id="{0606B4B0-0A05-43D8-84B2-5E671977FF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8664" y="2362365"/>
              <a:ext cx="688638" cy="688638"/>
            </a:xfrm>
            <a:prstGeom prst="rect">
              <a:avLst/>
            </a:prstGeom>
          </p:spPr>
        </p:pic>
      </p:grpSp>
      <p:grpSp>
        <p:nvGrpSpPr>
          <p:cNvPr id="7" name="组合 6">
            <a:extLst>
              <a:ext uri="{FF2B5EF4-FFF2-40B4-BE49-F238E27FC236}">
                <a16:creationId xmlns:a16="http://schemas.microsoft.com/office/drawing/2014/main" id="{E72D5491-099B-4F68-9DFA-1F2B324737FA}"/>
              </a:ext>
            </a:extLst>
          </p:cNvPr>
          <p:cNvGrpSpPr/>
          <p:nvPr/>
        </p:nvGrpSpPr>
        <p:grpSpPr>
          <a:xfrm>
            <a:off x="1593275" y="4081596"/>
            <a:ext cx="3322320" cy="1127514"/>
            <a:chOff x="1593275" y="4081596"/>
            <a:chExt cx="3322320" cy="1127514"/>
          </a:xfrm>
        </p:grpSpPr>
        <p:sp>
          <p:nvSpPr>
            <p:cNvPr id="17" name="文本框 16">
              <a:extLst>
                <a:ext uri="{FF2B5EF4-FFF2-40B4-BE49-F238E27FC236}">
                  <a16:creationId xmlns:a16="http://schemas.microsoft.com/office/drawing/2014/main" id="{A4BA4CD8-83CD-452F-8852-B62E35EB8227}"/>
                </a:ext>
              </a:extLst>
            </p:cNvPr>
            <p:cNvSpPr txBox="1"/>
            <p:nvPr/>
          </p:nvSpPr>
          <p:spPr>
            <a:xfrm>
              <a:off x="1593275" y="4685890"/>
              <a:ext cx="3322320" cy="523220"/>
            </a:xfrm>
            <a:prstGeom prst="rect">
              <a:avLst/>
            </a:prstGeom>
            <a:noFill/>
          </p:spPr>
          <p:txBody>
            <a:bodyPr wrap="square" rtlCol="0">
              <a:spAutoFit/>
            </a:bodyPr>
            <a:lstStyle/>
            <a:p>
              <a:pPr algn="ctr"/>
              <a:r>
                <a:rPr lang="en-US" altLang="zh-CN" sz="1400" dirty="0">
                  <a:latin typeface="+mj-lt"/>
                </a:rPr>
                <a:t>Motion vectors of </a:t>
              </a:r>
            </a:p>
            <a:p>
              <a:pPr algn="ctr"/>
              <a:r>
                <a:rPr lang="en-US" altLang="zh-CN" sz="1400" dirty="0">
                  <a:latin typeface="+mj-lt"/>
                </a:rPr>
                <a:t>previously occluded region’s</a:t>
              </a:r>
              <a:endParaRPr lang="zh-CN" altLang="en-US" sz="1400" i="1" dirty="0">
                <a:latin typeface="+mj-lt"/>
              </a:endParaRPr>
            </a:p>
          </p:txBody>
        </p:sp>
        <p:pic>
          <p:nvPicPr>
            <p:cNvPr id="22" name="图形 21">
              <a:extLst>
                <a:ext uri="{FF2B5EF4-FFF2-40B4-BE49-F238E27FC236}">
                  <a16:creationId xmlns:a16="http://schemas.microsoft.com/office/drawing/2014/main" id="{91D02FB8-0F73-43F6-9337-F7DBF2EE8A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61990" y="4081596"/>
              <a:ext cx="384890" cy="526691"/>
            </a:xfrm>
            <a:prstGeom prst="rect">
              <a:avLst/>
            </a:prstGeom>
          </p:spPr>
        </p:pic>
      </p:grpSp>
      <p:cxnSp>
        <p:nvCxnSpPr>
          <p:cNvPr id="18" name="直接箭头连接符 17">
            <a:extLst>
              <a:ext uri="{FF2B5EF4-FFF2-40B4-BE49-F238E27FC236}">
                <a16:creationId xmlns:a16="http://schemas.microsoft.com/office/drawing/2014/main" id="{4151E819-BC72-49C5-A552-490880CF57E6}"/>
              </a:ext>
            </a:extLst>
          </p:cNvPr>
          <p:cNvCxnSpPr>
            <a:cxnSpLocks/>
          </p:cNvCxnSpPr>
          <p:nvPr/>
        </p:nvCxnSpPr>
        <p:spPr>
          <a:xfrm>
            <a:off x="2448689" y="2544741"/>
            <a:ext cx="781956" cy="147432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5AA0EEF5-7277-42A6-BE83-8CBD022B03C6}"/>
              </a:ext>
            </a:extLst>
          </p:cNvPr>
          <p:cNvSpPr txBox="1"/>
          <p:nvPr/>
        </p:nvSpPr>
        <p:spPr>
          <a:xfrm>
            <a:off x="1016889" y="2836760"/>
            <a:ext cx="4481588" cy="316706"/>
          </a:xfrm>
          <a:prstGeom prst="roundRect">
            <a:avLst>
              <a:gd name="adj" fmla="val 519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In theory, there is NO temporal correspondence!</a:t>
            </a:r>
          </a:p>
        </p:txBody>
      </p:sp>
      <p:sp>
        <p:nvSpPr>
          <p:cNvPr id="50" name="文本框 49">
            <a:extLst>
              <a:ext uri="{FF2B5EF4-FFF2-40B4-BE49-F238E27FC236}">
                <a16:creationId xmlns:a16="http://schemas.microsoft.com/office/drawing/2014/main" id="{3A876313-B729-4C84-8CE9-93F4D07B1E58}"/>
              </a:ext>
            </a:extLst>
          </p:cNvPr>
          <p:cNvSpPr txBox="1"/>
          <p:nvPr/>
        </p:nvSpPr>
        <p:spPr>
          <a:xfrm>
            <a:off x="7605401" y="1152704"/>
            <a:ext cx="2640839" cy="307777"/>
          </a:xfrm>
          <a:prstGeom prst="rect">
            <a:avLst/>
          </a:prstGeom>
          <a:noFill/>
        </p:spPr>
        <p:txBody>
          <a:bodyPr wrap="square" rtlCol="0">
            <a:spAutoFit/>
          </a:bodyPr>
          <a:lstStyle/>
          <a:p>
            <a:pPr algn="ctr"/>
            <a:r>
              <a:rPr lang="en-US" altLang="zh-CN" sz="1400" dirty="0">
                <a:solidFill>
                  <a:schemeClr val="accent4"/>
                </a:solidFill>
                <a:latin typeface="+mj-lt"/>
              </a:rPr>
              <a:t>Find a closer color instead</a:t>
            </a:r>
          </a:p>
        </p:txBody>
      </p:sp>
      <p:pic>
        <p:nvPicPr>
          <p:cNvPr id="51" name="图形 50" descr="复选标记">
            <a:extLst>
              <a:ext uri="{FF2B5EF4-FFF2-40B4-BE49-F238E27FC236}">
                <a16:creationId xmlns:a16="http://schemas.microsoft.com/office/drawing/2014/main" id="{AA9C913C-A020-4F35-99FB-95F3E98C13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99810" y="1094669"/>
            <a:ext cx="696851" cy="696851"/>
          </a:xfrm>
          <a:prstGeom prst="rect">
            <a:avLst/>
          </a:prstGeom>
        </p:spPr>
      </p:pic>
      <p:grpSp>
        <p:nvGrpSpPr>
          <p:cNvPr id="53" name="组合 52">
            <a:extLst>
              <a:ext uri="{FF2B5EF4-FFF2-40B4-BE49-F238E27FC236}">
                <a16:creationId xmlns:a16="http://schemas.microsoft.com/office/drawing/2014/main" id="{5BBBD22D-2B42-4A94-B2B0-6A78A53596FA}"/>
              </a:ext>
            </a:extLst>
          </p:cNvPr>
          <p:cNvGrpSpPr/>
          <p:nvPr/>
        </p:nvGrpSpPr>
        <p:grpSpPr>
          <a:xfrm>
            <a:off x="6701108" y="2514284"/>
            <a:ext cx="1898959" cy="1898959"/>
            <a:chOff x="867833" y="2090918"/>
            <a:chExt cx="2482852" cy="2482850"/>
          </a:xfrm>
        </p:grpSpPr>
        <p:sp>
          <p:nvSpPr>
            <p:cNvPr id="54" name="矩形 53">
              <a:extLst>
                <a:ext uri="{FF2B5EF4-FFF2-40B4-BE49-F238E27FC236}">
                  <a16:creationId xmlns:a16="http://schemas.microsoft.com/office/drawing/2014/main" id="{63496AB2-7C7E-4EF7-8A80-6E9C172A303C}"/>
                </a:ext>
              </a:extLst>
            </p:cNvPr>
            <p:cNvSpPr/>
            <p:nvPr/>
          </p:nvSpPr>
          <p:spPr>
            <a:xfrm>
              <a:off x="867833" y="3322450"/>
              <a:ext cx="2482852" cy="1250951"/>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圆角 54">
              <a:extLst>
                <a:ext uri="{FF2B5EF4-FFF2-40B4-BE49-F238E27FC236}">
                  <a16:creationId xmlns:a16="http://schemas.microsoft.com/office/drawing/2014/main" id="{CD3F44C8-E023-4D16-8EBB-743F80C70671}"/>
                </a:ext>
              </a:extLst>
            </p:cNvPr>
            <p:cNvSpPr/>
            <p:nvPr/>
          </p:nvSpPr>
          <p:spPr>
            <a:xfrm>
              <a:off x="867833" y="2090918"/>
              <a:ext cx="2482852"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箭头: 右 55">
              <a:extLst>
                <a:ext uri="{FF2B5EF4-FFF2-40B4-BE49-F238E27FC236}">
                  <a16:creationId xmlns:a16="http://schemas.microsoft.com/office/drawing/2014/main" id="{9E8E0E00-6B63-4A01-B9ED-BF323695D43C}"/>
                </a:ext>
              </a:extLst>
            </p:cNvPr>
            <p:cNvSpPr/>
            <p:nvPr/>
          </p:nvSpPr>
          <p:spPr>
            <a:xfrm rot="10800000">
              <a:off x="1630981"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pic>
          <p:nvPicPr>
            <p:cNvPr id="59" name="图形 58">
              <a:extLst>
                <a:ext uri="{FF2B5EF4-FFF2-40B4-BE49-F238E27FC236}">
                  <a16:creationId xmlns:a16="http://schemas.microsoft.com/office/drawing/2014/main" id="{4CA9F25F-B898-459F-9103-568FF29EDD5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48883" y="2362366"/>
              <a:ext cx="503235" cy="688638"/>
            </a:xfrm>
            <a:prstGeom prst="rect">
              <a:avLst/>
            </a:prstGeom>
          </p:spPr>
        </p:pic>
        <p:pic>
          <p:nvPicPr>
            <p:cNvPr id="57" name="图形 56">
              <a:extLst>
                <a:ext uri="{FF2B5EF4-FFF2-40B4-BE49-F238E27FC236}">
                  <a16:creationId xmlns:a16="http://schemas.microsoft.com/office/drawing/2014/main" id="{C3743857-894C-48FF-A853-2D455B32B4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8664" y="2362365"/>
              <a:ext cx="688638" cy="688638"/>
            </a:xfrm>
            <a:prstGeom prst="rect">
              <a:avLst/>
            </a:prstGeom>
          </p:spPr>
        </p:pic>
      </p:grpSp>
      <p:pic>
        <p:nvPicPr>
          <p:cNvPr id="78" name="图形 77">
            <a:extLst>
              <a:ext uri="{FF2B5EF4-FFF2-40B4-BE49-F238E27FC236}">
                <a16:creationId xmlns:a16="http://schemas.microsoft.com/office/drawing/2014/main" id="{F9EF8CC1-45BA-4AB8-A8BB-157CDBD4D6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18971" y="2164687"/>
            <a:ext cx="384890" cy="526692"/>
          </a:xfrm>
          <a:prstGeom prst="rect">
            <a:avLst/>
          </a:prstGeom>
        </p:spPr>
      </p:pic>
      <p:sp>
        <p:nvSpPr>
          <p:cNvPr id="85" name="文本框 84">
            <a:extLst>
              <a:ext uri="{FF2B5EF4-FFF2-40B4-BE49-F238E27FC236}">
                <a16:creationId xmlns:a16="http://schemas.microsoft.com/office/drawing/2014/main" id="{AB50EBC7-2841-4933-AD4C-F8BEDBAEED50}"/>
              </a:ext>
            </a:extLst>
          </p:cNvPr>
          <p:cNvSpPr txBox="1"/>
          <p:nvPr/>
        </p:nvSpPr>
        <p:spPr>
          <a:xfrm>
            <a:off x="7539139" y="1710613"/>
            <a:ext cx="2793162" cy="543461"/>
          </a:xfrm>
          <a:prstGeom prst="roundRect">
            <a:avLst>
              <a:gd name="adj" fmla="val 7891"/>
            </a:avLst>
          </a:prstGeom>
          <a:solidFill>
            <a:srgbClr val="E7EDD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Close color values often</a:t>
            </a:r>
          </a:p>
          <a:p>
            <a:pPr algn="ctr"/>
            <a:r>
              <a:rPr lang="en-US" altLang="zh-CN" sz="1400" dirty="0">
                <a:latin typeface="Avenir" panose="020B0503020203020204" pitchFamily="34" charset="0"/>
              </a:rPr>
              <a:t>appear on _________________ </a:t>
            </a:r>
          </a:p>
        </p:txBody>
      </p:sp>
      <p:sp>
        <p:nvSpPr>
          <p:cNvPr id="52" name="矩形 51">
            <a:extLst>
              <a:ext uri="{FF2B5EF4-FFF2-40B4-BE49-F238E27FC236}">
                <a16:creationId xmlns:a16="http://schemas.microsoft.com/office/drawing/2014/main" id="{041C8521-D9FB-4B82-BCD9-D92AAFC86A55}"/>
              </a:ext>
            </a:extLst>
          </p:cNvPr>
          <p:cNvSpPr/>
          <p:nvPr/>
        </p:nvSpPr>
        <p:spPr>
          <a:xfrm>
            <a:off x="8608857" y="1943320"/>
            <a:ext cx="1532108" cy="307777"/>
          </a:xfrm>
          <a:prstGeom prst="rect">
            <a:avLst/>
          </a:prstGeom>
        </p:spPr>
        <p:txBody>
          <a:bodyPr wrap="square">
            <a:spAutoFit/>
          </a:bodyPr>
          <a:lstStyle/>
          <a:p>
            <a:pPr algn="ctr"/>
            <a:r>
              <a:rPr lang="zh-CN" altLang="en-US" sz="1400" dirty="0"/>
              <a:t>the same object </a:t>
            </a:r>
          </a:p>
        </p:txBody>
      </p:sp>
      <p:cxnSp>
        <p:nvCxnSpPr>
          <p:cNvPr id="72" name="直接箭头连接符 71">
            <a:extLst>
              <a:ext uri="{FF2B5EF4-FFF2-40B4-BE49-F238E27FC236}">
                <a16:creationId xmlns:a16="http://schemas.microsoft.com/office/drawing/2014/main" id="{D613A57E-A8A0-4EEA-8C00-2D430E7A9BCA}"/>
              </a:ext>
            </a:extLst>
          </p:cNvPr>
          <p:cNvCxnSpPr>
            <a:cxnSpLocks/>
          </p:cNvCxnSpPr>
          <p:nvPr/>
        </p:nvCxnSpPr>
        <p:spPr>
          <a:xfrm>
            <a:off x="2337272" y="2314935"/>
            <a:ext cx="257832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箭头: 右 107">
            <a:extLst>
              <a:ext uri="{FF2B5EF4-FFF2-40B4-BE49-F238E27FC236}">
                <a16:creationId xmlns:a16="http://schemas.microsoft.com/office/drawing/2014/main" id="{D0539206-55A1-4F19-845A-AC445574A633}"/>
              </a:ext>
            </a:extLst>
          </p:cNvPr>
          <p:cNvSpPr/>
          <p:nvPr/>
        </p:nvSpPr>
        <p:spPr>
          <a:xfrm>
            <a:off x="8127399" y="2828948"/>
            <a:ext cx="206375" cy="339725"/>
          </a:xfrm>
          <a:prstGeom prst="rightArrow">
            <a:avLst/>
          </a:prstGeom>
          <a:solidFill>
            <a:schemeClr val="accent6">
              <a:lumMod val="20000"/>
              <a:lumOff val="8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09" name="文本框 108">
            <a:extLst>
              <a:ext uri="{FF2B5EF4-FFF2-40B4-BE49-F238E27FC236}">
                <a16:creationId xmlns:a16="http://schemas.microsoft.com/office/drawing/2014/main" id="{758AA3EA-6096-4DFE-B219-B2DF935738D3}"/>
              </a:ext>
            </a:extLst>
          </p:cNvPr>
          <p:cNvSpPr txBox="1"/>
          <p:nvPr/>
        </p:nvSpPr>
        <p:spPr>
          <a:xfrm>
            <a:off x="7245527" y="3284317"/>
            <a:ext cx="1482391" cy="322659"/>
          </a:xfrm>
          <a:prstGeom prst="roundRect">
            <a:avLst>
              <a:gd name="adj" fmla="val 894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Relative motion!</a:t>
            </a:r>
          </a:p>
        </p:txBody>
      </p:sp>
      <p:sp>
        <p:nvSpPr>
          <p:cNvPr id="88" name="文本框 87">
            <a:extLst>
              <a:ext uri="{FF2B5EF4-FFF2-40B4-BE49-F238E27FC236}">
                <a16:creationId xmlns:a16="http://schemas.microsoft.com/office/drawing/2014/main" id="{27B9C41A-D5C8-4392-92AC-19E298071BCE}"/>
              </a:ext>
            </a:extLst>
          </p:cNvPr>
          <p:cNvSpPr txBox="1"/>
          <p:nvPr/>
        </p:nvSpPr>
        <p:spPr>
          <a:xfrm>
            <a:off x="7790189" y="4602168"/>
            <a:ext cx="2291061" cy="538401"/>
          </a:xfrm>
          <a:prstGeom prst="roundRect">
            <a:avLst>
              <a:gd name="adj" fmla="val 5135"/>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Design a motion vector, </a:t>
            </a:r>
          </a:p>
          <a:p>
            <a:r>
              <a:rPr lang="en-US" altLang="zh-CN" sz="1400" dirty="0">
                <a:solidFill>
                  <a:schemeClr val="tx1"/>
                </a:solidFill>
              </a:rPr>
              <a:t>using this relative motion</a:t>
            </a:r>
          </a:p>
        </p:txBody>
      </p:sp>
      <p:grpSp>
        <p:nvGrpSpPr>
          <p:cNvPr id="21" name="组合 20">
            <a:extLst>
              <a:ext uri="{FF2B5EF4-FFF2-40B4-BE49-F238E27FC236}">
                <a16:creationId xmlns:a16="http://schemas.microsoft.com/office/drawing/2014/main" id="{748B85F9-1C6E-4EF0-B0BA-69B219CEF137}"/>
              </a:ext>
            </a:extLst>
          </p:cNvPr>
          <p:cNvGrpSpPr/>
          <p:nvPr/>
        </p:nvGrpSpPr>
        <p:grpSpPr>
          <a:xfrm>
            <a:off x="8884050" y="2518448"/>
            <a:ext cx="2291061" cy="1808169"/>
            <a:chOff x="8884050" y="2518448"/>
            <a:chExt cx="2291061" cy="1808169"/>
          </a:xfrm>
        </p:grpSpPr>
        <p:sp>
          <p:nvSpPr>
            <p:cNvPr id="43" name="文本框 42">
              <a:extLst>
                <a:ext uri="{FF2B5EF4-FFF2-40B4-BE49-F238E27FC236}">
                  <a16:creationId xmlns:a16="http://schemas.microsoft.com/office/drawing/2014/main" id="{C7A6EA79-7D45-4C13-A8A3-98A6147FC2E5}"/>
                </a:ext>
              </a:extLst>
            </p:cNvPr>
            <p:cNvSpPr txBox="1"/>
            <p:nvPr/>
          </p:nvSpPr>
          <p:spPr>
            <a:xfrm>
              <a:off x="8884050" y="2518448"/>
              <a:ext cx="2291061" cy="1808169"/>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pic>
          <p:nvPicPr>
            <p:cNvPr id="19" name="图片 18">
              <a:extLst>
                <a:ext uri="{FF2B5EF4-FFF2-40B4-BE49-F238E27FC236}">
                  <a16:creationId xmlns:a16="http://schemas.microsoft.com/office/drawing/2014/main" id="{DC1EC0DF-1A77-493E-8B53-35A38E3D917F}"/>
                </a:ext>
              </a:extLst>
            </p:cNvPr>
            <p:cNvPicPr>
              <a:picLocks noChangeAspect="1"/>
            </p:cNvPicPr>
            <p:nvPr/>
          </p:nvPicPr>
          <p:blipFill>
            <a:blip r:embed="rId19"/>
            <a:stretch>
              <a:fillRect/>
            </a:stretch>
          </p:blipFill>
          <p:spPr>
            <a:xfrm>
              <a:off x="8936307" y="3257287"/>
              <a:ext cx="2202443" cy="740493"/>
            </a:xfrm>
            <a:prstGeom prst="rect">
              <a:avLst/>
            </a:prstGeom>
          </p:spPr>
        </p:pic>
        <p:sp>
          <p:nvSpPr>
            <p:cNvPr id="41" name="矩形 40">
              <a:extLst>
                <a:ext uri="{FF2B5EF4-FFF2-40B4-BE49-F238E27FC236}">
                  <a16:creationId xmlns:a16="http://schemas.microsoft.com/office/drawing/2014/main" id="{AA57C20D-927E-42BD-BFC4-398C07B79CFE}"/>
                </a:ext>
              </a:extLst>
            </p:cNvPr>
            <p:cNvSpPr/>
            <p:nvPr/>
          </p:nvSpPr>
          <p:spPr>
            <a:xfrm>
              <a:off x="9409670" y="2694811"/>
              <a:ext cx="1298753" cy="307777"/>
            </a:xfrm>
            <a:prstGeom prst="rect">
              <a:avLst/>
            </a:prstGeom>
          </p:spPr>
          <p:txBody>
            <a:bodyPr wrap="none">
              <a:spAutoFit/>
            </a:bodyPr>
            <a:lstStyle/>
            <a:p>
              <a:r>
                <a:rPr lang="en-US" altLang="zh-CN" sz="1400" dirty="0">
                  <a:solidFill>
                    <a:schemeClr val="accent3"/>
                  </a:solidFill>
                </a:rPr>
                <a:t>[Bowles 2012]</a:t>
              </a:r>
              <a:endParaRPr lang="zh-CN" altLang="en-US" sz="1400" dirty="0"/>
            </a:p>
          </p:txBody>
        </p:sp>
      </p:grpSp>
    </p:spTree>
    <p:extLst>
      <p:ext uri="{BB962C8B-B14F-4D97-AF65-F5344CB8AC3E}">
        <p14:creationId xmlns:p14="http://schemas.microsoft.com/office/powerpoint/2010/main" val="33895029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left)">
                                      <p:cBhvr>
                                        <p:cTn id="21" dur="500"/>
                                        <p:tgtEl>
                                          <p:spTgt spid="10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9"/>
                                        </p:tgtEl>
                                        <p:attrNameLst>
                                          <p:attrName>style.visibility</p:attrName>
                                        </p:attrNameLst>
                                      </p:cBhvr>
                                      <p:to>
                                        <p:strVal val="visible"/>
                                      </p:to>
                                    </p:set>
                                    <p:animEffect transition="in" filter="wipe(left)">
                                      <p:cBhvr>
                                        <p:cTn id="26" dur="500"/>
                                        <p:tgtEl>
                                          <p:spTgt spid="10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wipe(left)">
                                      <p:cBhvr>
                                        <p:cTn id="3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2" grpId="0"/>
      <p:bldP spid="108" grpId="0" animBg="1"/>
      <p:bldP spid="109" grpId="0" animBg="1"/>
      <p:bldP spid="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a:extLst>
              <a:ext uri="{FF2B5EF4-FFF2-40B4-BE49-F238E27FC236}">
                <a16:creationId xmlns:a16="http://schemas.microsoft.com/office/drawing/2014/main" id="{1795078F-539E-4B7D-96F7-5CB37CBE5906}"/>
              </a:ext>
            </a:extLst>
          </p:cNvPr>
          <p:cNvGrpSpPr/>
          <p:nvPr/>
        </p:nvGrpSpPr>
        <p:grpSpPr>
          <a:xfrm>
            <a:off x="5602132" y="1061224"/>
            <a:ext cx="3383495" cy="3383495"/>
            <a:chOff x="9250042" y="2014196"/>
            <a:chExt cx="2482850" cy="2482850"/>
          </a:xfrm>
        </p:grpSpPr>
        <p:sp>
          <p:nvSpPr>
            <p:cNvPr id="104" name="矩形 103">
              <a:extLst>
                <a:ext uri="{FF2B5EF4-FFF2-40B4-BE49-F238E27FC236}">
                  <a16:creationId xmlns:a16="http://schemas.microsoft.com/office/drawing/2014/main" id="{1CE33808-F7FE-4458-9127-86732B8B2298}"/>
                </a:ext>
              </a:extLst>
            </p:cNvPr>
            <p:cNvSpPr/>
            <p:nvPr/>
          </p:nvSpPr>
          <p:spPr>
            <a:xfrm>
              <a:off x="9250042" y="324572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 name="矩形: 圆角 104">
              <a:extLst>
                <a:ext uri="{FF2B5EF4-FFF2-40B4-BE49-F238E27FC236}">
                  <a16:creationId xmlns:a16="http://schemas.microsoft.com/office/drawing/2014/main" id="{71F3558B-2B7C-4E52-9FA1-1A3A4EDD756D}"/>
                </a:ext>
              </a:extLst>
            </p:cNvPr>
            <p:cNvSpPr/>
            <p:nvPr/>
          </p:nvSpPr>
          <p:spPr>
            <a:xfrm>
              <a:off x="9250042" y="201419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箭头: 右 105">
              <a:extLst>
                <a:ext uri="{FF2B5EF4-FFF2-40B4-BE49-F238E27FC236}">
                  <a16:creationId xmlns:a16="http://schemas.microsoft.com/office/drawing/2014/main" id="{3BB9B5F3-491A-45A0-926E-DE06F825700F}"/>
                </a:ext>
              </a:extLst>
            </p:cNvPr>
            <p:cNvSpPr/>
            <p:nvPr/>
          </p:nvSpPr>
          <p:spPr>
            <a:xfrm rot="10800000">
              <a:off x="10281554" y="248245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07" name="图形 106">
              <a:extLst>
                <a:ext uri="{FF2B5EF4-FFF2-40B4-BE49-F238E27FC236}">
                  <a16:creationId xmlns:a16="http://schemas.microsoft.com/office/drawing/2014/main" id="{E72D23AB-3271-4249-9679-B1B8CDEC62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5168" y="2285643"/>
              <a:ext cx="688638" cy="688638"/>
            </a:xfrm>
            <a:prstGeom prst="rect">
              <a:avLst/>
            </a:prstGeom>
          </p:spPr>
        </p:pic>
      </p:grpSp>
      <p:pic>
        <p:nvPicPr>
          <p:cNvPr id="114" name="图形 113">
            <a:extLst>
              <a:ext uri="{FF2B5EF4-FFF2-40B4-BE49-F238E27FC236}">
                <a16:creationId xmlns:a16="http://schemas.microsoft.com/office/drawing/2014/main" id="{3103ED91-2CC3-490C-A800-A3E6E309BE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6176" y="1430062"/>
            <a:ext cx="685782" cy="938439"/>
          </a:xfrm>
          <a:prstGeom prst="rect">
            <a:avLst/>
          </a:prstGeom>
        </p:spPr>
      </p:pic>
      <p:pic>
        <p:nvPicPr>
          <p:cNvPr id="108" name="图形 107">
            <a:extLst>
              <a:ext uri="{FF2B5EF4-FFF2-40B4-BE49-F238E27FC236}">
                <a16:creationId xmlns:a16="http://schemas.microsoft.com/office/drawing/2014/main" id="{6F05D84F-C3D7-4B71-AF98-B742CEA733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4027" y="1429057"/>
            <a:ext cx="685781" cy="938438"/>
          </a:xfrm>
          <a:prstGeom prst="rect">
            <a:avLst/>
          </a:prstGeom>
        </p:spPr>
      </p:pic>
      <p:grpSp>
        <p:nvGrpSpPr>
          <p:cNvPr id="109" name="组合 108">
            <a:extLst>
              <a:ext uri="{FF2B5EF4-FFF2-40B4-BE49-F238E27FC236}">
                <a16:creationId xmlns:a16="http://schemas.microsoft.com/office/drawing/2014/main" id="{D838675D-4D4F-4E92-8E1F-C2A9B997951E}"/>
              </a:ext>
            </a:extLst>
          </p:cNvPr>
          <p:cNvGrpSpPr/>
          <p:nvPr/>
        </p:nvGrpSpPr>
        <p:grpSpPr>
          <a:xfrm>
            <a:off x="1822901" y="1061224"/>
            <a:ext cx="3383495" cy="3383495"/>
            <a:chOff x="867833" y="2090918"/>
            <a:chExt cx="2482850" cy="2482850"/>
          </a:xfrm>
        </p:grpSpPr>
        <p:sp>
          <p:nvSpPr>
            <p:cNvPr id="110" name="矩形 109">
              <a:extLst>
                <a:ext uri="{FF2B5EF4-FFF2-40B4-BE49-F238E27FC236}">
                  <a16:creationId xmlns:a16="http://schemas.microsoft.com/office/drawing/2014/main" id="{4DA8A872-94C3-440F-8163-2681B264481E}"/>
                </a:ext>
              </a:extLst>
            </p:cNvPr>
            <p:cNvSpPr/>
            <p:nvPr/>
          </p:nvSpPr>
          <p:spPr>
            <a:xfrm>
              <a:off x="867833" y="332245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 name="矩形: 圆角 110">
              <a:extLst>
                <a:ext uri="{FF2B5EF4-FFF2-40B4-BE49-F238E27FC236}">
                  <a16:creationId xmlns:a16="http://schemas.microsoft.com/office/drawing/2014/main" id="{50F3C9F6-5ECB-4D5A-AB67-9FC439F30C70}"/>
                </a:ext>
              </a:extLst>
            </p:cNvPr>
            <p:cNvSpPr/>
            <p:nvPr/>
          </p:nvSpPr>
          <p:spPr>
            <a:xfrm>
              <a:off x="867833" y="209091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箭头: 右 111">
              <a:extLst>
                <a:ext uri="{FF2B5EF4-FFF2-40B4-BE49-F238E27FC236}">
                  <a16:creationId xmlns:a16="http://schemas.microsoft.com/office/drawing/2014/main" id="{182E7C8D-621E-4FD7-8820-9FA6FF3404F4}"/>
                </a:ext>
              </a:extLst>
            </p:cNvPr>
            <p:cNvSpPr/>
            <p:nvPr/>
          </p:nvSpPr>
          <p:spPr>
            <a:xfrm rot="10800000">
              <a:off x="1630980"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13" name="图形 112">
              <a:extLst>
                <a:ext uri="{FF2B5EF4-FFF2-40B4-BE49-F238E27FC236}">
                  <a16:creationId xmlns:a16="http://schemas.microsoft.com/office/drawing/2014/main" id="{A23838CD-B8FD-4D16-B8CD-820885562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8664" y="2362365"/>
              <a:ext cx="688638" cy="688638"/>
            </a:xfrm>
            <a:prstGeom prst="rect">
              <a:avLst/>
            </a:prstGeom>
          </p:spPr>
        </p:pic>
      </p:grpSp>
      <p:cxnSp>
        <p:nvCxnSpPr>
          <p:cNvPr id="135" name="直接连接符 134">
            <a:extLst>
              <a:ext uri="{FF2B5EF4-FFF2-40B4-BE49-F238E27FC236}">
                <a16:creationId xmlns:a16="http://schemas.microsoft.com/office/drawing/2014/main" id="{68CEB219-D3A9-472C-8619-A344E35D36AC}"/>
              </a:ext>
            </a:extLst>
          </p:cNvPr>
          <p:cNvCxnSpPr/>
          <p:nvPr/>
        </p:nvCxnSpPr>
        <p:spPr>
          <a:xfrm>
            <a:off x="3970838" y="1883195"/>
            <a:ext cx="39052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Dual motion vector: calculation</a:t>
            </a:r>
            <a:endParaRPr lang="zh-CN" altLang="en-US" dirty="0"/>
          </a:p>
        </p:txBody>
      </p:sp>
      <p:sp>
        <p:nvSpPr>
          <p:cNvPr id="77" name="文本框 76">
            <a:extLst>
              <a:ext uri="{FF2B5EF4-FFF2-40B4-BE49-F238E27FC236}">
                <a16:creationId xmlns:a16="http://schemas.microsoft.com/office/drawing/2014/main" id="{98F4B876-DBC2-472D-B993-5C54C0E014A6}"/>
              </a:ext>
            </a:extLst>
          </p:cNvPr>
          <p:cNvSpPr txBox="1"/>
          <p:nvPr/>
        </p:nvSpPr>
        <p:spPr>
          <a:xfrm>
            <a:off x="9311839" y="1040912"/>
            <a:ext cx="2291061" cy="583942"/>
          </a:xfrm>
          <a:prstGeom prst="roundRect">
            <a:avLst>
              <a:gd name="adj" fmla="val 5135"/>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Design a motion vector, </a:t>
            </a:r>
          </a:p>
          <a:p>
            <a:r>
              <a:rPr lang="en-US" altLang="zh-CN" sz="1400" dirty="0">
                <a:solidFill>
                  <a:schemeClr val="tx1"/>
                </a:solidFill>
              </a:rPr>
              <a:t>using this relative motion</a:t>
            </a:r>
          </a:p>
        </p:txBody>
      </p:sp>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5255FB8E-4FD2-4DDB-9535-4EA59FC91EC4}"/>
                  </a:ext>
                </a:extLst>
              </p:cNvPr>
              <p:cNvSpPr txBox="1"/>
              <p:nvPr/>
            </p:nvSpPr>
            <p:spPr>
              <a:xfrm>
                <a:off x="2842989" y="4475178"/>
                <a:ext cx="1343318" cy="432432"/>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7" name="文本框 86">
                <a:extLst>
                  <a:ext uri="{FF2B5EF4-FFF2-40B4-BE49-F238E27FC236}">
                    <a16:creationId xmlns:a16="http://schemas.microsoft.com/office/drawing/2014/main" id="{5255FB8E-4FD2-4DDB-9535-4EA59FC91EC4}"/>
                  </a:ext>
                </a:extLst>
              </p:cNvPr>
              <p:cNvSpPr txBox="1">
                <a:spLocks noRot="1" noChangeAspect="1" noMove="1" noResize="1" noEditPoints="1" noAdjustHandles="1" noChangeArrowheads="1" noChangeShapeType="1" noTextEdit="1"/>
              </p:cNvSpPr>
              <p:nvPr/>
            </p:nvSpPr>
            <p:spPr>
              <a:xfrm>
                <a:off x="2842989" y="4475178"/>
                <a:ext cx="1343318" cy="432432"/>
              </a:xfrm>
              <a:prstGeom prst="rect">
                <a:avLst/>
              </a:prstGeom>
              <a:blipFill>
                <a:blip r:embed="rId9"/>
                <a:stretch>
                  <a:fillRect t="-28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0150AD74-EF43-44CA-BC21-E247B7ACB8A8}"/>
                  </a:ext>
                </a:extLst>
              </p:cNvPr>
              <p:cNvSpPr txBox="1"/>
              <p:nvPr/>
            </p:nvSpPr>
            <p:spPr>
              <a:xfrm>
                <a:off x="6484592" y="4444719"/>
                <a:ext cx="1618577" cy="269829"/>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oMath>
                </a14:m>
                <a:endParaRPr lang="zh-CN" altLang="en-US" sz="1400" i="1" dirty="0">
                  <a:latin typeface="+mj-lt"/>
                </a:endParaRPr>
              </a:p>
            </p:txBody>
          </p:sp>
        </mc:Choice>
        <mc:Fallback xmlns="">
          <p:sp>
            <p:nvSpPr>
              <p:cNvPr id="89" name="文本框 88">
                <a:extLst>
                  <a:ext uri="{FF2B5EF4-FFF2-40B4-BE49-F238E27FC236}">
                    <a16:creationId xmlns:a16="http://schemas.microsoft.com/office/drawing/2014/main" id="{0150AD74-EF43-44CA-BC21-E247B7ACB8A8}"/>
                  </a:ext>
                </a:extLst>
              </p:cNvPr>
              <p:cNvSpPr txBox="1">
                <a:spLocks noRot="1" noChangeAspect="1" noMove="1" noResize="1" noEditPoints="1" noAdjustHandles="1" noChangeArrowheads="1" noChangeShapeType="1" noTextEdit="1"/>
              </p:cNvSpPr>
              <p:nvPr/>
            </p:nvSpPr>
            <p:spPr>
              <a:xfrm>
                <a:off x="6484592" y="4444719"/>
                <a:ext cx="1618577" cy="269829"/>
              </a:xfrm>
              <a:prstGeom prst="rect">
                <a:avLst/>
              </a:prstGeom>
              <a:blipFill>
                <a:blip r:embed="rId10"/>
                <a:stretch>
                  <a:fillRect t="-4545" b="-38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7491BE36-BED0-4F8B-A35D-F04B79E0A740}"/>
                  </a:ext>
                </a:extLst>
              </p:cNvPr>
              <p:cNvSpPr txBox="1"/>
              <p:nvPr/>
            </p:nvSpPr>
            <p:spPr>
              <a:xfrm>
                <a:off x="4060873" y="1833445"/>
                <a:ext cx="419205" cy="369332"/>
              </a:xfrm>
              <a:prstGeom prst="rect">
                <a:avLst/>
              </a:prstGeom>
              <a:noFill/>
            </p:spPr>
            <p:txBody>
              <a:bodyPr wrap="square" rtlCol="0">
                <a:spAutoFit/>
              </a:bodyPr>
              <a:lstStyle/>
              <a:p>
                <a:pPr algn="ctr"/>
                <a14:m>
                  <m:oMath xmlns:m="http://schemas.openxmlformats.org/officeDocument/2006/math">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𝑥</m:t>
                        </m:r>
                      </m:e>
                      <m:sub>
                        <m:r>
                          <a:rPr lang="en-US" altLang="zh-CN" b="0" i="1" smtClean="0">
                            <a:latin typeface="Cambria Math" panose="02040503050406030204" pitchFamily="18" charset="0"/>
                          </a:rPr>
                          <m:t>𝑖</m:t>
                        </m:r>
                      </m:sub>
                    </m:sSub>
                  </m:oMath>
                </a14:m>
                <a:r>
                  <a:rPr lang="en-US" altLang="zh-CN" i="1" dirty="0">
                    <a:latin typeface="+mj-lt"/>
                  </a:rPr>
                  <a:t>  </a:t>
                </a:r>
                <a:endParaRPr lang="zh-CN" altLang="en-US" i="1" dirty="0">
                  <a:latin typeface="+mj-lt"/>
                </a:endParaRPr>
              </a:p>
            </p:txBody>
          </p:sp>
        </mc:Choice>
        <mc:Fallback xmlns="">
          <p:sp>
            <p:nvSpPr>
              <p:cNvPr id="102" name="文本框 101">
                <a:extLst>
                  <a:ext uri="{FF2B5EF4-FFF2-40B4-BE49-F238E27FC236}">
                    <a16:creationId xmlns:a16="http://schemas.microsoft.com/office/drawing/2014/main" id="{7491BE36-BED0-4F8B-A35D-F04B79E0A740}"/>
                  </a:ext>
                </a:extLst>
              </p:cNvPr>
              <p:cNvSpPr txBox="1">
                <a:spLocks noRot="1" noChangeAspect="1" noMove="1" noResize="1" noEditPoints="1" noAdjustHandles="1" noChangeArrowheads="1" noChangeShapeType="1" noTextEdit="1"/>
              </p:cNvSpPr>
              <p:nvPr/>
            </p:nvSpPr>
            <p:spPr>
              <a:xfrm>
                <a:off x="4060873" y="1833445"/>
                <a:ext cx="419205" cy="369332"/>
              </a:xfrm>
              <a:prstGeom prst="rect">
                <a:avLst/>
              </a:prstGeom>
              <a:blipFill>
                <a:blip r:embed="rId11"/>
                <a:stretch>
                  <a:fillRect/>
                </a:stretch>
              </a:blipFill>
            </p:spPr>
            <p:txBody>
              <a:bodyPr/>
              <a:lstStyle/>
              <a:p>
                <a:r>
                  <a:rPr lang="zh-CN" altLang="en-US">
                    <a:noFill/>
                  </a:rPr>
                  <a:t> </a:t>
                </a:r>
              </a:p>
            </p:txBody>
          </p:sp>
        </mc:Fallback>
      </mc:AlternateContent>
      <p:pic>
        <p:nvPicPr>
          <p:cNvPr id="38" name="图形 37">
            <a:extLst>
              <a:ext uri="{FF2B5EF4-FFF2-40B4-BE49-F238E27FC236}">
                <a16:creationId xmlns:a16="http://schemas.microsoft.com/office/drawing/2014/main" id="{C3E8B8B8-2931-45A3-9059-22A234E2DC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21590" y="1040912"/>
            <a:ext cx="3692878" cy="738576"/>
          </a:xfrm>
          <a:prstGeom prst="rect">
            <a:avLst/>
          </a:prstGeom>
        </p:spPr>
      </p:pic>
      <p:pic>
        <p:nvPicPr>
          <p:cNvPr id="32" name="图形 31">
            <a:extLst>
              <a:ext uri="{FF2B5EF4-FFF2-40B4-BE49-F238E27FC236}">
                <a16:creationId xmlns:a16="http://schemas.microsoft.com/office/drawing/2014/main" id="{F49A1C4A-C501-4583-9FD3-BF679F6AAEA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5234" y="1799825"/>
            <a:ext cx="163993" cy="163993"/>
          </a:xfrm>
          <a:prstGeom prst="rect">
            <a:avLst/>
          </a:prstGeom>
        </p:spPr>
      </p:pic>
      <mc:AlternateContent xmlns:mc="http://schemas.openxmlformats.org/markup-compatibility/2006" xmlns:a14="http://schemas.microsoft.com/office/drawing/2010/main">
        <mc:Choice Requires="a14">
          <p:sp>
            <p:nvSpPr>
              <p:cNvPr id="115" name="文本框 114">
                <a:extLst>
                  <a:ext uri="{FF2B5EF4-FFF2-40B4-BE49-F238E27FC236}">
                    <a16:creationId xmlns:a16="http://schemas.microsoft.com/office/drawing/2014/main" id="{DEF67EAB-1B40-4909-93B1-D050D4A54023}"/>
                  </a:ext>
                </a:extLst>
              </p:cNvPr>
              <p:cNvSpPr txBox="1"/>
              <p:nvPr/>
            </p:nvSpPr>
            <p:spPr>
              <a:xfrm>
                <a:off x="7867304" y="1838719"/>
                <a:ext cx="419205" cy="369332"/>
              </a:xfrm>
              <a:prstGeom prst="rect">
                <a:avLst/>
              </a:prstGeom>
              <a:noFill/>
            </p:spPr>
            <p:txBody>
              <a:bodyPr wrap="square" rtlCol="0">
                <a:spAutoFit/>
              </a:bodyPr>
              <a:lstStyle/>
              <a:p>
                <a:pPr algn="ctr"/>
                <a14:m>
                  <m:oMath xmlns:m="http://schemas.openxmlformats.org/officeDocument/2006/math">
                    <m:r>
                      <a:rPr lang="en-US" altLang="zh-CN" b="0" i="1" smtClean="0">
                        <a:latin typeface="Cambria Math" panose="02040503050406030204" pitchFamily="18" charset="0"/>
                      </a:rPr>
                      <m:t>𝑦</m:t>
                    </m:r>
                  </m:oMath>
                </a14:m>
                <a:r>
                  <a:rPr lang="en-US" altLang="zh-CN" i="1" dirty="0">
                    <a:latin typeface="+mj-lt"/>
                  </a:rPr>
                  <a:t>  </a:t>
                </a:r>
                <a:endParaRPr lang="zh-CN" altLang="en-US" i="1" dirty="0">
                  <a:latin typeface="+mj-lt"/>
                </a:endParaRPr>
              </a:p>
            </p:txBody>
          </p:sp>
        </mc:Choice>
        <mc:Fallback xmlns="">
          <p:sp>
            <p:nvSpPr>
              <p:cNvPr id="115" name="文本框 114">
                <a:extLst>
                  <a:ext uri="{FF2B5EF4-FFF2-40B4-BE49-F238E27FC236}">
                    <a16:creationId xmlns:a16="http://schemas.microsoft.com/office/drawing/2014/main" id="{DEF67EAB-1B40-4909-93B1-D050D4A54023}"/>
                  </a:ext>
                </a:extLst>
              </p:cNvPr>
              <p:cNvSpPr txBox="1">
                <a:spLocks noRot="1" noChangeAspect="1" noMove="1" noResize="1" noEditPoints="1" noAdjustHandles="1" noChangeArrowheads="1" noChangeShapeType="1" noTextEdit="1"/>
              </p:cNvSpPr>
              <p:nvPr/>
            </p:nvSpPr>
            <p:spPr>
              <a:xfrm>
                <a:off x="7867304" y="1838719"/>
                <a:ext cx="419205" cy="369332"/>
              </a:xfrm>
              <a:prstGeom prst="rect">
                <a:avLst/>
              </a:prstGeom>
              <a:blipFill>
                <a:blip r:embed="rId16"/>
                <a:stretch>
                  <a:fillRect b="-5000"/>
                </a:stretch>
              </a:blipFill>
            </p:spPr>
            <p:txBody>
              <a:bodyPr/>
              <a:lstStyle/>
              <a:p>
                <a:r>
                  <a:rPr lang="zh-CN" altLang="en-US">
                    <a:noFill/>
                  </a:rPr>
                  <a:t> </a:t>
                </a:r>
              </a:p>
            </p:txBody>
          </p:sp>
        </mc:Fallback>
      </mc:AlternateContent>
      <p:pic>
        <p:nvPicPr>
          <p:cNvPr id="41" name="图形 40">
            <a:extLst>
              <a:ext uri="{FF2B5EF4-FFF2-40B4-BE49-F238E27FC236}">
                <a16:creationId xmlns:a16="http://schemas.microsoft.com/office/drawing/2014/main" id="{D8835B64-9CB0-4BAD-B67D-D7214DB694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83982" y="2084806"/>
            <a:ext cx="4240695" cy="997811"/>
          </a:xfrm>
          <a:prstGeom prst="rect">
            <a:avLst/>
          </a:prstGeom>
        </p:spPr>
      </p:pic>
      <p:pic>
        <p:nvPicPr>
          <p:cNvPr id="43" name="图形 42">
            <a:extLst>
              <a:ext uri="{FF2B5EF4-FFF2-40B4-BE49-F238E27FC236}">
                <a16:creationId xmlns:a16="http://schemas.microsoft.com/office/drawing/2014/main" id="{E0AC57F5-CEC1-45D8-983A-BC81725564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58590" y="1799825"/>
            <a:ext cx="167540" cy="167540"/>
          </a:xfrm>
          <a:prstGeom prst="rect">
            <a:avLst/>
          </a:prstGeom>
        </p:spPr>
      </p:pic>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B7DFAD98-0E26-472C-97B1-6299D081680E}"/>
                  </a:ext>
                </a:extLst>
              </p:cNvPr>
              <p:cNvSpPr txBox="1"/>
              <p:nvPr/>
            </p:nvSpPr>
            <p:spPr>
              <a:xfrm>
                <a:off x="3535873" y="1831553"/>
                <a:ext cx="419205" cy="369332"/>
              </a:xfrm>
              <a:prstGeom prst="rect">
                <a:avLst/>
              </a:prstGeom>
              <a:noFill/>
            </p:spPr>
            <p:txBody>
              <a:bodyPr wrap="square" rtlCol="0">
                <a:spAutoFit/>
              </a:bodyPr>
              <a:lstStyle/>
              <a:p>
                <a:pPr algn="ctr"/>
                <a14:m>
                  <m:oMath xmlns:m="http://schemas.openxmlformats.org/officeDocument/2006/math">
                    <m:r>
                      <a:rPr lang="en-US" altLang="zh-CN" b="0" i="1" smtClean="0">
                        <a:latin typeface="Cambria Math" panose="02040503050406030204" pitchFamily="18" charset="0"/>
                      </a:rPr>
                      <m:t>𝑧</m:t>
                    </m:r>
                  </m:oMath>
                </a14:m>
                <a:r>
                  <a:rPr lang="en-US" altLang="zh-CN" i="1" dirty="0">
                    <a:latin typeface="+mj-lt"/>
                  </a:rPr>
                  <a:t>  </a:t>
                </a:r>
                <a:endParaRPr lang="zh-CN" altLang="en-US" i="1" dirty="0">
                  <a:latin typeface="+mj-lt"/>
                </a:endParaRPr>
              </a:p>
            </p:txBody>
          </p:sp>
        </mc:Choice>
        <mc:Fallback xmlns="">
          <p:sp>
            <p:nvSpPr>
              <p:cNvPr id="120" name="文本框 119">
                <a:extLst>
                  <a:ext uri="{FF2B5EF4-FFF2-40B4-BE49-F238E27FC236}">
                    <a16:creationId xmlns:a16="http://schemas.microsoft.com/office/drawing/2014/main" id="{B7DFAD98-0E26-472C-97B1-6299D081680E}"/>
                  </a:ext>
                </a:extLst>
              </p:cNvPr>
              <p:cNvSpPr txBox="1">
                <a:spLocks noRot="1" noChangeAspect="1" noMove="1" noResize="1" noEditPoints="1" noAdjustHandles="1" noChangeArrowheads="1" noChangeShapeType="1" noTextEdit="1"/>
              </p:cNvSpPr>
              <p:nvPr/>
            </p:nvSpPr>
            <p:spPr>
              <a:xfrm>
                <a:off x="3535873" y="1831553"/>
                <a:ext cx="419205" cy="369332"/>
              </a:xfrm>
              <a:prstGeom prst="rect">
                <a:avLst/>
              </a:prstGeom>
              <a:blipFill>
                <a:blip r:embed="rId21"/>
                <a:stretch>
                  <a:fillRect/>
                </a:stretch>
              </a:blipFill>
            </p:spPr>
            <p:txBody>
              <a:bodyPr/>
              <a:lstStyle/>
              <a:p>
                <a:r>
                  <a:rPr lang="zh-CN" altLang="en-US">
                    <a:noFill/>
                  </a:rPr>
                  <a:t> </a:t>
                </a:r>
              </a:p>
            </p:txBody>
          </p:sp>
        </mc:Fallback>
      </mc:AlternateContent>
      <p:pic>
        <p:nvPicPr>
          <p:cNvPr id="126" name="图形 125">
            <a:extLst>
              <a:ext uri="{FF2B5EF4-FFF2-40B4-BE49-F238E27FC236}">
                <a16:creationId xmlns:a16="http://schemas.microsoft.com/office/drawing/2014/main" id="{C3E7C3CE-5118-43AA-83D2-0622E3848D9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51312" y="1800268"/>
            <a:ext cx="163551" cy="163551"/>
          </a:xfrm>
          <a:prstGeom prst="rect">
            <a:avLst/>
          </a:prstGeom>
        </p:spPr>
      </p:pic>
      <mc:AlternateContent xmlns:mc="http://schemas.openxmlformats.org/markup-compatibility/2006" xmlns:a14="http://schemas.microsoft.com/office/drawing/2010/main">
        <mc:Choice Requires="a14">
          <p:sp>
            <p:nvSpPr>
              <p:cNvPr id="129" name="文本框 128">
                <a:extLst>
                  <a:ext uri="{FF2B5EF4-FFF2-40B4-BE49-F238E27FC236}">
                    <a16:creationId xmlns:a16="http://schemas.microsoft.com/office/drawing/2014/main" id="{6F9D3B17-5ED6-4F25-8B5C-DCB0B1877A7A}"/>
                  </a:ext>
                </a:extLst>
              </p:cNvPr>
              <p:cNvSpPr txBox="1"/>
              <p:nvPr/>
            </p:nvSpPr>
            <p:spPr>
              <a:xfrm>
                <a:off x="8556709" y="1893039"/>
                <a:ext cx="419205" cy="401072"/>
              </a:xfrm>
              <a:prstGeom prst="rect">
                <a:avLst/>
              </a:prstGeom>
              <a:noFill/>
            </p:spPr>
            <p:txBody>
              <a:bodyPr wrap="square" rtlCol="0">
                <a:spAutoFit/>
              </a:bodyPr>
              <a:lstStyle/>
              <a:p>
                <a:pPr algn="ctr"/>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𝑂</m:t>
                        </m:r>
                      </m:sup>
                    </m:sSubSup>
                  </m:oMath>
                </a14:m>
                <a:r>
                  <a:rPr lang="en-US" altLang="zh-CN" i="1" dirty="0">
                    <a:latin typeface="+mj-lt"/>
                  </a:rPr>
                  <a:t>  </a:t>
                </a:r>
                <a:endParaRPr lang="zh-CN" altLang="en-US" i="1" dirty="0">
                  <a:latin typeface="+mj-lt"/>
                </a:endParaRPr>
              </a:p>
            </p:txBody>
          </p:sp>
        </mc:Choice>
        <mc:Fallback xmlns="">
          <p:sp>
            <p:nvSpPr>
              <p:cNvPr id="129" name="文本框 128">
                <a:extLst>
                  <a:ext uri="{FF2B5EF4-FFF2-40B4-BE49-F238E27FC236}">
                    <a16:creationId xmlns:a16="http://schemas.microsoft.com/office/drawing/2014/main" id="{6F9D3B17-5ED6-4F25-8B5C-DCB0B1877A7A}"/>
                  </a:ext>
                </a:extLst>
              </p:cNvPr>
              <p:cNvSpPr txBox="1">
                <a:spLocks noRot="1" noChangeAspect="1" noMove="1" noResize="1" noEditPoints="1" noAdjustHandles="1" noChangeArrowheads="1" noChangeShapeType="1" noTextEdit="1"/>
              </p:cNvSpPr>
              <p:nvPr/>
            </p:nvSpPr>
            <p:spPr>
              <a:xfrm>
                <a:off x="8556709" y="1893039"/>
                <a:ext cx="419205" cy="401072"/>
              </a:xfrm>
              <a:prstGeom prst="rect">
                <a:avLst/>
              </a:prstGeom>
              <a:blipFill>
                <a:blip r:embed="rId24"/>
                <a:stretch>
                  <a:fillRect l="-14706" r="-11765"/>
                </a:stretch>
              </a:blipFill>
            </p:spPr>
            <p:txBody>
              <a:bodyPr/>
              <a:lstStyle/>
              <a:p>
                <a:r>
                  <a:rPr lang="zh-CN" altLang="en-US">
                    <a:noFill/>
                  </a:rPr>
                  <a:t> </a:t>
                </a:r>
              </a:p>
            </p:txBody>
          </p:sp>
        </mc:Fallback>
      </mc:AlternateContent>
      <p:sp>
        <p:nvSpPr>
          <p:cNvPr id="132" name="文本框 131">
            <a:extLst>
              <a:ext uri="{FF2B5EF4-FFF2-40B4-BE49-F238E27FC236}">
                <a16:creationId xmlns:a16="http://schemas.microsoft.com/office/drawing/2014/main" id="{5DB7D28F-F9EB-4D92-A88B-83F86C7D5EF6}"/>
              </a:ext>
            </a:extLst>
          </p:cNvPr>
          <p:cNvSpPr txBox="1"/>
          <p:nvPr/>
        </p:nvSpPr>
        <p:spPr>
          <a:xfrm>
            <a:off x="5298026" y="1174530"/>
            <a:ext cx="1454388" cy="316706"/>
          </a:xfrm>
          <a:prstGeom prst="roundRect">
            <a:avLst>
              <a:gd name="adj" fmla="val 5135"/>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Back-projection</a:t>
            </a:r>
          </a:p>
        </p:txBody>
      </p:sp>
      <p:sp>
        <p:nvSpPr>
          <p:cNvPr id="133" name="文本框 132">
            <a:extLst>
              <a:ext uri="{FF2B5EF4-FFF2-40B4-BE49-F238E27FC236}">
                <a16:creationId xmlns:a16="http://schemas.microsoft.com/office/drawing/2014/main" id="{61385C30-2E54-4EEA-BE11-147F1A6B9973}"/>
              </a:ext>
            </a:extLst>
          </p:cNvPr>
          <p:cNvSpPr txBox="1"/>
          <p:nvPr/>
        </p:nvSpPr>
        <p:spPr>
          <a:xfrm>
            <a:off x="5388124" y="3041705"/>
            <a:ext cx="1759810" cy="316706"/>
          </a:xfrm>
          <a:prstGeom prst="roundRect">
            <a:avLst>
              <a:gd name="adj" fmla="val 5135"/>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forward-projection</a:t>
            </a:r>
          </a:p>
        </p:txBody>
      </p:sp>
      <p:pic>
        <p:nvPicPr>
          <p:cNvPr id="116" name="图形 115">
            <a:extLst>
              <a:ext uri="{FF2B5EF4-FFF2-40B4-BE49-F238E27FC236}">
                <a16:creationId xmlns:a16="http://schemas.microsoft.com/office/drawing/2014/main" id="{2995A33D-CE77-472B-9EA5-8FD4897794B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93610" y="1799825"/>
            <a:ext cx="163993" cy="163993"/>
          </a:xfrm>
          <a:prstGeom prst="rect">
            <a:avLst/>
          </a:prstGeom>
        </p:spPr>
      </p:pic>
      <p:sp>
        <p:nvSpPr>
          <p:cNvPr id="158" name="矩形: 圆角 157">
            <a:extLst>
              <a:ext uri="{FF2B5EF4-FFF2-40B4-BE49-F238E27FC236}">
                <a16:creationId xmlns:a16="http://schemas.microsoft.com/office/drawing/2014/main" id="{02A9A33E-E8FB-4E15-AF25-2F4E7CE3764F}"/>
              </a:ext>
            </a:extLst>
          </p:cNvPr>
          <p:cNvSpPr/>
          <p:nvPr/>
        </p:nvSpPr>
        <p:spPr>
          <a:xfrm>
            <a:off x="9311839" y="1825608"/>
            <a:ext cx="2291061" cy="711640"/>
          </a:xfrm>
          <a:prstGeom prst="roundRect">
            <a:avLst>
              <a:gd name="adj" fmla="val 3954"/>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59" name="矩形 158">
                <a:extLst>
                  <a:ext uri="{FF2B5EF4-FFF2-40B4-BE49-F238E27FC236}">
                    <a16:creationId xmlns:a16="http://schemas.microsoft.com/office/drawing/2014/main" id="{A59A7322-1B0D-46CA-83FB-8F456DF76633}"/>
                  </a:ext>
                </a:extLst>
              </p:cNvPr>
              <p:cNvSpPr/>
              <p:nvPr/>
            </p:nvSpPr>
            <p:spPr>
              <a:xfrm>
                <a:off x="7812884" y="1990102"/>
                <a:ext cx="5318760" cy="4010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𝑂</m:t>
                          </m:r>
                        </m:sup>
                      </m:sSubSup>
                      <m:r>
                        <a:rPr lang="en-US" altLang="zh-CN" b="0" i="1" smtClean="0">
                          <a:latin typeface="Cambria Math" panose="02040503050406030204" pitchFamily="18" charset="0"/>
                        </a:rPr>
                        <m:t>=</m:t>
                      </m:r>
                      <m:r>
                        <a:rPr lang="en-US" altLang="zh-CN" b="0" i="1" smtClean="0">
                          <a:latin typeface="Cambria Math" panose="02040503050406030204" pitchFamily="18" charset="0"/>
                        </a:rPr>
                        <m:t>𝑦</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oMath>
                  </m:oMathPara>
                </a14:m>
                <a:endParaRPr lang="zh-CN" altLang="en-US" dirty="0"/>
              </a:p>
            </p:txBody>
          </p:sp>
        </mc:Choice>
        <mc:Fallback xmlns="">
          <p:sp>
            <p:nvSpPr>
              <p:cNvPr id="159" name="矩形 158">
                <a:extLst>
                  <a:ext uri="{FF2B5EF4-FFF2-40B4-BE49-F238E27FC236}">
                    <a16:creationId xmlns:a16="http://schemas.microsoft.com/office/drawing/2014/main" id="{A59A7322-1B0D-46CA-83FB-8F456DF76633}"/>
                  </a:ext>
                </a:extLst>
              </p:cNvPr>
              <p:cNvSpPr>
                <a:spLocks noRot="1" noChangeAspect="1" noMove="1" noResize="1" noEditPoints="1" noAdjustHandles="1" noChangeArrowheads="1" noChangeShapeType="1" noTextEdit="1"/>
              </p:cNvSpPr>
              <p:nvPr/>
            </p:nvSpPr>
            <p:spPr>
              <a:xfrm>
                <a:off x="7812884" y="1990102"/>
                <a:ext cx="5318760" cy="401072"/>
              </a:xfrm>
              <a:prstGeom prst="rect">
                <a:avLst/>
              </a:prstGeom>
              <a:blipFill>
                <a:blip r:embed="rId25"/>
                <a:stretch>
                  <a:fillRect b="-7576"/>
                </a:stretch>
              </a:blipFill>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DE10F4F8-E135-43D7-AB29-C4A529D6A088}"/>
              </a:ext>
            </a:extLst>
          </p:cNvPr>
          <p:cNvSpPr txBox="1"/>
          <p:nvPr/>
        </p:nvSpPr>
        <p:spPr>
          <a:xfrm>
            <a:off x="9329124" y="2740978"/>
            <a:ext cx="2273776" cy="760095"/>
          </a:xfrm>
          <a:prstGeom prst="roundRect">
            <a:avLst>
              <a:gd name="adj" fmla="val 519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Our dual motion vector is:</a:t>
            </a:r>
          </a:p>
          <a:p>
            <a:pPr algn="ctr"/>
            <a:endParaRPr lang="en-US" altLang="zh-CN" sz="1400" dirty="0">
              <a:latin typeface="Avenir" panose="020B0503020203020204" pitchFamily="34" charset="0"/>
            </a:endParaRPr>
          </a:p>
          <a:p>
            <a:pPr algn="ctr"/>
            <a:endParaRPr lang="en-US" altLang="zh-CN" sz="1400" dirty="0">
              <a:latin typeface="Avenir" panose="020B0503020203020204" pitchFamily="34" charset="0"/>
            </a:endParaRPr>
          </a:p>
        </p:txBody>
      </p:sp>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29846F29-12A7-459F-81D6-D856C78ECDD0}"/>
                  </a:ext>
                </a:extLst>
              </p:cNvPr>
              <p:cNvSpPr/>
              <p:nvPr/>
            </p:nvSpPr>
            <p:spPr>
              <a:xfrm>
                <a:off x="9383517" y="3004907"/>
                <a:ext cx="2153154" cy="387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𝑚</m:t>
                              </m:r>
                            </m:e>
                            <m:sup>
                              <m:r>
                                <a:rPr lang="en-US" altLang="zh-CN" b="0" i="1" smtClean="0">
                                  <a:latin typeface="Cambria Math" panose="02040503050406030204" pitchFamily="18" charset="0"/>
                                </a:rPr>
                                <m:t>𝑂</m:t>
                              </m:r>
                            </m:sup>
                          </m:sSup>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𝑂</m:t>
                          </m:r>
                        </m:sup>
                      </m:sSubSup>
                      <m:r>
                        <a:rPr lang="en-US" altLang="zh-CN" b="0" i="0"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oMath>
                  </m:oMathPara>
                </a14:m>
                <a:endParaRPr lang="zh-CN" altLang="en-US" i="1" dirty="0"/>
              </a:p>
            </p:txBody>
          </p:sp>
        </mc:Choice>
        <mc:Fallback xmlns="">
          <p:sp>
            <p:nvSpPr>
              <p:cNvPr id="34" name="矩形 33">
                <a:extLst>
                  <a:ext uri="{FF2B5EF4-FFF2-40B4-BE49-F238E27FC236}">
                    <a16:creationId xmlns:a16="http://schemas.microsoft.com/office/drawing/2014/main" id="{29846F29-12A7-459F-81D6-D856C78ECDD0}"/>
                  </a:ext>
                </a:extLst>
              </p:cNvPr>
              <p:cNvSpPr>
                <a:spLocks noRot="1" noChangeAspect="1" noMove="1" noResize="1" noEditPoints="1" noAdjustHandles="1" noChangeArrowheads="1" noChangeShapeType="1" noTextEdit="1"/>
              </p:cNvSpPr>
              <p:nvPr/>
            </p:nvSpPr>
            <p:spPr>
              <a:xfrm>
                <a:off x="9383517" y="3004907"/>
                <a:ext cx="2153154" cy="387863"/>
              </a:xfrm>
              <a:prstGeom prst="rect">
                <a:avLst/>
              </a:prstGeom>
              <a:blipFill>
                <a:blip r:embed="rId26"/>
                <a:stretch>
                  <a:fillRect b="-156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325644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wipe(left)">
                                      <p:cBhvr>
                                        <p:cTn id="18" dur="500"/>
                                        <p:tgtEl>
                                          <p:spTgt spid="132"/>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500"/>
                                        <p:tgtEl>
                                          <p:spTgt spid="1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animEffect transition="in" filter="fade">
                                      <p:cBhvr>
                                        <p:cTn id="25" dur="500"/>
                                        <p:tgtEl>
                                          <p:spTgt spid="1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3"/>
                                        </p:tgtEl>
                                        <p:attrNameLst>
                                          <p:attrName>style.visibility</p:attrName>
                                        </p:attrNameLst>
                                      </p:cBhvr>
                                      <p:to>
                                        <p:strVal val="visible"/>
                                      </p:to>
                                    </p:set>
                                    <p:animEffect transition="in" filter="wipe(right)">
                                      <p:cBhvr>
                                        <p:cTn id="33" dur="500"/>
                                        <p:tgtEl>
                                          <p:spTgt spid="13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0"/>
                                        </p:tgtEl>
                                        <p:attrNameLst>
                                          <p:attrName>style.visibility</p:attrName>
                                        </p:attrNameLst>
                                      </p:cBhvr>
                                      <p:to>
                                        <p:strVal val="visible"/>
                                      </p:to>
                                    </p:set>
                                    <p:animEffect transition="in" filter="fade">
                                      <p:cBhvr>
                                        <p:cTn id="40" dur="500"/>
                                        <p:tgtEl>
                                          <p:spTgt spid="1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wipe(left)">
                                      <p:cBhvr>
                                        <p:cTn id="45" dur="500"/>
                                        <p:tgtEl>
                                          <p:spTgt spid="135"/>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path" presetSubtype="0" decel="100000" fill="hold" nodeType="clickEffect">
                                  <p:stCondLst>
                                    <p:cond delay="0"/>
                                  </p:stCondLst>
                                  <p:childTnLst>
                                    <p:animMotion origin="layout" path="M 3.33333E-6 -0.00023 L 0.09349 0.03958 C 0.11302 0.04861 0.14257 0.0544 0.17317 0.0544 C 0.20846 0.0544 0.23646 0.04861 0.25599 0.03958 L 0.35052 -0.00023 " pathEditMode="relative" rAng="0" ptsTypes="AAAAA">
                                      <p:cBhvr>
                                        <p:cTn id="49" dur="1250" fill="hold"/>
                                        <p:tgtEl>
                                          <p:spTgt spid="135"/>
                                        </p:tgtEl>
                                        <p:attrNameLst>
                                          <p:attrName>ppt_x</p:attrName>
                                          <p:attrName>ppt_y</p:attrName>
                                        </p:attrNameLst>
                                      </p:cBhvr>
                                      <p:rCtr x="17526" y="2731"/>
                                    </p:animMotion>
                                  </p:childTnLst>
                                </p:cTn>
                              </p:par>
                            </p:childTnLst>
                          </p:cTn>
                        </p:par>
                        <p:par>
                          <p:cTn id="50" fill="hold">
                            <p:stCondLst>
                              <p:cond delay="1250"/>
                            </p:stCondLst>
                            <p:childTnLst>
                              <p:par>
                                <p:cTn id="51" presetID="10" presetClass="entr" presetSubtype="0" fill="hold" nodeType="afterEffect">
                                  <p:stCondLst>
                                    <p:cond delay="0"/>
                                  </p:stCondLst>
                                  <p:childTnLst>
                                    <p:set>
                                      <p:cBhvr>
                                        <p:cTn id="52" dur="1" fill="hold">
                                          <p:stCondLst>
                                            <p:cond delay="0"/>
                                          </p:stCondLst>
                                        </p:cTn>
                                        <p:tgtEl>
                                          <p:spTgt spid="126"/>
                                        </p:tgtEl>
                                        <p:attrNameLst>
                                          <p:attrName>style.visibility</p:attrName>
                                        </p:attrNameLst>
                                      </p:cBhvr>
                                      <p:to>
                                        <p:strVal val="visible"/>
                                      </p:to>
                                    </p:set>
                                    <p:animEffect transition="in" filter="fade">
                                      <p:cBhvr>
                                        <p:cTn id="53" dur="500"/>
                                        <p:tgtEl>
                                          <p:spTgt spid="1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fade">
                                      <p:cBhvr>
                                        <p:cTn id="56" dur="500"/>
                                        <p:tgtEl>
                                          <p:spTgt spid="129"/>
                                        </p:tgtEl>
                                      </p:cBhvr>
                                    </p:animEffect>
                                  </p:childTnLst>
                                </p:cTn>
                              </p:par>
                            </p:childTnLst>
                          </p:cTn>
                        </p:par>
                        <p:par>
                          <p:cTn id="57" fill="hold">
                            <p:stCondLst>
                              <p:cond delay="1750"/>
                            </p:stCondLst>
                            <p:childTnLst>
                              <p:par>
                                <p:cTn id="58" presetID="10" presetClass="entr" presetSubtype="0" fill="hold" grpId="0" nodeType="afterEffect">
                                  <p:stCondLst>
                                    <p:cond delay="0"/>
                                  </p:stCondLst>
                                  <p:childTnLst>
                                    <p:set>
                                      <p:cBhvr>
                                        <p:cTn id="59" dur="1" fill="hold">
                                          <p:stCondLst>
                                            <p:cond delay="0"/>
                                          </p:stCondLst>
                                        </p:cTn>
                                        <p:tgtEl>
                                          <p:spTgt spid="158"/>
                                        </p:tgtEl>
                                        <p:attrNameLst>
                                          <p:attrName>style.visibility</p:attrName>
                                        </p:attrNameLst>
                                      </p:cBhvr>
                                      <p:to>
                                        <p:strVal val="visible"/>
                                      </p:to>
                                    </p:set>
                                    <p:animEffect transition="in" filter="fade">
                                      <p:cBhvr>
                                        <p:cTn id="60" dur="500"/>
                                        <p:tgtEl>
                                          <p:spTgt spid="15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9"/>
                                        </p:tgtEl>
                                        <p:attrNameLst>
                                          <p:attrName>style.visibility</p:attrName>
                                        </p:attrNameLst>
                                      </p:cBhvr>
                                      <p:to>
                                        <p:strVal val="visible"/>
                                      </p:to>
                                    </p:set>
                                    <p:animEffect transition="in" filter="fade">
                                      <p:cBhvr>
                                        <p:cTn id="63" dur="500"/>
                                        <p:tgtEl>
                                          <p:spTgt spid="15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5" grpId="0"/>
      <p:bldP spid="120" grpId="0"/>
      <p:bldP spid="129" grpId="0"/>
      <p:bldP spid="132" grpId="0" animBg="1"/>
      <p:bldP spid="133" grpId="0" animBg="1"/>
      <p:bldP spid="158" grpId="0" animBg="1"/>
      <p:bldP spid="159" grpId="0"/>
      <p:bldP spid="33" grpId="0" animBg="1"/>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Dual motion vector: calculation</a:t>
            </a:r>
            <a:endParaRPr lang="zh-CN" altLang="en-US" dirty="0"/>
          </a:p>
        </p:txBody>
      </p:sp>
      <p:sp>
        <p:nvSpPr>
          <p:cNvPr id="77" name="文本框 76">
            <a:extLst>
              <a:ext uri="{FF2B5EF4-FFF2-40B4-BE49-F238E27FC236}">
                <a16:creationId xmlns:a16="http://schemas.microsoft.com/office/drawing/2014/main" id="{98F4B876-DBC2-472D-B993-5C54C0E014A6}"/>
              </a:ext>
            </a:extLst>
          </p:cNvPr>
          <p:cNvSpPr txBox="1"/>
          <p:nvPr/>
        </p:nvSpPr>
        <p:spPr>
          <a:xfrm>
            <a:off x="9311839" y="1040912"/>
            <a:ext cx="2291061" cy="583942"/>
          </a:xfrm>
          <a:prstGeom prst="roundRect">
            <a:avLst>
              <a:gd name="adj" fmla="val 5135"/>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Design a motion vector, </a:t>
            </a:r>
          </a:p>
          <a:p>
            <a:r>
              <a:rPr lang="en-US" altLang="zh-CN" sz="1400" dirty="0">
                <a:solidFill>
                  <a:schemeClr val="tx1"/>
                </a:solidFill>
              </a:rPr>
              <a:t>using this relative motion</a:t>
            </a:r>
          </a:p>
        </p:txBody>
      </p:sp>
      <p:sp>
        <p:nvSpPr>
          <p:cNvPr id="130" name="文本框 129">
            <a:extLst>
              <a:ext uri="{FF2B5EF4-FFF2-40B4-BE49-F238E27FC236}">
                <a16:creationId xmlns:a16="http://schemas.microsoft.com/office/drawing/2014/main" id="{1003EEC1-EE4B-44CA-AB8B-3499362AEF18}"/>
              </a:ext>
            </a:extLst>
          </p:cNvPr>
          <p:cNvSpPr txBox="1"/>
          <p:nvPr/>
        </p:nvSpPr>
        <p:spPr>
          <a:xfrm>
            <a:off x="9329124" y="2740978"/>
            <a:ext cx="2273776" cy="760095"/>
          </a:xfrm>
          <a:prstGeom prst="roundRect">
            <a:avLst>
              <a:gd name="adj" fmla="val 5191"/>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Our dual motion vector is:</a:t>
            </a:r>
          </a:p>
          <a:p>
            <a:pPr algn="ctr"/>
            <a:endParaRPr lang="en-US" altLang="zh-CN" sz="1400" dirty="0">
              <a:latin typeface="Avenir" panose="020B0503020203020204" pitchFamily="34" charset="0"/>
            </a:endParaRPr>
          </a:p>
          <a:p>
            <a:pPr algn="ctr"/>
            <a:endParaRPr lang="en-US" altLang="zh-CN" sz="1400" dirty="0">
              <a:latin typeface="Avenir" panose="020B0503020203020204" pitchFamily="34" charset="0"/>
            </a:endParaRPr>
          </a:p>
        </p:txBody>
      </p:sp>
      <mc:AlternateContent xmlns:mc="http://schemas.openxmlformats.org/markup-compatibility/2006" xmlns:a14="http://schemas.microsoft.com/office/drawing/2010/main">
        <mc:Choice Requires="a14">
          <p:sp>
            <p:nvSpPr>
              <p:cNvPr id="131" name="矩形 130">
                <a:extLst>
                  <a:ext uri="{FF2B5EF4-FFF2-40B4-BE49-F238E27FC236}">
                    <a16:creationId xmlns:a16="http://schemas.microsoft.com/office/drawing/2014/main" id="{DED1444C-AFB7-4CCF-BFB3-D34547E40703}"/>
                  </a:ext>
                </a:extLst>
              </p:cNvPr>
              <p:cNvSpPr/>
              <p:nvPr/>
            </p:nvSpPr>
            <p:spPr>
              <a:xfrm>
                <a:off x="9383517" y="3004907"/>
                <a:ext cx="2153154" cy="387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𝑚</m:t>
                              </m:r>
                            </m:e>
                            <m:sup>
                              <m:r>
                                <a:rPr lang="en-US" altLang="zh-CN" b="0" i="1" smtClean="0">
                                  <a:latin typeface="Cambria Math" panose="02040503050406030204" pitchFamily="18" charset="0"/>
                                </a:rPr>
                                <m:t>𝑂</m:t>
                              </m:r>
                            </m:sup>
                          </m:sSup>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𝑂</m:t>
                          </m:r>
                        </m:sup>
                      </m:sSubSup>
                      <m:r>
                        <a:rPr lang="en-US" altLang="zh-CN" b="0" i="0"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oMath>
                  </m:oMathPara>
                </a14:m>
                <a:endParaRPr lang="zh-CN" altLang="en-US" i="1" dirty="0"/>
              </a:p>
            </p:txBody>
          </p:sp>
        </mc:Choice>
        <mc:Fallback xmlns="">
          <p:sp>
            <p:nvSpPr>
              <p:cNvPr id="131" name="矩形 130">
                <a:extLst>
                  <a:ext uri="{FF2B5EF4-FFF2-40B4-BE49-F238E27FC236}">
                    <a16:creationId xmlns:a16="http://schemas.microsoft.com/office/drawing/2014/main" id="{DED1444C-AFB7-4CCF-BFB3-D34547E40703}"/>
                  </a:ext>
                </a:extLst>
              </p:cNvPr>
              <p:cNvSpPr>
                <a:spLocks noRot="1" noChangeAspect="1" noMove="1" noResize="1" noEditPoints="1" noAdjustHandles="1" noChangeArrowheads="1" noChangeShapeType="1" noTextEdit="1"/>
              </p:cNvSpPr>
              <p:nvPr/>
            </p:nvSpPr>
            <p:spPr>
              <a:xfrm>
                <a:off x="9383517" y="3004907"/>
                <a:ext cx="2153154" cy="387863"/>
              </a:xfrm>
              <a:prstGeom prst="rect">
                <a:avLst/>
              </a:prstGeom>
              <a:blipFill>
                <a:blip r:embed="rId3"/>
                <a:stretch>
                  <a:fillRect b="-1563"/>
                </a:stretch>
              </a:blipFill>
            </p:spPr>
            <p:txBody>
              <a:bodyPr/>
              <a:lstStyle/>
              <a:p>
                <a:r>
                  <a:rPr lang="zh-CN" altLang="en-US">
                    <a:noFill/>
                  </a:rPr>
                  <a:t> </a:t>
                </a:r>
              </a:p>
            </p:txBody>
          </p:sp>
        </mc:Fallback>
      </mc:AlternateContent>
      <p:sp>
        <p:nvSpPr>
          <p:cNvPr id="158" name="矩形: 圆角 157">
            <a:extLst>
              <a:ext uri="{FF2B5EF4-FFF2-40B4-BE49-F238E27FC236}">
                <a16:creationId xmlns:a16="http://schemas.microsoft.com/office/drawing/2014/main" id="{02A9A33E-E8FB-4E15-AF25-2F4E7CE3764F}"/>
              </a:ext>
            </a:extLst>
          </p:cNvPr>
          <p:cNvSpPr/>
          <p:nvPr/>
        </p:nvSpPr>
        <p:spPr>
          <a:xfrm>
            <a:off x="9311839" y="1825608"/>
            <a:ext cx="2291061" cy="711640"/>
          </a:xfrm>
          <a:prstGeom prst="roundRect">
            <a:avLst>
              <a:gd name="adj" fmla="val 3954"/>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59" name="矩形 158">
                <a:extLst>
                  <a:ext uri="{FF2B5EF4-FFF2-40B4-BE49-F238E27FC236}">
                    <a16:creationId xmlns:a16="http://schemas.microsoft.com/office/drawing/2014/main" id="{A59A7322-1B0D-46CA-83FB-8F456DF76633}"/>
                  </a:ext>
                </a:extLst>
              </p:cNvPr>
              <p:cNvSpPr/>
              <p:nvPr/>
            </p:nvSpPr>
            <p:spPr>
              <a:xfrm>
                <a:off x="7812884" y="1990102"/>
                <a:ext cx="5318760" cy="4010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𝑂</m:t>
                          </m:r>
                        </m:sup>
                      </m:sSubSup>
                      <m:r>
                        <a:rPr lang="en-US" altLang="zh-CN" b="0" i="1" smtClean="0">
                          <a:latin typeface="Cambria Math" panose="02040503050406030204" pitchFamily="18" charset="0"/>
                        </a:rPr>
                        <m:t>=</m:t>
                      </m:r>
                      <m:r>
                        <a:rPr lang="en-US" altLang="zh-CN" b="0" i="1" smtClean="0">
                          <a:latin typeface="Cambria Math" panose="02040503050406030204" pitchFamily="18" charset="0"/>
                        </a:rPr>
                        <m:t>𝑦</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oMath>
                  </m:oMathPara>
                </a14:m>
                <a:endParaRPr lang="zh-CN" altLang="en-US" dirty="0"/>
              </a:p>
            </p:txBody>
          </p:sp>
        </mc:Choice>
        <mc:Fallback xmlns="">
          <p:sp>
            <p:nvSpPr>
              <p:cNvPr id="159" name="矩形 158">
                <a:extLst>
                  <a:ext uri="{FF2B5EF4-FFF2-40B4-BE49-F238E27FC236}">
                    <a16:creationId xmlns:a16="http://schemas.microsoft.com/office/drawing/2014/main" id="{A59A7322-1B0D-46CA-83FB-8F456DF76633}"/>
                  </a:ext>
                </a:extLst>
              </p:cNvPr>
              <p:cNvSpPr>
                <a:spLocks noRot="1" noChangeAspect="1" noMove="1" noResize="1" noEditPoints="1" noAdjustHandles="1" noChangeArrowheads="1" noChangeShapeType="1" noTextEdit="1"/>
              </p:cNvSpPr>
              <p:nvPr/>
            </p:nvSpPr>
            <p:spPr>
              <a:xfrm>
                <a:off x="7812884" y="1990102"/>
                <a:ext cx="5318760" cy="401072"/>
              </a:xfrm>
              <a:prstGeom prst="rect">
                <a:avLst/>
              </a:prstGeom>
              <a:blipFill>
                <a:blip r:embed="rId4"/>
                <a:stretch>
                  <a:fillRect b="-7576"/>
                </a:stretch>
              </a:blipFill>
            </p:spPr>
            <p:txBody>
              <a:bodyPr/>
              <a:lstStyle/>
              <a:p>
                <a:r>
                  <a:rPr lang="zh-CN" altLang="en-US">
                    <a:noFill/>
                  </a:rPr>
                  <a:t> </a:t>
                </a:r>
              </a:p>
            </p:txBody>
          </p:sp>
        </mc:Fallback>
      </mc:AlternateContent>
      <p:grpSp>
        <p:nvGrpSpPr>
          <p:cNvPr id="37" name="组合 36">
            <a:extLst>
              <a:ext uri="{FF2B5EF4-FFF2-40B4-BE49-F238E27FC236}">
                <a16:creationId xmlns:a16="http://schemas.microsoft.com/office/drawing/2014/main" id="{73E4AE60-510A-4D65-A47B-F79240409BCE}"/>
              </a:ext>
            </a:extLst>
          </p:cNvPr>
          <p:cNvGrpSpPr/>
          <p:nvPr/>
        </p:nvGrpSpPr>
        <p:grpSpPr>
          <a:xfrm>
            <a:off x="5602132" y="1061224"/>
            <a:ext cx="3383495" cy="3383495"/>
            <a:chOff x="9250042" y="2014196"/>
            <a:chExt cx="2482850" cy="2482850"/>
          </a:xfrm>
        </p:grpSpPr>
        <p:sp>
          <p:nvSpPr>
            <p:cNvPr id="39" name="矩形 38">
              <a:extLst>
                <a:ext uri="{FF2B5EF4-FFF2-40B4-BE49-F238E27FC236}">
                  <a16:creationId xmlns:a16="http://schemas.microsoft.com/office/drawing/2014/main" id="{82B17EA1-E53A-48EA-BA15-046A8E93C0DC}"/>
                </a:ext>
              </a:extLst>
            </p:cNvPr>
            <p:cNvSpPr/>
            <p:nvPr/>
          </p:nvSpPr>
          <p:spPr>
            <a:xfrm>
              <a:off x="9250042" y="3245728"/>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圆角 39">
              <a:extLst>
                <a:ext uri="{FF2B5EF4-FFF2-40B4-BE49-F238E27FC236}">
                  <a16:creationId xmlns:a16="http://schemas.microsoft.com/office/drawing/2014/main" id="{32A82AF2-212D-43E6-98CB-76996E9D2DF7}"/>
                </a:ext>
              </a:extLst>
            </p:cNvPr>
            <p:cNvSpPr/>
            <p:nvPr/>
          </p:nvSpPr>
          <p:spPr>
            <a:xfrm>
              <a:off x="9250042" y="2014196"/>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3A517491-7DD0-4A8C-BB45-5A7C14C6A024}"/>
                </a:ext>
              </a:extLst>
            </p:cNvPr>
            <p:cNvSpPr/>
            <p:nvPr/>
          </p:nvSpPr>
          <p:spPr>
            <a:xfrm rot="10800000">
              <a:off x="10281554" y="2482457"/>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4" name="图形 43">
              <a:extLst>
                <a:ext uri="{FF2B5EF4-FFF2-40B4-BE49-F238E27FC236}">
                  <a16:creationId xmlns:a16="http://schemas.microsoft.com/office/drawing/2014/main" id="{0771E316-1394-405C-9F4A-4A1963CB27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55168" y="2285643"/>
              <a:ext cx="688638" cy="688638"/>
            </a:xfrm>
            <a:prstGeom prst="rect">
              <a:avLst/>
            </a:prstGeom>
          </p:spPr>
        </p:pic>
      </p:grpSp>
      <p:pic>
        <p:nvPicPr>
          <p:cNvPr id="45" name="图形 44">
            <a:extLst>
              <a:ext uri="{FF2B5EF4-FFF2-40B4-BE49-F238E27FC236}">
                <a16:creationId xmlns:a16="http://schemas.microsoft.com/office/drawing/2014/main" id="{2F57729C-D179-4E73-BB67-AC85A632C1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6176" y="1430062"/>
            <a:ext cx="685782" cy="938439"/>
          </a:xfrm>
          <a:prstGeom prst="rect">
            <a:avLst/>
          </a:prstGeom>
        </p:spPr>
      </p:pic>
      <p:pic>
        <p:nvPicPr>
          <p:cNvPr id="46" name="图形 45">
            <a:extLst>
              <a:ext uri="{FF2B5EF4-FFF2-40B4-BE49-F238E27FC236}">
                <a16:creationId xmlns:a16="http://schemas.microsoft.com/office/drawing/2014/main" id="{D90D5695-3D0B-483E-B265-8CFA3B9E38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44027" y="1429057"/>
            <a:ext cx="685781" cy="938438"/>
          </a:xfrm>
          <a:prstGeom prst="rect">
            <a:avLst/>
          </a:prstGeom>
        </p:spPr>
      </p:pic>
      <p:grpSp>
        <p:nvGrpSpPr>
          <p:cNvPr id="47" name="组合 46">
            <a:extLst>
              <a:ext uri="{FF2B5EF4-FFF2-40B4-BE49-F238E27FC236}">
                <a16:creationId xmlns:a16="http://schemas.microsoft.com/office/drawing/2014/main" id="{E9F79DF3-C3E1-43EA-BD7D-86EFACC28DE6}"/>
              </a:ext>
            </a:extLst>
          </p:cNvPr>
          <p:cNvGrpSpPr/>
          <p:nvPr/>
        </p:nvGrpSpPr>
        <p:grpSpPr>
          <a:xfrm>
            <a:off x="1822901" y="1061224"/>
            <a:ext cx="3383495" cy="3383495"/>
            <a:chOff x="867833" y="2090918"/>
            <a:chExt cx="2482850" cy="2482850"/>
          </a:xfrm>
        </p:grpSpPr>
        <p:sp>
          <p:nvSpPr>
            <p:cNvPr id="48" name="矩形 47">
              <a:extLst>
                <a:ext uri="{FF2B5EF4-FFF2-40B4-BE49-F238E27FC236}">
                  <a16:creationId xmlns:a16="http://schemas.microsoft.com/office/drawing/2014/main" id="{57C27C33-5C2D-47D9-9074-AFA74664B73C}"/>
                </a:ext>
              </a:extLst>
            </p:cNvPr>
            <p:cNvSpPr/>
            <p:nvPr/>
          </p:nvSpPr>
          <p:spPr>
            <a:xfrm>
              <a:off x="867833" y="332245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矩形: 圆角 48">
              <a:extLst>
                <a:ext uri="{FF2B5EF4-FFF2-40B4-BE49-F238E27FC236}">
                  <a16:creationId xmlns:a16="http://schemas.microsoft.com/office/drawing/2014/main" id="{49326D6D-CA59-4575-A07E-A9FDFC7B1D41}"/>
                </a:ext>
              </a:extLst>
            </p:cNvPr>
            <p:cNvSpPr/>
            <p:nvPr/>
          </p:nvSpPr>
          <p:spPr>
            <a:xfrm>
              <a:off x="867833" y="209091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右 49">
              <a:extLst>
                <a:ext uri="{FF2B5EF4-FFF2-40B4-BE49-F238E27FC236}">
                  <a16:creationId xmlns:a16="http://schemas.microsoft.com/office/drawing/2014/main" id="{9EFD9C91-E9B9-468D-8907-F46B0FFE1152}"/>
                </a:ext>
              </a:extLst>
            </p:cNvPr>
            <p:cNvSpPr/>
            <p:nvPr/>
          </p:nvSpPr>
          <p:spPr>
            <a:xfrm rot="10800000">
              <a:off x="1630980"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51" name="图形 50">
              <a:extLst>
                <a:ext uri="{FF2B5EF4-FFF2-40B4-BE49-F238E27FC236}">
                  <a16:creationId xmlns:a16="http://schemas.microsoft.com/office/drawing/2014/main" id="{4663D5A4-C8E3-494C-8C93-6623DE1D28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8664" y="2362365"/>
              <a:ext cx="688638" cy="688638"/>
            </a:xfrm>
            <a:prstGeom prst="rect">
              <a:avLst/>
            </a:prstGeom>
          </p:spPr>
        </p:pic>
      </p:grpSp>
      <p:cxnSp>
        <p:nvCxnSpPr>
          <p:cNvPr id="52" name="直接连接符 51">
            <a:extLst>
              <a:ext uri="{FF2B5EF4-FFF2-40B4-BE49-F238E27FC236}">
                <a16:creationId xmlns:a16="http://schemas.microsoft.com/office/drawing/2014/main" id="{99C791FF-4C07-4846-9D8D-92D4CBDAD31A}"/>
              </a:ext>
            </a:extLst>
          </p:cNvPr>
          <p:cNvCxnSpPr/>
          <p:nvPr/>
        </p:nvCxnSpPr>
        <p:spPr>
          <a:xfrm>
            <a:off x="4412798" y="1883195"/>
            <a:ext cx="39052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8B7155E7-94A9-4AC7-AB0F-5AB2290AA2BC}"/>
                  </a:ext>
                </a:extLst>
              </p:cNvPr>
              <p:cNvSpPr txBox="1"/>
              <p:nvPr/>
            </p:nvSpPr>
            <p:spPr>
              <a:xfrm>
                <a:off x="6484592" y="4444719"/>
                <a:ext cx="1618577" cy="269829"/>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oMath>
                </a14:m>
                <a:endParaRPr lang="zh-CN" altLang="en-US" sz="1400" i="1" dirty="0">
                  <a:latin typeface="+mj-lt"/>
                </a:endParaRPr>
              </a:p>
            </p:txBody>
          </p:sp>
        </mc:Choice>
        <mc:Fallback xmlns="">
          <p:sp>
            <p:nvSpPr>
              <p:cNvPr id="53" name="文本框 52">
                <a:extLst>
                  <a:ext uri="{FF2B5EF4-FFF2-40B4-BE49-F238E27FC236}">
                    <a16:creationId xmlns:a16="http://schemas.microsoft.com/office/drawing/2014/main" id="{8B7155E7-94A9-4AC7-AB0F-5AB2290AA2BC}"/>
                  </a:ext>
                </a:extLst>
              </p:cNvPr>
              <p:cNvSpPr txBox="1">
                <a:spLocks noRot="1" noChangeAspect="1" noMove="1" noResize="1" noEditPoints="1" noAdjustHandles="1" noChangeArrowheads="1" noChangeShapeType="1" noTextEdit="1"/>
              </p:cNvSpPr>
              <p:nvPr/>
            </p:nvSpPr>
            <p:spPr>
              <a:xfrm>
                <a:off x="6484592" y="4444719"/>
                <a:ext cx="1618577" cy="269829"/>
              </a:xfrm>
              <a:prstGeom prst="rect">
                <a:avLst/>
              </a:prstGeom>
              <a:blipFill>
                <a:blip r:embed="rId11"/>
                <a:stretch>
                  <a:fillRect t="-4545" b="-38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826C94D6-8136-43C2-93F2-DB86E6FDC779}"/>
                  </a:ext>
                </a:extLst>
              </p:cNvPr>
              <p:cNvSpPr txBox="1"/>
              <p:nvPr/>
            </p:nvSpPr>
            <p:spPr>
              <a:xfrm>
                <a:off x="4060873" y="1833445"/>
                <a:ext cx="419205" cy="369332"/>
              </a:xfrm>
              <a:prstGeom prst="rect">
                <a:avLst/>
              </a:prstGeom>
              <a:noFill/>
            </p:spPr>
            <p:txBody>
              <a:bodyPr wrap="square" rtlCol="0">
                <a:spAutoFit/>
              </a:bodyPr>
              <a:lstStyle/>
              <a:p>
                <a:pPr algn="ctr"/>
                <a14:m>
                  <m:oMath xmlns:m="http://schemas.openxmlformats.org/officeDocument/2006/math">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𝑥</m:t>
                        </m:r>
                      </m:e>
                      <m:sub>
                        <m:r>
                          <a:rPr lang="en-US" altLang="zh-CN" b="0" i="1" smtClean="0">
                            <a:latin typeface="Cambria Math" panose="02040503050406030204" pitchFamily="18" charset="0"/>
                          </a:rPr>
                          <m:t>𝑖</m:t>
                        </m:r>
                      </m:sub>
                    </m:sSub>
                  </m:oMath>
                </a14:m>
                <a:r>
                  <a:rPr lang="en-US" altLang="zh-CN" i="1" dirty="0">
                    <a:latin typeface="+mj-lt"/>
                  </a:rPr>
                  <a:t>  </a:t>
                </a:r>
                <a:endParaRPr lang="zh-CN" altLang="en-US" i="1" dirty="0">
                  <a:latin typeface="+mj-lt"/>
                </a:endParaRPr>
              </a:p>
            </p:txBody>
          </p:sp>
        </mc:Choice>
        <mc:Fallback xmlns="">
          <p:sp>
            <p:nvSpPr>
              <p:cNvPr id="54" name="文本框 53">
                <a:extLst>
                  <a:ext uri="{FF2B5EF4-FFF2-40B4-BE49-F238E27FC236}">
                    <a16:creationId xmlns:a16="http://schemas.microsoft.com/office/drawing/2014/main" id="{826C94D6-8136-43C2-93F2-DB86E6FDC779}"/>
                  </a:ext>
                </a:extLst>
              </p:cNvPr>
              <p:cNvSpPr txBox="1">
                <a:spLocks noRot="1" noChangeAspect="1" noMove="1" noResize="1" noEditPoints="1" noAdjustHandles="1" noChangeArrowheads="1" noChangeShapeType="1" noTextEdit="1"/>
              </p:cNvSpPr>
              <p:nvPr/>
            </p:nvSpPr>
            <p:spPr>
              <a:xfrm>
                <a:off x="4060873" y="1833445"/>
                <a:ext cx="419205" cy="369332"/>
              </a:xfrm>
              <a:prstGeom prst="rect">
                <a:avLst/>
              </a:prstGeom>
              <a:blipFill>
                <a:blip r:embed="rId12"/>
                <a:stretch>
                  <a:fillRect/>
                </a:stretch>
              </a:blipFill>
            </p:spPr>
            <p:txBody>
              <a:bodyPr/>
              <a:lstStyle/>
              <a:p>
                <a:r>
                  <a:rPr lang="zh-CN" altLang="en-US">
                    <a:noFill/>
                  </a:rPr>
                  <a:t> </a:t>
                </a:r>
              </a:p>
            </p:txBody>
          </p:sp>
        </mc:Fallback>
      </mc:AlternateContent>
      <p:pic>
        <p:nvPicPr>
          <p:cNvPr id="56" name="图形 55">
            <a:extLst>
              <a:ext uri="{FF2B5EF4-FFF2-40B4-BE49-F238E27FC236}">
                <a16:creationId xmlns:a16="http://schemas.microsoft.com/office/drawing/2014/main" id="{0EAF89DA-417A-4144-9A24-850BD9101E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85234" y="1799825"/>
            <a:ext cx="163993" cy="163993"/>
          </a:xfrm>
          <a:prstGeom prst="rect">
            <a:avLst/>
          </a:prstGeom>
        </p:spPr>
      </p:pic>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7DEC7A18-DE78-446A-B906-4F6F0116874C}"/>
                  </a:ext>
                </a:extLst>
              </p:cNvPr>
              <p:cNvSpPr txBox="1"/>
              <p:nvPr/>
            </p:nvSpPr>
            <p:spPr>
              <a:xfrm>
                <a:off x="7867304" y="1838719"/>
                <a:ext cx="419205" cy="369332"/>
              </a:xfrm>
              <a:prstGeom prst="rect">
                <a:avLst/>
              </a:prstGeom>
              <a:noFill/>
            </p:spPr>
            <p:txBody>
              <a:bodyPr wrap="square" rtlCol="0">
                <a:spAutoFit/>
              </a:bodyPr>
              <a:lstStyle/>
              <a:p>
                <a:pPr algn="ctr"/>
                <a14:m>
                  <m:oMath xmlns:m="http://schemas.openxmlformats.org/officeDocument/2006/math">
                    <m:r>
                      <a:rPr lang="en-US" altLang="zh-CN" b="0" i="1" smtClean="0">
                        <a:latin typeface="Cambria Math" panose="02040503050406030204" pitchFamily="18" charset="0"/>
                      </a:rPr>
                      <m:t>𝑦</m:t>
                    </m:r>
                  </m:oMath>
                </a14:m>
                <a:r>
                  <a:rPr lang="en-US" altLang="zh-CN" i="1" dirty="0">
                    <a:latin typeface="+mj-lt"/>
                  </a:rPr>
                  <a:t>  </a:t>
                </a:r>
                <a:endParaRPr lang="zh-CN" altLang="en-US" i="1" dirty="0">
                  <a:latin typeface="+mj-lt"/>
                </a:endParaRPr>
              </a:p>
            </p:txBody>
          </p:sp>
        </mc:Choice>
        <mc:Fallback xmlns="">
          <p:sp>
            <p:nvSpPr>
              <p:cNvPr id="57" name="文本框 56">
                <a:extLst>
                  <a:ext uri="{FF2B5EF4-FFF2-40B4-BE49-F238E27FC236}">
                    <a16:creationId xmlns:a16="http://schemas.microsoft.com/office/drawing/2014/main" id="{7DEC7A18-DE78-446A-B906-4F6F0116874C}"/>
                  </a:ext>
                </a:extLst>
              </p:cNvPr>
              <p:cNvSpPr txBox="1">
                <a:spLocks noRot="1" noChangeAspect="1" noMove="1" noResize="1" noEditPoints="1" noAdjustHandles="1" noChangeArrowheads="1" noChangeShapeType="1" noTextEdit="1"/>
              </p:cNvSpPr>
              <p:nvPr/>
            </p:nvSpPr>
            <p:spPr>
              <a:xfrm>
                <a:off x="7867304" y="1838719"/>
                <a:ext cx="419205" cy="369332"/>
              </a:xfrm>
              <a:prstGeom prst="rect">
                <a:avLst/>
              </a:prstGeom>
              <a:blipFill>
                <a:blip r:embed="rId15"/>
                <a:stretch>
                  <a:fillRect b="-5000"/>
                </a:stretch>
              </a:blipFill>
            </p:spPr>
            <p:txBody>
              <a:bodyPr/>
              <a:lstStyle/>
              <a:p>
                <a:r>
                  <a:rPr lang="zh-CN" altLang="en-US">
                    <a:noFill/>
                  </a:rPr>
                  <a:t> </a:t>
                </a:r>
              </a:p>
            </p:txBody>
          </p:sp>
        </mc:Fallback>
      </mc:AlternateContent>
      <p:pic>
        <p:nvPicPr>
          <p:cNvPr id="59" name="图形 58">
            <a:extLst>
              <a:ext uri="{FF2B5EF4-FFF2-40B4-BE49-F238E27FC236}">
                <a16:creationId xmlns:a16="http://schemas.microsoft.com/office/drawing/2014/main" id="{30453DE1-D1BA-42DB-BCB5-EA956C752F3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58590" y="1799825"/>
            <a:ext cx="167540" cy="167540"/>
          </a:xfrm>
          <a:prstGeom prst="rect">
            <a:avLst/>
          </a:prstGeom>
        </p:spPr>
      </p:pic>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1E24803B-C491-4C5B-8239-1EAE5009E030}"/>
                  </a:ext>
                </a:extLst>
              </p:cNvPr>
              <p:cNvSpPr txBox="1"/>
              <p:nvPr/>
            </p:nvSpPr>
            <p:spPr>
              <a:xfrm>
                <a:off x="3535873" y="1831553"/>
                <a:ext cx="419205" cy="369332"/>
              </a:xfrm>
              <a:prstGeom prst="rect">
                <a:avLst/>
              </a:prstGeom>
              <a:noFill/>
            </p:spPr>
            <p:txBody>
              <a:bodyPr wrap="square" rtlCol="0">
                <a:spAutoFit/>
              </a:bodyPr>
              <a:lstStyle/>
              <a:p>
                <a:pPr algn="ctr"/>
                <a14:m>
                  <m:oMath xmlns:m="http://schemas.openxmlformats.org/officeDocument/2006/math">
                    <m:r>
                      <a:rPr lang="en-US" altLang="zh-CN" b="0" i="1" smtClean="0">
                        <a:latin typeface="Cambria Math" panose="02040503050406030204" pitchFamily="18" charset="0"/>
                      </a:rPr>
                      <m:t>𝑧</m:t>
                    </m:r>
                  </m:oMath>
                </a14:m>
                <a:r>
                  <a:rPr lang="en-US" altLang="zh-CN" i="1" dirty="0">
                    <a:latin typeface="+mj-lt"/>
                  </a:rPr>
                  <a:t>  </a:t>
                </a:r>
                <a:endParaRPr lang="zh-CN" altLang="en-US" i="1" dirty="0">
                  <a:latin typeface="+mj-lt"/>
                </a:endParaRPr>
              </a:p>
            </p:txBody>
          </p:sp>
        </mc:Choice>
        <mc:Fallback xmlns="">
          <p:sp>
            <p:nvSpPr>
              <p:cNvPr id="60" name="文本框 59">
                <a:extLst>
                  <a:ext uri="{FF2B5EF4-FFF2-40B4-BE49-F238E27FC236}">
                    <a16:creationId xmlns:a16="http://schemas.microsoft.com/office/drawing/2014/main" id="{1E24803B-C491-4C5B-8239-1EAE5009E030}"/>
                  </a:ext>
                </a:extLst>
              </p:cNvPr>
              <p:cNvSpPr txBox="1">
                <a:spLocks noRot="1" noChangeAspect="1" noMove="1" noResize="1" noEditPoints="1" noAdjustHandles="1" noChangeArrowheads="1" noChangeShapeType="1" noTextEdit="1"/>
              </p:cNvSpPr>
              <p:nvPr/>
            </p:nvSpPr>
            <p:spPr>
              <a:xfrm>
                <a:off x="3535873" y="1831553"/>
                <a:ext cx="419205" cy="369332"/>
              </a:xfrm>
              <a:prstGeom prst="rect">
                <a:avLst/>
              </a:prstGeom>
              <a:blipFill>
                <a:blip r:embed="rId18"/>
                <a:stretch>
                  <a:fillRect/>
                </a:stretch>
              </a:blipFill>
            </p:spPr>
            <p:txBody>
              <a:bodyPr/>
              <a:lstStyle/>
              <a:p>
                <a:r>
                  <a:rPr lang="zh-CN" altLang="en-US">
                    <a:noFill/>
                  </a:rPr>
                  <a:t> </a:t>
                </a:r>
              </a:p>
            </p:txBody>
          </p:sp>
        </mc:Fallback>
      </mc:AlternateContent>
      <p:pic>
        <p:nvPicPr>
          <p:cNvPr id="61" name="图形 60">
            <a:extLst>
              <a:ext uri="{FF2B5EF4-FFF2-40B4-BE49-F238E27FC236}">
                <a16:creationId xmlns:a16="http://schemas.microsoft.com/office/drawing/2014/main" id="{0FE97B82-052E-4869-9AFB-58FED93966F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45933" y="1800268"/>
            <a:ext cx="163551" cy="163551"/>
          </a:xfrm>
          <a:prstGeom prst="rect">
            <a:avLst/>
          </a:prstGeom>
        </p:spPr>
      </p:pic>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653E68A3-F068-4047-8CC7-A0877787382F}"/>
                  </a:ext>
                </a:extLst>
              </p:cNvPr>
              <p:cNvSpPr txBox="1"/>
              <p:nvPr/>
            </p:nvSpPr>
            <p:spPr>
              <a:xfrm>
                <a:off x="4751330" y="1893039"/>
                <a:ext cx="419205" cy="401072"/>
              </a:xfrm>
              <a:prstGeom prst="rect">
                <a:avLst/>
              </a:prstGeom>
              <a:noFill/>
            </p:spPr>
            <p:txBody>
              <a:bodyPr wrap="square" rtlCol="0">
                <a:spAutoFit/>
              </a:bodyPr>
              <a:lstStyle/>
              <a:p>
                <a:pPr algn="ctr"/>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𝑂</m:t>
                        </m:r>
                      </m:sup>
                    </m:sSubSup>
                  </m:oMath>
                </a14:m>
                <a:r>
                  <a:rPr lang="en-US" altLang="zh-CN" i="1" dirty="0">
                    <a:latin typeface="+mj-lt"/>
                  </a:rPr>
                  <a:t>  </a:t>
                </a:r>
                <a:endParaRPr lang="zh-CN" altLang="en-US" i="1" dirty="0">
                  <a:latin typeface="+mj-lt"/>
                </a:endParaRPr>
              </a:p>
            </p:txBody>
          </p:sp>
        </mc:Choice>
        <mc:Fallback xmlns="">
          <p:sp>
            <p:nvSpPr>
              <p:cNvPr id="62" name="文本框 61">
                <a:extLst>
                  <a:ext uri="{FF2B5EF4-FFF2-40B4-BE49-F238E27FC236}">
                    <a16:creationId xmlns:a16="http://schemas.microsoft.com/office/drawing/2014/main" id="{653E68A3-F068-4047-8CC7-A0877787382F}"/>
                  </a:ext>
                </a:extLst>
              </p:cNvPr>
              <p:cNvSpPr txBox="1">
                <a:spLocks noRot="1" noChangeAspect="1" noMove="1" noResize="1" noEditPoints="1" noAdjustHandles="1" noChangeArrowheads="1" noChangeShapeType="1" noTextEdit="1"/>
              </p:cNvSpPr>
              <p:nvPr/>
            </p:nvSpPr>
            <p:spPr>
              <a:xfrm>
                <a:off x="4751330" y="1893039"/>
                <a:ext cx="419205" cy="401072"/>
              </a:xfrm>
              <a:prstGeom prst="rect">
                <a:avLst/>
              </a:prstGeom>
              <a:blipFill>
                <a:blip r:embed="rId21"/>
                <a:stretch>
                  <a:fillRect l="-13043" r="-11594"/>
                </a:stretch>
              </a:blipFill>
            </p:spPr>
            <p:txBody>
              <a:bodyPr/>
              <a:lstStyle/>
              <a:p>
                <a:r>
                  <a:rPr lang="zh-CN" altLang="en-US">
                    <a:noFill/>
                  </a:rPr>
                  <a:t> </a:t>
                </a:r>
              </a:p>
            </p:txBody>
          </p:sp>
        </mc:Fallback>
      </mc:AlternateContent>
      <p:pic>
        <p:nvPicPr>
          <p:cNvPr id="65" name="图形 64">
            <a:extLst>
              <a:ext uri="{FF2B5EF4-FFF2-40B4-BE49-F238E27FC236}">
                <a16:creationId xmlns:a16="http://schemas.microsoft.com/office/drawing/2014/main" id="{EB9B1248-9CF3-40DA-8ACA-729A914F8C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93610" y="1799825"/>
            <a:ext cx="163993" cy="163993"/>
          </a:xfrm>
          <a:prstGeom prst="rect">
            <a:avLst/>
          </a:prstGeom>
        </p:spPr>
      </p:pic>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541C695B-BD01-4910-B55F-11928142534D}"/>
                  </a:ext>
                </a:extLst>
              </p:cNvPr>
              <p:cNvSpPr txBox="1"/>
              <p:nvPr/>
            </p:nvSpPr>
            <p:spPr>
              <a:xfrm>
                <a:off x="2842989" y="4475178"/>
                <a:ext cx="1343318" cy="432432"/>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66" name="文本框 65">
                <a:extLst>
                  <a:ext uri="{FF2B5EF4-FFF2-40B4-BE49-F238E27FC236}">
                    <a16:creationId xmlns:a16="http://schemas.microsoft.com/office/drawing/2014/main" id="{541C695B-BD01-4910-B55F-11928142534D}"/>
                  </a:ext>
                </a:extLst>
              </p:cNvPr>
              <p:cNvSpPr txBox="1">
                <a:spLocks noRot="1" noChangeAspect="1" noMove="1" noResize="1" noEditPoints="1" noAdjustHandles="1" noChangeArrowheads="1" noChangeShapeType="1" noTextEdit="1"/>
              </p:cNvSpPr>
              <p:nvPr/>
            </p:nvSpPr>
            <p:spPr>
              <a:xfrm>
                <a:off x="2842989" y="4475178"/>
                <a:ext cx="1343318" cy="432432"/>
              </a:xfrm>
              <a:prstGeom prst="rect">
                <a:avLst/>
              </a:prstGeom>
              <a:blipFill>
                <a:blip r:embed="rId22"/>
                <a:stretch>
                  <a:fillRect t="-28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02318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Reusing color vs. incident radiance</a:t>
            </a:r>
            <a:endParaRPr lang="zh-CN" altLang="en-US" dirty="0"/>
          </a:p>
        </p:txBody>
      </p:sp>
      <p:pic>
        <p:nvPicPr>
          <p:cNvPr id="46" name="图形 45">
            <a:extLst>
              <a:ext uri="{FF2B5EF4-FFF2-40B4-BE49-F238E27FC236}">
                <a16:creationId xmlns:a16="http://schemas.microsoft.com/office/drawing/2014/main" id="{D90D5695-3D0B-483E-B265-8CFA3B9E38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4027" y="1429057"/>
            <a:ext cx="685781" cy="938438"/>
          </a:xfrm>
          <a:prstGeom prst="rect">
            <a:avLst/>
          </a:prstGeom>
        </p:spPr>
      </p:pic>
      <p:grpSp>
        <p:nvGrpSpPr>
          <p:cNvPr id="47" name="组合 46">
            <a:extLst>
              <a:ext uri="{FF2B5EF4-FFF2-40B4-BE49-F238E27FC236}">
                <a16:creationId xmlns:a16="http://schemas.microsoft.com/office/drawing/2014/main" id="{E9F79DF3-C3E1-43EA-BD7D-86EFACC28DE6}"/>
              </a:ext>
            </a:extLst>
          </p:cNvPr>
          <p:cNvGrpSpPr/>
          <p:nvPr/>
        </p:nvGrpSpPr>
        <p:grpSpPr>
          <a:xfrm>
            <a:off x="1822901" y="1061224"/>
            <a:ext cx="3383495" cy="3383495"/>
            <a:chOff x="867833" y="2090918"/>
            <a:chExt cx="2482850" cy="2482850"/>
          </a:xfrm>
        </p:grpSpPr>
        <p:sp>
          <p:nvSpPr>
            <p:cNvPr id="48" name="矩形 47">
              <a:extLst>
                <a:ext uri="{FF2B5EF4-FFF2-40B4-BE49-F238E27FC236}">
                  <a16:creationId xmlns:a16="http://schemas.microsoft.com/office/drawing/2014/main" id="{57C27C33-5C2D-47D9-9074-AFA74664B73C}"/>
                </a:ext>
              </a:extLst>
            </p:cNvPr>
            <p:cNvSpPr/>
            <p:nvPr/>
          </p:nvSpPr>
          <p:spPr>
            <a:xfrm>
              <a:off x="867833" y="332245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矩形: 圆角 48">
              <a:extLst>
                <a:ext uri="{FF2B5EF4-FFF2-40B4-BE49-F238E27FC236}">
                  <a16:creationId xmlns:a16="http://schemas.microsoft.com/office/drawing/2014/main" id="{49326D6D-CA59-4575-A07E-A9FDFC7B1D41}"/>
                </a:ext>
              </a:extLst>
            </p:cNvPr>
            <p:cNvSpPr/>
            <p:nvPr/>
          </p:nvSpPr>
          <p:spPr>
            <a:xfrm>
              <a:off x="867833" y="209091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右 49">
              <a:extLst>
                <a:ext uri="{FF2B5EF4-FFF2-40B4-BE49-F238E27FC236}">
                  <a16:creationId xmlns:a16="http://schemas.microsoft.com/office/drawing/2014/main" id="{9EFD9C91-E9B9-468D-8907-F46B0FFE1152}"/>
                </a:ext>
              </a:extLst>
            </p:cNvPr>
            <p:cNvSpPr/>
            <p:nvPr/>
          </p:nvSpPr>
          <p:spPr>
            <a:xfrm rot="10800000">
              <a:off x="1630980"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51" name="图形 50">
              <a:extLst>
                <a:ext uri="{FF2B5EF4-FFF2-40B4-BE49-F238E27FC236}">
                  <a16:creationId xmlns:a16="http://schemas.microsoft.com/office/drawing/2014/main" id="{4663D5A4-C8E3-494C-8C93-6623DE1D28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8664" y="2362365"/>
              <a:ext cx="688638" cy="688638"/>
            </a:xfrm>
            <a:prstGeom prst="rect">
              <a:avLst/>
            </a:prstGeom>
          </p:spPr>
        </p:pic>
      </p:gr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826C94D6-8136-43C2-93F2-DB86E6FDC779}"/>
                  </a:ext>
                </a:extLst>
              </p:cNvPr>
              <p:cNvSpPr txBox="1"/>
              <p:nvPr/>
            </p:nvSpPr>
            <p:spPr>
              <a:xfrm>
                <a:off x="4060873" y="1833445"/>
                <a:ext cx="419205" cy="369332"/>
              </a:xfrm>
              <a:prstGeom prst="rect">
                <a:avLst/>
              </a:prstGeom>
              <a:noFill/>
            </p:spPr>
            <p:txBody>
              <a:bodyPr wrap="square" rtlCol="0">
                <a:spAutoFit/>
              </a:bodyPr>
              <a:lstStyle/>
              <a:p>
                <a:pPr algn="ctr"/>
                <a14:m>
                  <m:oMath xmlns:m="http://schemas.openxmlformats.org/officeDocument/2006/math">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𝑥</m:t>
                        </m:r>
                      </m:e>
                      <m:sub>
                        <m:r>
                          <a:rPr lang="en-US" altLang="zh-CN" b="0" i="1" smtClean="0">
                            <a:latin typeface="Cambria Math" panose="02040503050406030204" pitchFamily="18" charset="0"/>
                          </a:rPr>
                          <m:t>𝑖</m:t>
                        </m:r>
                      </m:sub>
                    </m:sSub>
                  </m:oMath>
                </a14:m>
                <a:r>
                  <a:rPr lang="en-US" altLang="zh-CN" i="1" dirty="0">
                    <a:latin typeface="+mj-lt"/>
                  </a:rPr>
                  <a:t>  </a:t>
                </a:r>
                <a:endParaRPr lang="zh-CN" altLang="en-US" i="1" dirty="0">
                  <a:latin typeface="+mj-lt"/>
                </a:endParaRPr>
              </a:p>
            </p:txBody>
          </p:sp>
        </mc:Choice>
        <mc:Fallback xmlns="">
          <p:sp>
            <p:nvSpPr>
              <p:cNvPr id="54" name="文本框 53">
                <a:extLst>
                  <a:ext uri="{FF2B5EF4-FFF2-40B4-BE49-F238E27FC236}">
                    <a16:creationId xmlns:a16="http://schemas.microsoft.com/office/drawing/2014/main" id="{826C94D6-8136-43C2-93F2-DB86E6FDC779}"/>
                  </a:ext>
                </a:extLst>
              </p:cNvPr>
              <p:cNvSpPr txBox="1">
                <a:spLocks noRot="1" noChangeAspect="1" noMove="1" noResize="1" noEditPoints="1" noAdjustHandles="1" noChangeArrowheads="1" noChangeShapeType="1" noTextEdit="1"/>
              </p:cNvSpPr>
              <p:nvPr/>
            </p:nvSpPr>
            <p:spPr>
              <a:xfrm>
                <a:off x="4060873" y="1833445"/>
                <a:ext cx="419205" cy="369332"/>
              </a:xfrm>
              <a:prstGeom prst="rect">
                <a:avLst/>
              </a:prstGeom>
              <a:blipFill>
                <a:blip r:embed="rId7"/>
                <a:stretch>
                  <a:fillRect/>
                </a:stretch>
              </a:blipFill>
            </p:spPr>
            <p:txBody>
              <a:bodyPr/>
              <a:lstStyle/>
              <a:p>
                <a:r>
                  <a:rPr lang="zh-CN" altLang="en-US">
                    <a:noFill/>
                  </a:rPr>
                  <a:t> </a:t>
                </a:r>
              </a:p>
            </p:txBody>
          </p:sp>
        </mc:Fallback>
      </mc:AlternateContent>
      <p:pic>
        <p:nvPicPr>
          <p:cNvPr id="59" name="图形 58">
            <a:extLst>
              <a:ext uri="{FF2B5EF4-FFF2-40B4-BE49-F238E27FC236}">
                <a16:creationId xmlns:a16="http://schemas.microsoft.com/office/drawing/2014/main" id="{30453DE1-D1BA-42DB-BCB5-EA956C752F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58590" y="1799825"/>
            <a:ext cx="167540" cy="167540"/>
          </a:xfrm>
          <a:prstGeom prst="rect">
            <a:avLst/>
          </a:prstGeom>
        </p:spPr>
      </p:pic>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1E24803B-C491-4C5B-8239-1EAE5009E030}"/>
                  </a:ext>
                </a:extLst>
              </p:cNvPr>
              <p:cNvSpPr txBox="1"/>
              <p:nvPr/>
            </p:nvSpPr>
            <p:spPr>
              <a:xfrm>
                <a:off x="3535873" y="1831553"/>
                <a:ext cx="419205" cy="369332"/>
              </a:xfrm>
              <a:prstGeom prst="rect">
                <a:avLst/>
              </a:prstGeom>
              <a:noFill/>
            </p:spPr>
            <p:txBody>
              <a:bodyPr wrap="square" rtlCol="0">
                <a:spAutoFit/>
              </a:bodyPr>
              <a:lstStyle/>
              <a:p>
                <a:pPr algn="ctr"/>
                <a14:m>
                  <m:oMath xmlns:m="http://schemas.openxmlformats.org/officeDocument/2006/math">
                    <m:r>
                      <a:rPr lang="en-US" altLang="zh-CN" b="0" i="1" smtClean="0">
                        <a:latin typeface="Cambria Math" panose="02040503050406030204" pitchFamily="18" charset="0"/>
                      </a:rPr>
                      <m:t>𝑧</m:t>
                    </m:r>
                  </m:oMath>
                </a14:m>
                <a:r>
                  <a:rPr lang="en-US" altLang="zh-CN" i="1" dirty="0">
                    <a:latin typeface="+mj-lt"/>
                  </a:rPr>
                  <a:t>  </a:t>
                </a:r>
                <a:endParaRPr lang="zh-CN" altLang="en-US" i="1" dirty="0">
                  <a:latin typeface="+mj-lt"/>
                </a:endParaRPr>
              </a:p>
            </p:txBody>
          </p:sp>
        </mc:Choice>
        <mc:Fallback xmlns="">
          <p:sp>
            <p:nvSpPr>
              <p:cNvPr id="60" name="文本框 59">
                <a:extLst>
                  <a:ext uri="{FF2B5EF4-FFF2-40B4-BE49-F238E27FC236}">
                    <a16:creationId xmlns:a16="http://schemas.microsoft.com/office/drawing/2014/main" id="{1E24803B-C491-4C5B-8239-1EAE5009E030}"/>
                  </a:ext>
                </a:extLst>
              </p:cNvPr>
              <p:cNvSpPr txBox="1">
                <a:spLocks noRot="1" noChangeAspect="1" noMove="1" noResize="1" noEditPoints="1" noAdjustHandles="1" noChangeArrowheads="1" noChangeShapeType="1" noTextEdit="1"/>
              </p:cNvSpPr>
              <p:nvPr/>
            </p:nvSpPr>
            <p:spPr>
              <a:xfrm>
                <a:off x="3535873" y="1831553"/>
                <a:ext cx="419205"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541C695B-BD01-4910-B55F-11928142534D}"/>
                  </a:ext>
                </a:extLst>
              </p:cNvPr>
              <p:cNvSpPr txBox="1"/>
              <p:nvPr/>
            </p:nvSpPr>
            <p:spPr>
              <a:xfrm>
                <a:off x="2842989" y="4475178"/>
                <a:ext cx="1343318" cy="432432"/>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66" name="文本框 65">
                <a:extLst>
                  <a:ext uri="{FF2B5EF4-FFF2-40B4-BE49-F238E27FC236}">
                    <a16:creationId xmlns:a16="http://schemas.microsoft.com/office/drawing/2014/main" id="{541C695B-BD01-4910-B55F-11928142534D}"/>
                  </a:ext>
                </a:extLst>
              </p:cNvPr>
              <p:cNvSpPr txBox="1">
                <a:spLocks noRot="1" noChangeAspect="1" noMove="1" noResize="1" noEditPoints="1" noAdjustHandles="1" noChangeArrowheads="1" noChangeShapeType="1" noTextEdit="1"/>
              </p:cNvSpPr>
              <p:nvPr/>
            </p:nvSpPr>
            <p:spPr>
              <a:xfrm>
                <a:off x="2842989" y="4475178"/>
                <a:ext cx="1343318" cy="432432"/>
              </a:xfrm>
              <a:prstGeom prst="rect">
                <a:avLst/>
              </a:prstGeom>
              <a:blipFill>
                <a:blip r:embed="rId12"/>
                <a:stretch>
                  <a:fillRect t="-2817"/>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5EC86521-8D59-417E-BA02-E0E5A562DE88}"/>
              </a:ext>
            </a:extLst>
          </p:cNvPr>
          <p:cNvPicPr>
            <a:picLocks noChangeAspect="1"/>
          </p:cNvPicPr>
          <p:nvPr/>
        </p:nvPicPr>
        <p:blipFill rotWithShape="1">
          <a:blip r:embed="rId13">
            <a:duotone>
              <a:prstClr val="black"/>
              <a:schemeClr val="accent3">
                <a:tint val="45000"/>
                <a:satMod val="400000"/>
              </a:schemeClr>
            </a:duotone>
            <a:extLst>
              <a:ext uri="{28A0092B-C50C-407E-A947-70E740481C1C}">
                <a14:useLocalDpi xmlns:a14="http://schemas.microsoft.com/office/drawing/2010/main" val="0"/>
              </a:ext>
            </a:extLst>
          </a:blip>
          <a:srcRect r="51962"/>
          <a:stretch/>
        </p:blipFill>
        <p:spPr>
          <a:xfrm>
            <a:off x="4087520" y="1274104"/>
            <a:ext cx="1113404" cy="2317750"/>
          </a:xfrm>
          <a:prstGeom prst="rect">
            <a:avLst/>
          </a:prstGeom>
        </p:spPr>
      </p:pic>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653E68A3-F068-4047-8CC7-A0877787382F}"/>
                  </a:ext>
                </a:extLst>
              </p:cNvPr>
              <p:cNvSpPr txBox="1"/>
              <p:nvPr/>
            </p:nvSpPr>
            <p:spPr>
              <a:xfrm>
                <a:off x="4751330" y="1893039"/>
                <a:ext cx="419205" cy="401072"/>
              </a:xfrm>
              <a:prstGeom prst="rect">
                <a:avLst/>
              </a:prstGeom>
              <a:noFill/>
            </p:spPr>
            <p:txBody>
              <a:bodyPr wrap="square" rtlCol="0">
                <a:spAutoFit/>
              </a:bodyPr>
              <a:lstStyle/>
              <a:p>
                <a:pPr algn="ctr"/>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𝑂</m:t>
                        </m:r>
                      </m:sup>
                    </m:sSubSup>
                  </m:oMath>
                </a14:m>
                <a:r>
                  <a:rPr lang="en-US" altLang="zh-CN" i="1" dirty="0">
                    <a:latin typeface="+mj-lt"/>
                  </a:rPr>
                  <a:t>  </a:t>
                </a:r>
                <a:endParaRPr lang="zh-CN" altLang="en-US" i="1" dirty="0">
                  <a:latin typeface="+mj-lt"/>
                </a:endParaRPr>
              </a:p>
            </p:txBody>
          </p:sp>
        </mc:Choice>
        <mc:Fallback xmlns="">
          <p:sp>
            <p:nvSpPr>
              <p:cNvPr id="62" name="文本框 61">
                <a:extLst>
                  <a:ext uri="{FF2B5EF4-FFF2-40B4-BE49-F238E27FC236}">
                    <a16:creationId xmlns:a16="http://schemas.microsoft.com/office/drawing/2014/main" id="{653E68A3-F068-4047-8CC7-A0877787382F}"/>
                  </a:ext>
                </a:extLst>
              </p:cNvPr>
              <p:cNvSpPr txBox="1">
                <a:spLocks noRot="1" noChangeAspect="1" noMove="1" noResize="1" noEditPoints="1" noAdjustHandles="1" noChangeArrowheads="1" noChangeShapeType="1" noTextEdit="1"/>
              </p:cNvSpPr>
              <p:nvPr/>
            </p:nvSpPr>
            <p:spPr>
              <a:xfrm>
                <a:off x="4751330" y="1893039"/>
                <a:ext cx="419205" cy="401072"/>
              </a:xfrm>
              <a:prstGeom prst="rect">
                <a:avLst/>
              </a:prstGeom>
              <a:blipFill>
                <a:blip r:embed="rId16"/>
                <a:stretch>
                  <a:fillRect l="-13043" r="-11594"/>
                </a:stretch>
              </a:blipFill>
            </p:spPr>
            <p:txBody>
              <a:bodyPr/>
              <a:lstStyle/>
              <a:p>
                <a:r>
                  <a:rPr lang="zh-CN" altLang="en-US">
                    <a:noFill/>
                  </a:rPr>
                  <a:t> </a:t>
                </a:r>
              </a:p>
            </p:txBody>
          </p:sp>
        </mc:Fallback>
      </mc:AlternateContent>
      <p:cxnSp>
        <p:nvCxnSpPr>
          <p:cNvPr id="52" name="直接连接符 51">
            <a:extLst>
              <a:ext uri="{FF2B5EF4-FFF2-40B4-BE49-F238E27FC236}">
                <a16:creationId xmlns:a16="http://schemas.microsoft.com/office/drawing/2014/main" id="{99C791FF-4C07-4846-9D8D-92D4CBDAD31A}"/>
              </a:ext>
            </a:extLst>
          </p:cNvPr>
          <p:cNvCxnSpPr/>
          <p:nvPr/>
        </p:nvCxnSpPr>
        <p:spPr>
          <a:xfrm>
            <a:off x="4412798" y="1883195"/>
            <a:ext cx="39052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9036C7EB-63F4-48BD-841B-282BF97DFE10}"/>
              </a:ext>
            </a:extLst>
          </p:cNvPr>
          <p:cNvGrpSpPr/>
          <p:nvPr/>
        </p:nvGrpSpPr>
        <p:grpSpPr>
          <a:xfrm>
            <a:off x="7138767" y="1061224"/>
            <a:ext cx="3383495" cy="3846386"/>
            <a:chOff x="7138767" y="1061224"/>
            <a:chExt cx="3383495" cy="3846386"/>
          </a:xfrm>
        </p:grpSpPr>
        <p:pic>
          <p:nvPicPr>
            <p:cNvPr id="33" name="图形 32">
              <a:extLst>
                <a:ext uri="{FF2B5EF4-FFF2-40B4-BE49-F238E27FC236}">
                  <a16:creationId xmlns:a16="http://schemas.microsoft.com/office/drawing/2014/main" id="{94B09AFB-2792-4EE6-89A0-CED4E600B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9893" y="1429057"/>
              <a:ext cx="685781" cy="938438"/>
            </a:xfrm>
            <a:prstGeom prst="rect">
              <a:avLst/>
            </a:prstGeom>
          </p:spPr>
        </p:pic>
        <p:grpSp>
          <p:nvGrpSpPr>
            <p:cNvPr id="34" name="组合 33">
              <a:extLst>
                <a:ext uri="{FF2B5EF4-FFF2-40B4-BE49-F238E27FC236}">
                  <a16:creationId xmlns:a16="http://schemas.microsoft.com/office/drawing/2014/main" id="{C004619E-FE62-4A67-BC98-CC4A01C63C42}"/>
                </a:ext>
              </a:extLst>
            </p:cNvPr>
            <p:cNvGrpSpPr/>
            <p:nvPr/>
          </p:nvGrpSpPr>
          <p:grpSpPr>
            <a:xfrm>
              <a:off x="7138767" y="1061224"/>
              <a:ext cx="3383495" cy="3383495"/>
              <a:chOff x="867833" y="2090918"/>
              <a:chExt cx="2482850" cy="2482850"/>
            </a:xfrm>
          </p:grpSpPr>
          <p:sp>
            <p:nvSpPr>
              <p:cNvPr id="35" name="矩形 34">
                <a:extLst>
                  <a:ext uri="{FF2B5EF4-FFF2-40B4-BE49-F238E27FC236}">
                    <a16:creationId xmlns:a16="http://schemas.microsoft.com/office/drawing/2014/main" id="{C43F31F7-15D1-4543-9768-4798F851B777}"/>
                  </a:ext>
                </a:extLst>
              </p:cNvPr>
              <p:cNvSpPr/>
              <p:nvPr/>
            </p:nvSpPr>
            <p:spPr>
              <a:xfrm>
                <a:off x="867833" y="332245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圆角 35">
                <a:extLst>
                  <a:ext uri="{FF2B5EF4-FFF2-40B4-BE49-F238E27FC236}">
                    <a16:creationId xmlns:a16="http://schemas.microsoft.com/office/drawing/2014/main" id="{3C1F3657-3CCF-4AFC-A2E1-2813AAB5A227}"/>
                  </a:ext>
                </a:extLst>
              </p:cNvPr>
              <p:cNvSpPr/>
              <p:nvPr/>
            </p:nvSpPr>
            <p:spPr>
              <a:xfrm>
                <a:off x="867833" y="209091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BB5DADDE-5C71-474D-8612-C638B018B528}"/>
                  </a:ext>
                </a:extLst>
              </p:cNvPr>
              <p:cNvSpPr/>
              <p:nvPr/>
            </p:nvSpPr>
            <p:spPr>
              <a:xfrm rot="10800000">
                <a:off x="1630980"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1" name="图形 40">
                <a:extLst>
                  <a:ext uri="{FF2B5EF4-FFF2-40B4-BE49-F238E27FC236}">
                    <a16:creationId xmlns:a16="http://schemas.microsoft.com/office/drawing/2014/main" id="{115587F1-997C-48F2-993A-01BB5BF64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8664" y="2362365"/>
                <a:ext cx="688638" cy="688638"/>
              </a:xfrm>
              <a:prstGeom prst="rect">
                <a:avLst/>
              </a:prstGeom>
            </p:spPr>
          </p:pic>
        </p:grpSp>
        <p:pic>
          <p:nvPicPr>
            <p:cNvPr id="64" name="图片 63">
              <a:extLst>
                <a:ext uri="{FF2B5EF4-FFF2-40B4-BE49-F238E27FC236}">
                  <a16:creationId xmlns:a16="http://schemas.microsoft.com/office/drawing/2014/main" id="{46D366BC-5CCC-41E7-8DAB-A39A5068E79F}"/>
                </a:ext>
              </a:extLst>
            </p:cNvPr>
            <p:cNvPicPr>
              <a:picLocks noChangeAspect="1"/>
            </p:cNvPicPr>
            <p:nvPr/>
          </p:nvPicPr>
          <p:blipFill rotWithShape="1">
            <a:blip r:embed="rId13">
              <a:duotone>
                <a:prstClr val="black"/>
                <a:schemeClr val="accent3">
                  <a:tint val="45000"/>
                  <a:satMod val="400000"/>
                </a:schemeClr>
              </a:duotone>
              <a:extLst>
                <a:ext uri="{28A0092B-C50C-407E-A947-70E740481C1C}">
                  <a14:useLocalDpi xmlns:a14="http://schemas.microsoft.com/office/drawing/2010/main" val="0"/>
                </a:ext>
              </a:extLst>
            </a:blip>
            <a:srcRect r="51962"/>
            <a:stretch/>
          </p:blipFill>
          <p:spPr>
            <a:xfrm>
              <a:off x="9399332" y="1311705"/>
              <a:ext cx="1113404" cy="2317750"/>
            </a:xfrm>
            <a:prstGeom prst="rect">
              <a:avLst/>
            </a:prstGeom>
          </p:spPr>
        </p:pic>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1E88F0B6-E6E8-4503-B56A-4AFF5CA65360}"/>
                    </a:ext>
                  </a:extLst>
                </p:cNvPr>
                <p:cNvSpPr txBox="1"/>
                <p:nvPr/>
              </p:nvSpPr>
              <p:spPr>
                <a:xfrm>
                  <a:off x="8257782" y="4475178"/>
                  <a:ext cx="1343318" cy="432432"/>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70" name="文本框 69">
                  <a:extLst>
                    <a:ext uri="{FF2B5EF4-FFF2-40B4-BE49-F238E27FC236}">
                      <a16:creationId xmlns:a16="http://schemas.microsoft.com/office/drawing/2014/main" id="{1E88F0B6-E6E8-4503-B56A-4AFF5CA65360}"/>
                    </a:ext>
                  </a:extLst>
                </p:cNvPr>
                <p:cNvSpPr txBox="1">
                  <a:spLocks noRot="1" noChangeAspect="1" noMove="1" noResize="1" noEditPoints="1" noAdjustHandles="1" noChangeArrowheads="1" noChangeShapeType="1" noTextEdit="1"/>
                </p:cNvSpPr>
                <p:nvPr/>
              </p:nvSpPr>
              <p:spPr>
                <a:xfrm>
                  <a:off x="8257782" y="4475178"/>
                  <a:ext cx="1343318" cy="432432"/>
                </a:xfrm>
                <a:prstGeom prst="rect">
                  <a:avLst/>
                </a:prstGeom>
                <a:blipFill>
                  <a:blip r:embed="rId17"/>
                  <a:stretch>
                    <a:fillRect t="-2817"/>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D26BB6F0-B9B4-4A2E-8601-52AA9A0E98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79729" y="1389055"/>
              <a:ext cx="579524" cy="1013078"/>
            </a:xfrm>
            <a:prstGeom prst="rect">
              <a:avLst/>
            </a:prstGeom>
          </p:spPr>
        </p:pic>
      </p:grpSp>
      <p:sp>
        <p:nvSpPr>
          <p:cNvPr id="32" name="文本框 31">
            <a:extLst>
              <a:ext uri="{FF2B5EF4-FFF2-40B4-BE49-F238E27FC236}">
                <a16:creationId xmlns:a16="http://schemas.microsoft.com/office/drawing/2014/main" id="{7FDFD21B-141D-4AB6-B576-72E8CB4CA9CC}"/>
              </a:ext>
            </a:extLst>
          </p:cNvPr>
          <p:cNvSpPr txBox="1"/>
          <p:nvPr/>
        </p:nvSpPr>
        <p:spPr>
          <a:xfrm>
            <a:off x="7543349" y="2532218"/>
            <a:ext cx="2772184" cy="316706"/>
          </a:xfrm>
          <a:prstGeom prst="roundRect">
            <a:avLst>
              <a:gd name="adj" fmla="val 5135"/>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Result in clear repetitive pattern</a:t>
            </a:r>
          </a:p>
        </p:txBody>
      </p:sp>
      <p:cxnSp>
        <p:nvCxnSpPr>
          <p:cNvPr id="7" name="直接箭头连接符 6">
            <a:extLst>
              <a:ext uri="{FF2B5EF4-FFF2-40B4-BE49-F238E27FC236}">
                <a16:creationId xmlns:a16="http://schemas.microsoft.com/office/drawing/2014/main" id="{3013C69A-59A1-428E-A584-7C3B72DE03AA}"/>
              </a:ext>
            </a:extLst>
          </p:cNvPr>
          <p:cNvCxnSpPr>
            <a:cxnSpLocks/>
          </p:cNvCxnSpPr>
          <p:nvPr/>
        </p:nvCxnSpPr>
        <p:spPr>
          <a:xfrm>
            <a:off x="5509549" y="2739490"/>
            <a:ext cx="14121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 name="图形 60">
            <a:extLst>
              <a:ext uri="{FF2B5EF4-FFF2-40B4-BE49-F238E27FC236}">
                <a16:creationId xmlns:a16="http://schemas.microsoft.com/office/drawing/2014/main" id="{0FE97B82-052E-4869-9AFB-58FED93966F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45933" y="1800268"/>
            <a:ext cx="163551" cy="163551"/>
          </a:xfrm>
          <a:prstGeom prst="rect">
            <a:avLst/>
          </a:prstGeom>
        </p:spPr>
      </p:pic>
      <p:pic>
        <p:nvPicPr>
          <p:cNvPr id="56" name="图形 55">
            <a:extLst>
              <a:ext uri="{FF2B5EF4-FFF2-40B4-BE49-F238E27FC236}">
                <a16:creationId xmlns:a16="http://schemas.microsoft.com/office/drawing/2014/main" id="{0EAF89DA-417A-4144-9A24-850BD9101E7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85234" y="1799825"/>
            <a:ext cx="163993" cy="163993"/>
          </a:xfrm>
          <a:prstGeom prst="rect">
            <a:avLst/>
          </a:prstGeom>
        </p:spPr>
      </p:pic>
    </p:spTree>
    <p:extLst>
      <p:ext uri="{BB962C8B-B14F-4D97-AF65-F5344CB8AC3E}">
        <p14:creationId xmlns:p14="http://schemas.microsoft.com/office/powerpoint/2010/main" val="6260224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Reusing color vs. incident radiance</a:t>
            </a:r>
            <a:endParaRPr lang="zh-CN" altLang="en-US" dirty="0"/>
          </a:p>
        </p:txBody>
      </p:sp>
      <p:grpSp>
        <p:nvGrpSpPr>
          <p:cNvPr id="29" name="组合 28">
            <a:extLst>
              <a:ext uri="{FF2B5EF4-FFF2-40B4-BE49-F238E27FC236}">
                <a16:creationId xmlns:a16="http://schemas.microsoft.com/office/drawing/2014/main" id="{47F678EE-B916-4599-85EE-D034B46BA992}"/>
              </a:ext>
            </a:extLst>
          </p:cNvPr>
          <p:cNvGrpSpPr/>
          <p:nvPr/>
        </p:nvGrpSpPr>
        <p:grpSpPr>
          <a:xfrm>
            <a:off x="7138767" y="1061224"/>
            <a:ext cx="3383495" cy="3846386"/>
            <a:chOff x="7138767" y="1061224"/>
            <a:chExt cx="3383495" cy="3846386"/>
          </a:xfrm>
        </p:grpSpPr>
        <p:pic>
          <p:nvPicPr>
            <p:cNvPr id="30" name="图形 29">
              <a:extLst>
                <a:ext uri="{FF2B5EF4-FFF2-40B4-BE49-F238E27FC236}">
                  <a16:creationId xmlns:a16="http://schemas.microsoft.com/office/drawing/2014/main" id="{81AA1841-4B0C-4C39-A894-FCDF77C665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9893" y="1429057"/>
              <a:ext cx="685781" cy="938438"/>
            </a:xfrm>
            <a:prstGeom prst="rect">
              <a:avLst/>
            </a:prstGeom>
          </p:spPr>
        </p:pic>
        <p:grpSp>
          <p:nvGrpSpPr>
            <p:cNvPr id="31" name="组合 30">
              <a:extLst>
                <a:ext uri="{FF2B5EF4-FFF2-40B4-BE49-F238E27FC236}">
                  <a16:creationId xmlns:a16="http://schemas.microsoft.com/office/drawing/2014/main" id="{9626B785-539E-4E03-BFCF-E4DBEDB794DF}"/>
                </a:ext>
              </a:extLst>
            </p:cNvPr>
            <p:cNvGrpSpPr/>
            <p:nvPr/>
          </p:nvGrpSpPr>
          <p:grpSpPr>
            <a:xfrm>
              <a:off x="7138767" y="1061224"/>
              <a:ext cx="3383495" cy="3383495"/>
              <a:chOff x="867833" y="2090918"/>
              <a:chExt cx="2482850" cy="2482850"/>
            </a:xfrm>
          </p:grpSpPr>
          <p:sp>
            <p:nvSpPr>
              <p:cNvPr id="42" name="矩形 41">
                <a:extLst>
                  <a:ext uri="{FF2B5EF4-FFF2-40B4-BE49-F238E27FC236}">
                    <a16:creationId xmlns:a16="http://schemas.microsoft.com/office/drawing/2014/main" id="{A613C8ED-C8DA-4B94-9347-6E439FAD5E38}"/>
                  </a:ext>
                </a:extLst>
              </p:cNvPr>
              <p:cNvSpPr/>
              <p:nvPr/>
            </p:nvSpPr>
            <p:spPr>
              <a:xfrm>
                <a:off x="867833" y="3322450"/>
                <a:ext cx="2482850" cy="1250950"/>
              </a:xfrm>
              <a:prstGeom prst="rect">
                <a:avLst/>
              </a:prstGeom>
              <a:gradFill>
                <a:gsLst>
                  <a:gs pos="0">
                    <a:srgbClr val="D3C7E2">
                      <a:lumMod val="100000"/>
                      <a:alpha val="27000"/>
                    </a:srgbClr>
                  </a:gs>
                  <a:gs pos="57000">
                    <a:srgbClr val="D3C7E2"/>
                  </a:gs>
                </a:gsLst>
                <a:lin ang="5400000" scaled="1"/>
              </a:gradFill>
              <a:ln>
                <a:solidFill>
                  <a:srgbClr val="9679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圆角 42">
                <a:extLst>
                  <a:ext uri="{FF2B5EF4-FFF2-40B4-BE49-F238E27FC236}">
                    <a16:creationId xmlns:a16="http://schemas.microsoft.com/office/drawing/2014/main" id="{AB7A5495-58FD-4BA5-817E-F55800AE632C}"/>
                  </a:ext>
                </a:extLst>
              </p:cNvPr>
              <p:cNvSpPr/>
              <p:nvPr/>
            </p:nvSpPr>
            <p:spPr>
              <a:xfrm>
                <a:off x="867833" y="2090918"/>
                <a:ext cx="2482850" cy="2482850"/>
              </a:xfrm>
              <a:prstGeom prst="roundRect">
                <a:avLst>
                  <a:gd name="adj" fmla="val 22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8DCE06F7-5D44-41D2-9FFD-C134B5305CAF}"/>
                  </a:ext>
                </a:extLst>
              </p:cNvPr>
              <p:cNvSpPr/>
              <p:nvPr/>
            </p:nvSpPr>
            <p:spPr>
              <a:xfrm rot="10800000">
                <a:off x="1630980" y="2559179"/>
                <a:ext cx="206375" cy="339725"/>
              </a:xfrm>
              <a:prstGeom prst="rightArrow">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5" name="图形 44">
                <a:extLst>
                  <a:ext uri="{FF2B5EF4-FFF2-40B4-BE49-F238E27FC236}">
                    <a16:creationId xmlns:a16="http://schemas.microsoft.com/office/drawing/2014/main" id="{17D7F02A-96F0-4E2E-9F06-B4ED818DAF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8664" y="2362365"/>
                <a:ext cx="688638" cy="688638"/>
              </a:xfrm>
              <a:prstGeom prst="rect">
                <a:avLst/>
              </a:prstGeom>
            </p:spPr>
          </p:pic>
        </p:grpSp>
        <p:pic>
          <p:nvPicPr>
            <p:cNvPr id="37" name="图片 36">
              <a:extLst>
                <a:ext uri="{FF2B5EF4-FFF2-40B4-BE49-F238E27FC236}">
                  <a16:creationId xmlns:a16="http://schemas.microsoft.com/office/drawing/2014/main" id="{701AB397-350F-4ED2-AF0A-DB7382CBB220}"/>
                </a:ext>
              </a:extLst>
            </p:cNvPr>
            <p:cNvPicPr>
              <a:picLocks noChangeAspect="1"/>
            </p:cNvPicPr>
            <p:nvPr/>
          </p:nvPicPr>
          <p:blipFill rotWithShape="1">
            <a:blip r:embed="rId7">
              <a:duotone>
                <a:prstClr val="black"/>
                <a:schemeClr val="accent3">
                  <a:tint val="45000"/>
                  <a:satMod val="400000"/>
                </a:schemeClr>
              </a:duotone>
              <a:extLst>
                <a:ext uri="{28A0092B-C50C-407E-A947-70E740481C1C}">
                  <a14:useLocalDpi xmlns:a14="http://schemas.microsoft.com/office/drawing/2010/main" val="0"/>
                </a:ext>
              </a:extLst>
            </a:blip>
            <a:srcRect r="51962"/>
            <a:stretch/>
          </p:blipFill>
          <p:spPr>
            <a:xfrm>
              <a:off x="9399332" y="1311705"/>
              <a:ext cx="1113404" cy="2317750"/>
            </a:xfrm>
            <a:prstGeom prst="rect">
              <a:avLst/>
            </a:prstGeom>
          </p:spPr>
        </p:pic>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7328746F-7CFD-4DC5-AFFD-8E41AC7864FA}"/>
                    </a:ext>
                  </a:extLst>
                </p:cNvPr>
                <p:cNvSpPr txBox="1"/>
                <p:nvPr/>
              </p:nvSpPr>
              <p:spPr>
                <a:xfrm>
                  <a:off x="8257782" y="4475178"/>
                  <a:ext cx="1343318" cy="432432"/>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39" name="文本框 38">
                  <a:extLst>
                    <a:ext uri="{FF2B5EF4-FFF2-40B4-BE49-F238E27FC236}">
                      <a16:creationId xmlns:a16="http://schemas.microsoft.com/office/drawing/2014/main" id="{7328746F-7CFD-4DC5-AFFD-8E41AC7864FA}"/>
                    </a:ext>
                  </a:extLst>
                </p:cNvPr>
                <p:cNvSpPr txBox="1">
                  <a:spLocks noRot="1" noChangeAspect="1" noMove="1" noResize="1" noEditPoints="1" noAdjustHandles="1" noChangeArrowheads="1" noChangeShapeType="1" noTextEdit="1"/>
                </p:cNvSpPr>
                <p:nvPr/>
              </p:nvSpPr>
              <p:spPr>
                <a:xfrm>
                  <a:off x="8257782" y="4475178"/>
                  <a:ext cx="1343318" cy="432432"/>
                </a:xfrm>
                <a:prstGeom prst="rect">
                  <a:avLst/>
                </a:prstGeom>
                <a:blipFill>
                  <a:blip r:embed="rId8"/>
                  <a:stretch>
                    <a:fillRect t="-2817"/>
                  </a:stretch>
                </a:blipFill>
              </p:spPr>
              <p:txBody>
                <a:bodyPr/>
                <a:lstStyle/>
                <a:p>
                  <a:r>
                    <a:rPr lang="zh-CN" altLang="en-US">
                      <a:noFill/>
                    </a:rPr>
                    <a:t> </a:t>
                  </a:r>
                </a:p>
              </p:txBody>
            </p:sp>
          </mc:Fallback>
        </mc:AlternateContent>
        <p:pic>
          <p:nvPicPr>
            <p:cNvPr id="40" name="图片 39">
              <a:extLst>
                <a:ext uri="{FF2B5EF4-FFF2-40B4-BE49-F238E27FC236}">
                  <a16:creationId xmlns:a16="http://schemas.microsoft.com/office/drawing/2014/main" id="{235B7C03-1EC8-466C-BC92-99ABFD7D42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79729" y="1389055"/>
              <a:ext cx="579524" cy="1013078"/>
            </a:xfrm>
            <a:prstGeom prst="rect">
              <a:avLst/>
            </a:prstGeom>
          </p:spPr>
        </p:pic>
      </p:grpSp>
      <p:sp>
        <p:nvSpPr>
          <p:cNvPr id="53" name="文本框 52">
            <a:extLst>
              <a:ext uri="{FF2B5EF4-FFF2-40B4-BE49-F238E27FC236}">
                <a16:creationId xmlns:a16="http://schemas.microsoft.com/office/drawing/2014/main" id="{F630E087-0530-45C9-9C94-B5125743D6A6}"/>
              </a:ext>
            </a:extLst>
          </p:cNvPr>
          <p:cNvSpPr txBox="1"/>
          <p:nvPr/>
        </p:nvSpPr>
        <p:spPr>
          <a:xfrm>
            <a:off x="7543349" y="2532218"/>
            <a:ext cx="2772184" cy="316706"/>
          </a:xfrm>
          <a:prstGeom prst="roundRect">
            <a:avLst>
              <a:gd name="adj" fmla="val 5135"/>
            </a:avLst>
          </a:prstGeom>
          <a:solidFill>
            <a:schemeClr val="accent4">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1400" dirty="0">
                <a:solidFill>
                  <a:schemeClr val="tx1"/>
                </a:solidFill>
              </a:rPr>
              <a:t>Result in clear repetitive pattern</a:t>
            </a:r>
          </a:p>
        </p:txBody>
      </p:sp>
      <p:grpSp>
        <p:nvGrpSpPr>
          <p:cNvPr id="6" name="组合 5">
            <a:extLst>
              <a:ext uri="{FF2B5EF4-FFF2-40B4-BE49-F238E27FC236}">
                <a16:creationId xmlns:a16="http://schemas.microsoft.com/office/drawing/2014/main" id="{F0F10104-FC23-490F-813D-CF3AD84E9877}"/>
              </a:ext>
            </a:extLst>
          </p:cNvPr>
          <p:cNvGrpSpPr/>
          <p:nvPr/>
        </p:nvGrpSpPr>
        <p:grpSpPr>
          <a:xfrm>
            <a:off x="439264" y="1126101"/>
            <a:ext cx="3486108" cy="2812234"/>
            <a:chOff x="396963" y="1551173"/>
            <a:chExt cx="3486108" cy="2812234"/>
          </a:xfrm>
        </p:grpSpPr>
        <p:grpSp>
          <p:nvGrpSpPr>
            <p:cNvPr id="55" name="组合 54">
              <a:extLst>
                <a:ext uri="{FF2B5EF4-FFF2-40B4-BE49-F238E27FC236}">
                  <a16:creationId xmlns:a16="http://schemas.microsoft.com/office/drawing/2014/main" id="{090A1DB4-3D64-4D45-B2F2-025184340271}"/>
                </a:ext>
              </a:extLst>
            </p:cNvPr>
            <p:cNvGrpSpPr/>
            <p:nvPr/>
          </p:nvGrpSpPr>
          <p:grpSpPr>
            <a:xfrm>
              <a:off x="396963" y="1551173"/>
              <a:ext cx="3486108" cy="2812234"/>
              <a:chOff x="396963" y="1551173"/>
              <a:chExt cx="3486108" cy="2812234"/>
            </a:xfrm>
          </p:grpSpPr>
          <p:sp>
            <p:nvSpPr>
              <p:cNvPr id="57" name="文本框 56">
                <a:extLst>
                  <a:ext uri="{FF2B5EF4-FFF2-40B4-BE49-F238E27FC236}">
                    <a16:creationId xmlns:a16="http://schemas.microsoft.com/office/drawing/2014/main" id="{62BF3353-5049-44E0-800F-A624175E48DA}"/>
                  </a:ext>
                </a:extLst>
              </p:cNvPr>
              <p:cNvSpPr txBox="1"/>
              <p:nvPr/>
            </p:nvSpPr>
            <p:spPr>
              <a:xfrm>
                <a:off x="396963" y="1563930"/>
                <a:ext cx="3486108" cy="2799477"/>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58" name="文本框 57">
                <a:extLst>
                  <a:ext uri="{FF2B5EF4-FFF2-40B4-BE49-F238E27FC236}">
                    <a16:creationId xmlns:a16="http://schemas.microsoft.com/office/drawing/2014/main" id="{ECC7875E-CE38-485E-BE5B-A46A138CBF3F}"/>
                  </a:ext>
                </a:extLst>
              </p:cNvPr>
              <p:cNvSpPr txBox="1"/>
              <p:nvPr/>
            </p:nvSpPr>
            <p:spPr>
              <a:xfrm>
                <a:off x="653220" y="1551173"/>
                <a:ext cx="2961401" cy="738664"/>
              </a:xfrm>
              <a:prstGeom prst="rect">
                <a:avLst/>
              </a:prstGeom>
              <a:noFill/>
            </p:spPr>
            <p:txBody>
              <a:bodyPr wrap="square" rtlCol="0">
                <a:spAutoFit/>
              </a:bodyPr>
              <a:lstStyle/>
              <a:p>
                <a:pPr algn="ctr">
                  <a:lnSpc>
                    <a:spcPct val="150000"/>
                  </a:lnSpc>
                </a:pPr>
                <a:r>
                  <a:rPr lang="en-US" altLang="zh-CN" sz="1400" dirty="0">
                    <a:latin typeface="+mj-lt"/>
                  </a:rPr>
                  <a:t>Voxel Cone Tracing </a:t>
                </a:r>
              </a:p>
              <a:p>
                <a:pPr algn="ctr">
                  <a:lnSpc>
                    <a:spcPct val="150000"/>
                  </a:lnSpc>
                </a:pPr>
                <a:r>
                  <a:rPr lang="en-US" altLang="zh-CN" sz="1400" dirty="0">
                    <a:solidFill>
                      <a:schemeClr val="accent3"/>
                    </a:solidFill>
                  </a:rPr>
                  <a:t>[</a:t>
                </a:r>
                <a:r>
                  <a:rPr lang="en-US" altLang="zh-CN" sz="1400" dirty="0" err="1">
                    <a:solidFill>
                      <a:schemeClr val="accent3"/>
                    </a:solidFill>
                  </a:rPr>
                  <a:t>Crassin</a:t>
                </a:r>
                <a:r>
                  <a:rPr lang="en-US" altLang="zh-CN" sz="1400" dirty="0">
                    <a:solidFill>
                      <a:schemeClr val="accent3"/>
                    </a:solidFill>
                  </a:rPr>
                  <a:t> 2011]</a:t>
                </a:r>
              </a:p>
            </p:txBody>
          </p:sp>
        </p:grpSp>
        <p:pic>
          <p:nvPicPr>
            <p:cNvPr id="3" name="图片 2">
              <a:extLst>
                <a:ext uri="{FF2B5EF4-FFF2-40B4-BE49-F238E27FC236}">
                  <a16:creationId xmlns:a16="http://schemas.microsoft.com/office/drawing/2014/main" id="{367BD14E-D64C-4083-9550-CB44011D4B21}"/>
                </a:ext>
              </a:extLst>
            </p:cNvPr>
            <p:cNvPicPr>
              <a:picLocks noChangeAspect="1"/>
            </p:cNvPicPr>
            <p:nvPr/>
          </p:nvPicPr>
          <p:blipFill>
            <a:blip r:embed="rId10"/>
            <a:stretch>
              <a:fillRect/>
            </a:stretch>
          </p:blipFill>
          <p:spPr>
            <a:xfrm>
              <a:off x="506360" y="2210494"/>
              <a:ext cx="3267314" cy="2127960"/>
            </a:xfrm>
            <a:prstGeom prst="rect">
              <a:avLst/>
            </a:prstGeom>
          </p:spPr>
        </p:pic>
      </p:grpSp>
      <p:pic>
        <p:nvPicPr>
          <p:cNvPr id="8" name="图片 7">
            <a:extLst>
              <a:ext uri="{FF2B5EF4-FFF2-40B4-BE49-F238E27FC236}">
                <a16:creationId xmlns:a16="http://schemas.microsoft.com/office/drawing/2014/main" id="{B6B9C6B0-2F8D-49EC-96F5-60C390CBA2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5360" y="1073981"/>
            <a:ext cx="2150372" cy="2150372"/>
          </a:xfrm>
          <a:prstGeom prst="rect">
            <a:avLst/>
          </a:prstGeom>
          <a:ln w="19050">
            <a:solidFill>
              <a:schemeClr val="tx1"/>
            </a:solidFill>
          </a:ln>
        </p:spPr>
      </p:pic>
      <p:pic>
        <p:nvPicPr>
          <p:cNvPr id="12" name="图片 11">
            <a:extLst>
              <a:ext uri="{FF2B5EF4-FFF2-40B4-BE49-F238E27FC236}">
                <a16:creationId xmlns:a16="http://schemas.microsoft.com/office/drawing/2014/main" id="{CC98615D-A20B-43D9-9935-57A32CA2B4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7247" y="3359576"/>
            <a:ext cx="2150373" cy="1660088"/>
          </a:xfrm>
          <a:prstGeom prst="rect">
            <a:avLst/>
          </a:prstGeom>
          <a:ln w="19050">
            <a:solidFill>
              <a:schemeClr val="tx1"/>
            </a:solidFill>
          </a:ln>
        </p:spPr>
      </p:pic>
    </p:spTree>
    <p:extLst>
      <p:ext uri="{BB962C8B-B14F-4D97-AF65-F5344CB8AC3E}">
        <p14:creationId xmlns:p14="http://schemas.microsoft.com/office/powerpoint/2010/main" val="7308393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Dual motion vector: result</a:t>
            </a:r>
            <a:endParaRPr lang="zh-CN" altLang="en-US" dirty="0"/>
          </a:p>
        </p:txBody>
      </p:sp>
      <p:pic>
        <p:nvPicPr>
          <p:cNvPr id="4" name="图片 3">
            <a:extLst>
              <a:ext uri="{FF2B5EF4-FFF2-40B4-BE49-F238E27FC236}">
                <a16:creationId xmlns:a16="http://schemas.microsoft.com/office/drawing/2014/main" id="{FC50AFE3-4120-4114-A42C-BA06A185E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962" y="1120391"/>
            <a:ext cx="6434075" cy="4421591"/>
          </a:xfrm>
          <a:prstGeom prst="rect">
            <a:avLst/>
          </a:prstGeom>
        </p:spPr>
      </p:pic>
    </p:spTree>
    <p:extLst>
      <p:ext uri="{BB962C8B-B14F-4D97-AF65-F5344CB8AC3E}">
        <p14:creationId xmlns:p14="http://schemas.microsoft.com/office/powerpoint/2010/main" val="3882019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A1B9D7-C2AF-4C8C-9B84-EA1EA900A762}"/>
              </a:ext>
            </a:extLst>
          </p:cNvPr>
          <p:cNvSpPr>
            <a:spLocks noGrp="1"/>
          </p:cNvSpPr>
          <p:nvPr>
            <p:ph type="title"/>
          </p:nvPr>
        </p:nvSpPr>
        <p:spPr/>
        <p:txBody>
          <a:bodyPr>
            <a:normAutofit/>
          </a:bodyPr>
          <a:lstStyle/>
          <a:p>
            <a:r>
              <a:rPr lang="en-US" altLang="zh-CN" dirty="0"/>
              <a:t>Dual Motion Vector: Result</a:t>
            </a:r>
            <a:endParaRPr lang="zh-CN" altLang="en-US" dirty="0"/>
          </a:p>
        </p:txBody>
      </p:sp>
    </p:spTree>
    <p:extLst>
      <p:ext uri="{BB962C8B-B14F-4D97-AF65-F5344CB8AC3E}">
        <p14:creationId xmlns:p14="http://schemas.microsoft.com/office/powerpoint/2010/main" val="3662917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1BA9F6-1517-48AF-A272-B0C13BD70FC3}"/>
              </a:ext>
            </a:extLst>
          </p:cNvPr>
          <p:cNvSpPr>
            <a:spLocks noGrp="1"/>
          </p:cNvSpPr>
          <p:nvPr>
            <p:ph type="title"/>
          </p:nvPr>
        </p:nvSpPr>
        <p:spPr/>
        <p:txBody>
          <a:bodyPr/>
          <a:lstStyle/>
          <a:p>
            <a:r>
              <a:rPr lang="en-US" altLang="zh-CN" b="0" dirty="0"/>
              <a:t>Discussion</a:t>
            </a:r>
            <a:endParaRPr lang="zh-CN" altLang="en-US" b="0" dirty="0"/>
          </a:p>
        </p:txBody>
      </p:sp>
    </p:spTree>
    <p:extLst>
      <p:ext uri="{BB962C8B-B14F-4D97-AF65-F5344CB8AC3E}">
        <p14:creationId xmlns:p14="http://schemas.microsoft.com/office/powerpoint/2010/main" val="313605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C65A1-1FD6-4362-96B2-63245F44F26C}"/>
              </a:ext>
            </a:extLst>
          </p:cNvPr>
          <p:cNvSpPr>
            <a:spLocks noGrp="1"/>
          </p:cNvSpPr>
          <p:nvPr>
            <p:ph type="title"/>
          </p:nvPr>
        </p:nvSpPr>
        <p:spPr/>
        <p:txBody>
          <a:bodyPr/>
          <a:lstStyle/>
          <a:p>
            <a:r>
              <a:rPr lang="en-US" altLang="zh-CN" dirty="0"/>
              <a:t>Performance</a:t>
            </a:r>
          </a:p>
        </p:txBody>
      </p:sp>
      <p:pic>
        <p:nvPicPr>
          <p:cNvPr id="4" name="图片 3">
            <a:extLst>
              <a:ext uri="{FF2B5EF4-FFF2-40B4-BE49-F238E27FC236}">
                <a16:creationId xmlns:a16="http://schemas.microsoft.com/office/drawing/2014/main" id="{D38919AA-7C49-4961-9C7E-83B28CDF3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14" y="1159460"/>
            <a:ext cx="5852172" cy="3799340"/>
          </a:xfrm>
          <a:prstGeom prst="rect">
            <a:avLst/>
          </a:prstGeom>
        </p:spPr>
      </p:pic>
    </p:spTree>
    <p:extLst>
      <p:ext uri="{BB962C8B-B14F-4D97-AF65-F5344CB8AC3E}">
        <p14:creationId xmlns:p14="http://schemas.microsoft.com/office/powerpoint/2010/main" val="2378139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C65A1-1FD6-4362-96B2-63245F44F26C}"/>
              </a:ext>
            </a:extLst>
          </p:cNvPr>
          <p:cNvSpPr>
            <a:spLocks noGrp="1"/>
          </p:cNvSpPr>
          <p:nvPr>
            <p:ph type="title"/>
          </p:nvPr>
        </p:nvSpPr>
        <p:spPr/>
        <p:txBody>
          <a:bodyPr/>
          <a:lstStyle/>
          <a:p>
            <a:r>
              <a:rPr lang="en-US" altLang="zh-CN" dirty="0"/>
              <a:t>Limitations</a:t>
            </a:r>
          </a:p>
        </p:txBody>
      </p:sp>
      <p:grpSp>
        <p:nvGrpSpPr>
          <p:cNvPr id="25" name="组合 24">
            <a:extLst>
              <a:ext uri="{FF2B5EF4-FFF2-40B4-BE49-F238E27FC236}">
                <a16:creationId xmlns:a16="http://schemas.microsoft.com/office/drawing/2014/main" id="{9CE18821-56EE-4F7D-B528-3680503A356D}"/>
              </a:ext>
            </a:extLst>
          </p:cNvPr>
          <p:cNvGrpSpPr/>
          <p:nvPr/>
        </p:nvGrpSpPr>
        <p:grpSpPr>
          <a:xfrm>
            <a:off x="912779" y="1118184"/>
            <a:ext cx="3246266" cy="3292720"/>
            <a:chOff x="912779" y="1118184"/>
            <a:chExt cx="3246266" cy="3292720"/>
          </a:xfrm>
        </p:grpSpPr>
        <p:sp>
          <p:nvSpPr>
            <p:cNvPr id="4" name="文本框 3">
              <a:extLst>
                <a:ext uri="{FF2B5EF4-FFF2-40B4-BE49-F238E27FC236}">
                  <a16:creationId xmlns:a16="http://schemas.microsoft.com/office/drawing/2014/main" id="{C9A0C725-40C0-4BBA-8877-D6D043D1EDDE}"/>
                </a:ext>
              </a:extLst>
            </p:cNvPr>
            <p:cNvSpPr txBox="1"/>
            <p:nvPr/>
          </p:nvSpPr>
          <p:spPr>
            <a:xfrm>
              <a:off x="912779" y="1118184"/>
              <a:ext cx="3246266" cy="3292720"/>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2B02D9CA-E821-4508-B8B6-5412A2D39023}"/>
                </a:ext>
              </a:extLst>
            </p:cNvPr>
            <p:cNvSpPr txBox="1"/>
            <p:nvPr/>
          </p:nvSpPr>
          <p:spPr>
            <a:xfrm>
              <a:off x="1227170" y="1118184"/>
              <a:ext cx="2632689" cy="523220"/>
            </a:xfrm>
            <a:prstGeom prst="rect">
              <a:avLst/>
            </a:prstGeom>
            <a:noFill/>
          </p:spPr>
          <p:txBody>
            <a:bodyPr wrap="square" rtlCol="0">
              <a:spAutoFit/>
            </a:bodyPr>
            <a:lstStyle/>
            <a:p>
              <a:pPr algn="ctr"/>
              <a:r>
                <a:rPr lang="en-US" altLang="zh-CN" sz="1400" dirty="0">
                  <a:latin typeface="+mj-lt"/>
                </a:rPr>
                <a:t>Ghosting due to the sudden change of local irradiance</a:t>
              </a:r>
              <a:endParaRPr lang="zh-CN" altLang="en-US" sz="1400" dirty="0">
                <a:latin typeface="+mj-lt"/>
              </a:endParaRPr>
            </a:p>
          </p:txBody>
        </p:sp>
        <p:pic>
          <p:nvPicPr>
            <p:cNvPr id="11" name="图片 10">
              <a:extLst>
                <a:ext uri="{FF2B5EF4-FFF2-40B4-BE49-F238E27FC236}">
                  <a16:creationId xmlns:a16="http://schemas.microsoft.com/office/drawing/2014/main" id="{DEEFF61F-DEED-4780-9AB2-DDC035806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264" y="1714640"/>
              <a:ext cx="2526501" cy="2520369"/>
            </a:xfrm>
            <a:prstGeom prst="rect">
              <a:avLst/>
            </a:prstGeom>
            <a:ln w="19050">
              <a:solidFill>
                <a:schemeClr val="tx1"/>
              </a:solidFill>
            </a:ln>
          </p:spPr>
        </p:pic>
      </p:grpSp>
      <p:grpSp>
        <p:nvGrpSpPr>
          <p:cNvPr id="26" name="组合 25">
            <a:extLst>
              <a:ext uri="{FF2B5EF4-FFF2-40B4-BE49-F238E27FC236}">
                <a16:creationId xmlns:a16="http://schemas.microsoft.com/office/drawing/2014/main" id="{FAC96D40-96FC-4180-9E1A-45485A6E344E}"/>
              </a:ext>
            </a:extLst>
          </p:cNvPr>
          <p:cNvGrpSpPr/>
          <p:nvPr/>
        </p:nvGrpSpPr>
        <p:grpSpPr>
          <a:xfrm>
            <a:off x="4316707" y="1118184"/>
            <a:ext cx="3246266" cy="3292720"/>
            <a:chOff x="4316707" y="1118184"/>
            <a:chExt cx="3246266" cy="3292720"/>
          </a:xfrm>
        </p:grpSpPr>
        <p:sp>
          <p:nvSpPr>
            <p:cNvPr id="12" name="文本框 11">
              <a:extLst>
                <a:ext uri="{FF2B5EF4-FFF2-40B4-BE49-F238E27FC236}">
                  <a16:creationId xmlns:a16="http://schemas.microsoft.com/office/drawing/2014/main" id="{247C43A2-6BFC-48E9-87A5-86A2F1825948}"/>
                </a:ext>
              </a:extLst>
            </p:cNvPr>
            <p:cNvSpPr txBox="1"/>
            <p:nvPr/>
          </p:nvSpPr>
          <p:spPr>
            <a:xfrm>
              <a:off x="4316707" y="1118184"/>
              <a:ext cx="3246266" cy="3292720"/>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13" name="文本框 12">
              <a:extLst>
                <a:ext uri="{FF2B5EF4-FFF2-40B4-BE49-F238E27FC236}">
                  <a16:creationId xmlns:a16="http://schemas.microsoft.com/office/drawing/2014/main" id="{BCBC6767-1257-432D-935C-DA36A5C65A79}"/>
                </a:ext>
              </a:extLst>
            </p:cNvPr>
            <p:cNvSpPr txBox="1"/>
            <p:nvPr/>
          </p:nvSpPr>
          <p:spPr>
            <a:xfrm>
              <a:off x="4631098" y="1118184"/>
              <a:ext cx="2632689" cy="307777"/>
            </a:xfrm>
            <a:prstGeom prst="rect">
              <a:avLst/>
            </a:prstGeom>
            <a:noFill/>
          </p:spPr>
          <p:txBody>
            <a:bodyPr wrap="square" rtlCol="0">
              <a:spAutoFit/>
            </a:bodyPr>
            <a:lstStyle/>
            <a:p>
              <a:pPr algn="ctr"/>
              <a:r>
                <a:rPr lang="en-US" altLang="zh-CN" sz="1400" dirty="0">
                  <a:latin typeface="+mj-lt"/>
                </a:rPr>
                <a:t>The out of image plane issue</a:t>
              </a:r>
              <a:endParaRPr lang="zh-CN" altLang="en-US" sz="1400" dirty="0">
                <a:latin typeface="+mj-lt"/>
              </a:endParaRPr>
            </a:p>
          </p:txBody>
        </p:sp>
        <p:pic>
          <p:nvPicPr>
            <p:cNvPr id="15" name="图片 14">
              <a:extLst>
                <a:ext uri="{FF2B5EF4-FFF2-40B4-BE49-F238E27FC236}">
                  <a16:creationId xmlns:a16="http://schemas.microsoft.com/office/drawing/2014/main" id="{8671AACD-2F0F-4E43-B282-26883C4A0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191" y="1712765"/>
              <a:ext cx="2526501" cy="2520369"/>
            </a:xfrm>
            <a:prstGeom prst="rect">
              <a:avLst/>
            </a:prstGeom>
            <a:ln w="19050">
              <a:solidFill>
                <a:schemeClr val="tx1"/>
              </a:solidFill>
            </a:ln>
          </p:spPr>
        </p:pic>
      </p:grpSp>
      <p:sp>
        <p:nvSpPr>
          <p:cNvPr id="19" name="文本框 18">
            <a:extLst>
              <a:ext uri="{FF2B5EF4-FFF2-40B4-BE49-F238E27FC236}">
                <a16:creationId xmlns:a16="http://schemas.microsoft.com/office/drawing/2014/main" id="{76FB2F41-2570-4BA1-8C87-1A922BC051DB}"/>
              </a:ext>
            </a:extLst>
          </p:cNvPr>
          <p:cNvSpPr txBox="1"/>
          <p:nvPr/>
        </p:nvSpPr>
        <p:spPr>
          <a:xfrm>
            <a:off x="11124563" y="2456767"/>
            <a:ext cx="380512" cy="369332"/>
          </a:xfrm>
          <a:prstGeom prst="rect">
            <a:avLst/>
          </a:prstGeom>
          <a:noFill/>
          <a:ln>
            <a:noFill/>
          </a:ln>
        </p:spPr>
        <p:txBody>
          <a:bodyPr wrap="square" rtlCol="0">
            <a:spAutoFit/>
          </a:bodyPr>
          <a:lstStyle/>
          <a:p>
            <a:pPr algn="ctr"/>
            <a:r>
              <a:rPr lang="en-US" altLang="zh-CN" dirty="0">
                <a:latin typeface="+mj-lt"/>
              </a:rPr>
              <a:t>…</a:t>
            </a:r>
            <a:endParaRPr lang="zh-CN" altLang="en-US" dirty="0">
              <a:latin typeface="+mj-lt"/>
            </a:endParaRPr>
          </a:p>
        </p:txBody>
      </p:sp>
      <p:grpSp>
        <p:nvGrpSpPr>
          <p:cNvPr id="27" name="组合 26">
            <a:extLst>
              <a:ext uri="{FF2B5EF4-FFF2-40B4-BE49-F238E27FC236}">
                <a16:creationId xmlns:a16="http://schemas.microsoft.com/office/drawing/2014/main" id="{021CFAA0-5456-4E0D-897A-3D5810452299}"/>
              </a:ext>
            </a:extLst>
          </p:cNvPr>
          <p:cNvGrpSpPr/>
          <p:nvPr/>
        </p:nvGrpSpPr>
        <p:grpSpPr>
          <a:xfrm>
            <a:off x="7720635" y="1118184"/>
            <a:ext cx="3246266" cy="3292720"/>
            <a:chOff x="7720635" y="1118184"/>
            <a:chExt cx="3246266" cy="3292720"/>
          </a:xfrm>
        </p:grpSpPr>
        <p:sp>
          <p:nvSpPr>
            <p:cNvPr id="16" name="文本框 15">
              <a:extLst>
                <a:ext uri="{FF2B5EF4-FFF2-40B4-BE49-F238E27FC236}">
                  <a16:creationId xmlns:a16="http://schemas.microsoft.com/office/drawing/2014/main" id="{EE6F1FB7-E9CF-470D-AF80-3D4233FA61CC}"/>
                </a:ext>
              </a:extLst>
            </p:cNvPr>
            <p:cNvSpPr txBox="1"/>
            <p:nvPr/>
          </p:nvSpPr>
          <p:spPr>
            <a:xfrm>
              <a:off x="7720635" y="1118184"/>
              <a:ext cx="3246266" cy="3292720"/>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18" name="文本框 17">
              <a:extLst>
                <a:ext uri="{FF2B5EF4-FFF2-40B4-BE49-F238E27FC236}">
                  <a16:creationId xmlns:a16="http://schemas.microsoft.com/office/drawing/2014/main" id="{521BD0CA-FF4D-4A1C-8E9B-F03BE5D00CA9}"/>
                </a:ext>
              </a:extLst>
            </p:cNvPr>
            <p:cNvSpPr txBox="1"/>
            <p:nvPr/>
          </p:nvSpPr>
          <p:spPr>
            <a:xfrm>
              <a:off x="8027423" y="1118184"/>
              <a:ext cx="2632689" cy="523220"/>
            </a:xfrm>
            <a:prstGeom prst="rect">
              <a:avLst/>
            </a:prstGeom>
            <a:noFill/>
          </p:spPr>
          <p:txBody>
            <a:bodyPr wrap="square" rtlCol="0">
              <a:spAutoFit/>
            </a:bodyPr>
            <a:lstStyle/>
            <a:p>
              <a:pPr algn="ctr"/>
              <a:r>
                <a:rPr lang="en-US" altLang="zh-CN" sz="1400" dirty="0">
                  <a:latin typeface="+mj-lt"/>
                </a:rPr>
                <a:t>Failure due to drastic temporal change</a:t>
              </a:r>
              <a:endParaRPr lang="zh-CN" altLang="en-US" sz="1400" dirty="0">
                <a:latin typeface="+mj-lt"/>
              </a:endParaRPr>
            </a:p>
          </p:txBody>
        </p:sp>
        <p:pic>
          <p:nvPicPr>
            <p:cNvPr id="20" name="图片 19">
              <a:extLst>
                <a:ext uri="{FF2B5EF4-FFF2-40B4-BE49-F238E27FC236}">
                  <a16:creationId xmlns:a16="http://schemas.microsoft.com/office/drawing/2014/main" id="{7F29D61A-7886-472E-8A36-BAC988915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0695" y="1733782"/>
              <a:ext cx="1546143" cy="1030762"/>
            </a:xfrm>
            <a:prstGeom prst="rect">
              <a:avLst/>
            </a:prstGeom>
            <a:ln w="19050">
              <a:solidFill>
                <a:schemeClr val="tx1"/>
              </a:solidFill>
            </a:ln>
          </p:spPr>
        </p:pic>
        <p:pic>
          <p:nvPicPr>
            <p:cNvPr id="22" name="图片 21">
              <a:extLst>
                <a:ext uri="{FF2B5EF4-FFF2-40B4-BE49-F238E27FC236}">
                  <a16:creationId xmlns:a16="http://schemas.microsoft.com/office/drawing/2014/main" id="{ED3A2AAC-7B35-4FDE-AEC3-C40EC8F9E0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0694" y="3363428"/>
              <a:ext cx="1546143" cy="869706"/>
            </a:xfrm>
            <a:prstGeom prst="rect">
              <a:avLst/>
            </a:prstGeom>
            <a:ln w="19050">
              <a:solidFill>
                <a:schemeClr val="tx1"/>
              </a:solidFill>
            </a:ln>
          </p:spPr>
        </p:pic>
        <p:cxnSp>
          <p:nvCxnSpPr>
            <p:cNvPr id="23" name="直接箭头连接符 22">
              <a:extLst>
                <a:ext uri="{FF2B5EF4-FFF2-40B4-BE49-F238E27FC236}">
                  <a16:creationId xmlns:a16="http://schemas.microsoft.com/office/drawing/2014/main" id="{C35DF3E9-3AD4-4C86-894C-D461B3A3763F}"/>
                </a:ext>
              </a:extLst>
            </p:cNvPr>
            <p:cNvCxnSpPr>
              <a:cxnSpLocks/>
            </p:cNvCxnSpPr>
            <p:nvPr/>
          </p:nvCxnSpPr>
          <p:spPr>
            <a:xfrm>
              <a:off x="9381102" y="2826099"/>
              <a:ext cx="0" cy="4496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936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p:txBody>
          <a:bodyPr/>
          <a:lstStyle/>
          <a:p>
            <a:r>
              <a:rPr lang="en-US" altLang="zh-CN" dirty="0"/>
              <a:t>Temporal filtering</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8749C-A240-467C-96C7-37655604532A}"/>
                  </a:ext>
                </a:extLst>
              </p:cNvPr>
              <p:cNvSpPr txBox="1"/>
              <p:nvPr/>
            </p:nvSpPr>
            <p:spPr>
              <a:xfrm>
                <a:off x="1543293" y="4674101"/>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84E8749C-A240-467C-96C7-37655604532A}"/>
                  </a:ext>
                </a:extLst>
              </p:cNvPr>
              <p:cNvSpPr txBox="1">
                <a:spLocks noRot="1" noChangeAspect="1" noMove="1" noResize="1" noEditPoints="1" noAdjustHandles="1" noChangeArrowheads="1" noChangeShapeType="1" noTextEdit="1"/>
              </p:cNvSpPr>
              <p:nvPr/>
            </p:nvSpPr>
            <p:spPr>
              <a:xfrm>
                <a:off x="1543293" y="4674101"/>
                <a:ext cx="3322320" cy="307777"/>
              </a:xfrm>
              <a:prstGeom prst="rect">
                <a:avLst/>
              </a:prstGeom>
              <a:blipFill>
                <a:blip r:embed="rId3"/>
                <a:stretch>
                  <a:fillRect t="-4000" b="-20000"/>
                </a:stretch>
              </a:blipFill>
            </p:spPr>
            <p:txBody>
              <a:bodyPr/>
              <a:lstStyle/>
              <a:p>
                <a:r>
                  <a:rPr lang="zh-CN" altLang="en-US">
                    <a:noFill/>
                  </a:rPr>
                  <a:t> </a:t>
                </a:r>
              </a:p>
            </p:txBody>
          </p:sp>
        </mc:Fallback>
      </mc:AlternateContent>
      <p:pic>
        <p:nvPicPr>
          <p:cNvPr id="62" name="图片 61">
            <a:extLst>
              <a:ext uri="{FF2B5EF4-FFF2-40B4-BE49-F238E27FC236}">
                <a16:creationId xmlns:a16="http://schemas.microsoft.com/office/drawing/2014/main" id="{8C43E3B8-4144-416A-B5FB-F7A0C3370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18" y="1436762"/>
            <a:ext cx="4723199" cy="3148800"/>
          </a:xfrm>
          <a:prstGeom prst="rect">
            <a:avLst/>
          </a:prstGeom>
          <a:ln w="19050">
            <a:solidFill>
              <a:schemeClr val="tx1"/>
            </a:solidFill>
          </a:ln>
        </p:spPr>
      </p:pic>
    </p:spTree>
    <p:extLst>
      <p:ext uri="{BB962C8B-B14F-4D97-AF65-F5344CB8AC3E}">
        <p14:creationId xmlns:p14="http://schemas.microsoft.com/office/powerpoint/2010/main" val="16646749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1BA9F6-1517-48AF-A272-B0C13BD70FC3}"/>
              </a:ext>
            </a:extLst>
          </p:cNvPr>
          <p:cNvSpPr>
            <a:spLocks noGrp="1"/>
          </p:cNvSpPr>
          <p:nvPr>
            <p:ph type="title"/>
          </p:nvPr>
        </p:nvSpPr>
        <p:spPr/>
        <p:txBody>
          <a:bodyPr/>
          <a:lstStyle/>
          <a:p>
            <a:r>
              <a:rPr lang="en-US" altLang="zh-CN" b="0" dirty="0"/>
              <a:t>Conclusion</a:t>
            </a:r>
            <a:endParaRPr lang="zh-CN" altLang="en-US" b="0" dirty="0"/>
          </a:p>
        </p:txBody>
      </p:sp>
    </p:spTree>
    <p:extLst>
      <p:ext uri="{BB962C8B-B14F-4D97-AF65-F5344CB8AC3E}">
        <p14:creationId xmlns:p14="http://schemas.microsoft.com/office/powerpoint/2010/main" val="3876958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5620BE-D545-49B6-88C3-F3C0A3BD0A1B}"/>
              </a:ext>
            </a:extLst>
          </p:cNvPr>
          <p:cNvSpPr>
            <a:spLocks noGrp="1"/>
          </p:cNvSpPr>
          <p:nvPr>
            <p:ph type="title"/>
          </p:nvPr>
        </p:nvSpPr>
        <p:spPr/>
        <p:txBody>
          <a:bodyPr/>
          <a:lstStyle/>
          <a:p>
            <a:r>
              <a:rPr lang="en-US" altLang="zh-CN" dirty="0"/>
              <a:t>Conclusion</a:t>
            </a:r>
            <a:endParaRPr lang="zh-CN" altLang="en-US" dirty="0"/>
          </a:p>
        </p:txBody>
      </p:sp>
      <p:sp>
        <p:nvSpPr>
          <p:cNvPr id="3" name="文本框 2">
            <a:extLst>
              <a:ext uri="{FF2B5EF4-FFF2-40B4-BE49-F238E27FC236}">
                <a16:creationId xmlns:a16="http://schemas.microsoft.com/office/drawing/2014/main" id="{1E7CDC2D-63BA-45D8-8EB6-62D86F6F8F74}"/>
              </a:ext>
            </a:extLst>
          </p:cNvPr>
          <p:cNvSpPr txBox="1"/>
          <p:nvPr/>
        </p:nvSpPr>
        <p:spPr>
          <a:xfrm>
            <a:off x="1016000" y="1123950"/>
            <a:ext cx="7981950" cy="369332"/>
          </a:xfrm>
          <a:prstGeom prst="rect">
            <a:avLst/>
          </a:prstGeom>
          <a:noFill/>
        </p:spPr>
        <p:txBody>
          <a:bodyPr wrap="square" rtlCol="0">
            <a:spAutoFit/>
          </a:bodyPr>
          <a:lstStyle/>
          <a:p>
            <a:pPr marL="176213" indent="-176213">
              <a:buFont typeface="Arial" panose="020B0604020202020204" pitchFamily="34" charset="0"/>
              <a:buChar char="•"/>
            </a:pPr>
            <a:r>
              <a:rPr lang="en-US" altLang="zh-CN" dirty="0"/>
              <a:t>Three types of motion vectors</a:t>
            </a:r>
          </a:p>
        </p:txBody>
      </p:sp>
      <p:sp>
        <p:nvSpPr>
          <p:cNvPr id="10" name="文本框 9">
            <a:extLst>
              <a:ext uri="{FF2B5EF4-FFF2-40B4-BE49-F238E27FC236}">
                <a16:creationId xmlns:a16="http://schemas.microsoft.com/office/drawing/2014/main" id="{AFB34D93-34FE-4691-ABB0-853AD63FD0BA}"/>
              </a:ext>
            </a:extLst>
          </p:cNvPr>
          <p:cNvSpPr txBox="1"/>
          <p:nvPr/>
        </p:nvSpPr>
        <p:spPr>
          <a:xfrm>
            <a:off x="1016000" y="3429000"/>
            <a:ext cx="7981950" cy="1302921"/>
          </a:xfrm>
          <a:prstGeom prst="rect">
            <a:avLst/>
          </a:prstGeom>
          <a:noFill/>
        </p:spPr>
        <p:txBody>
          <a:bodyPr wrap="square" rtlCol="0">
            <a:spAutoFit/>
          </a:bodyPr>
          <a:lstStyle/>
          <a:p>
            <a:pPr marL="176213" indent="-176213">
              <a:lnSpc>
                <a:spcPct val="150000"/>
              </a:lnSpc>
              <a:buFont typeface="Arial" panose="020B0604020202020204" pitchFamily="34" charset="0"/>
              <a:buChar char="•"/>
            </a:pPr>
            <a:r>
              <a:rPr lang="en-US" altLang="zh-CN" dirty="0"/>
              <a:t>Temporally reliable</a:t>
            </a:r>
          </a:p>
          <a:p>
            <a:pPr marL="176213" indent="-176213">
              <a:lnSpc>
                <a:spcPct val="150000"/>
              </a:lnSpc>
              <a:buFont typeface="Arial" panose="020B0604020202020204" pitchFamily="34" charset="0"/>
              <a:buChar char="•"/>
            </a:pPr>
            <a:r>
              <a:rPr lang="en-US" altLang="zh-CN" dirty="0"/>
              <a:t>Negligible performance overhead</a:t>
            </a:r>
          </a:p>
          <a:p>
            <a:pPr marL="176213" indent="-176213">
              <a:lnSpc>
                <a:spcPct val="150000"/>
              </a:lnSpc>
              <a:buFont typeface="Arial" panose="020B0604020202020204" pitchFamily="34" charset="0"/>
              <a:buChar char="•"/>
            </a:pPr>
            <a:r>
              <a:rPr lang="en-US" altLang="zh-CN" dirty="0"/>
              <a:t>Production-ready</a:t>
            </a:r>
          </a:p>
        </p:txBody>
      </p:sp>
      <p:grpSp>
        <p:nvGrpSpPr>
          <p:cNvPr id="12" name="组合 11">
            <a:extLst>
              <a:ext uri="{FF2B5EF4-FFF2-40B4-BE49-F238E27FC236}">
                <a16:creationId xmlns:a16="http://schemas.microsoft.com/office/drawing/2014/main" id="{B9D25FD3-7C2B-4F88-859B-4C08725BF7EA}"/>
              </a:ext>
            </a:extLst>
          </p:cNvPr>
          <p:cNvGrpSpPr/>
          <p:nvPr/>
        </p:nvGrpSpPr>
        <p:grpSpPr>
          <a:xfrm>
            <a:off x="1384071" y="1655023"/>
            <a:ext cx="2251221" cy="1685077"/>
            <a:chOff x="1384071" y="1655023"/>
            <a:chExt cx="2251221" cy="1685077"/>
          </a:xfrm>
        </p:grpSpPr>
        <p:sp>
          <p:nvSpPr>
            <p:cNvPr id="4" name="文本框 3">
              <a:extLst>
                <a:ext uri="{FF2B5EF4-FFF2-40B4-BE49-F238E27FC236}">
                  <a16:creationId xmlns:a16="http://schemas.microsoft.com/office/drawing/2014/main" id="{676CBEC8-AA33-4C7B-9AD6-B5533EBAA2A5}"/>
                </a:ext>
              </a:extLst>
            </p:cNvPr>
            <p:cNvSpPr txBox="1"/>
            <p:nvPr/>
          </p:nvSpPr>
          <p:spPr>
            <a:xfrm>
              <a:off x="1384071" y="1655025"/>
              <a:ext cx="2233771" cy="1685075"/>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7FE6C2D7-C3F2-4D47-A55F-562DD2E97287}"/>
                </a:ext>
              </a:extLst>
            </p:cNvPr>
            <p:cNvSpPr txBox="1"/>
            <p:nvPr/>
          </p:nvSpPr>
          <p:spPr>
            <a:xfrm>
              <a:off x="1384071" y="1655023"/>
              <a:ext cx="2251221" cy="307777"/>
            </a:xfrm>
            <a:prstGeom prst="rect">
              <a:avLst/>
            </a:prstGeom>
            <a:noFill/>
          </p:spPr>
          <p:txBody>
            <a:bodyPr wrap="square" rtlCol="0">
              <a:spAutoFit/>
            </a:bodyPr>
            <a:lstStyle/>
            <a:p>
              <a:pPr algn="ctr"/>
              <a:r>
                <a:rPr lang="en-US" altLang="zh-CN" sz="1400" dirty="0">
                  <a:latin typeface="+mj-lt"/>
                </a:rPr>
                <a:t>Shadow motion vector</a:t>
              </a:r>
              <a:endParaRPr lang="zh-CN" altLang="en-US" sz="1400" dirty="0">
                <a:latin typeface="+mj-lt"/>
              </a:endParaRPr>
            </a:p>
          </p:txBody>
        </p:sp>
        <p:pic>
          <p:nvPicPr>
            <p:cNvPr id="40" name="图片 39">
              <a:extLst>
                <a:ext uri="{FF2B5EF4-FFF2-40B4-BE49-F238E27FC236}">
                  <a16:creationId xmlns:a16="http://schemas.microsoft.com/office/drawing/2014/main" id="{DA2FD679-8E1C-4CC8-B7C3-4AD2AE4961D7}"/>
                </a:ext>
              </a:extLst>
            </p:cNvPr>
            <p:cNvPicPr>
              <a:picLocks noChangeAspect="1"/>
            </p:cNvPicPr>
            <p:nvPr/>
          </p:nvPicPr>
          <p:blipFill>
            <a:blip r:embed="rId3"/>
            <a:stretch>
              <a:fillRect/>
            </a:stretch>
          </p:blipFill>
          <p:spPr>
            <a:xfrm>
              <a:off x="1503383" y="2027064"/>
              <a:ext cx="2012596" cy="1187589"/>
            </a:xfrm>
            <a:prstGeom prst="rect">
              <a:avLst/>
            </a:prstGeom>
          </p:spPr>
        </p:pic>
      </p:grpSp>
      <p:grpSp>
        <p:nvGrpSpPr>
          <p:cNvPr id="13" name="组合 12">
            <a:extLst>
              <a:ext uri="{FF2B5EF4-FFF2-40B4-BE49-F238E27FC236}">
                <a16:creationId xmlns:a16="http://schemas.microsoft.com/office/drawing/2014/main" id="{B5BA3622-0681-47E0-B66D-D58BF28C0F55}"/>
              </a:ext>
            </a:extLst>
          </p:cNvPr>
          <p:cNvGrpSpPr/>
          <p:nvPr/>
        </p:nvGrpSpPr>
        <p:grpSpPr>
          <a:xfrm>
            <a:off x="3869266" y="1655025"/>
            <a:ext cx="2223877" cy="1685075"/>
            <a:chOff x="3869266" y="1655025"/>
            <a:chExt cx="2223877" cy="1685075"/>
          </a:xfrm>
        </p:grpSpPr>
        <p:sp>
          <p:nvSpPr>
            <p:cNvPr id="6" name="文本框 5">
              <a:extLst>
                <a:ext uri="{FF2B5EF4-FFF2-40B4-BE49-F238E27FC236}">
                  <a16:creationId xmlns:a16="http://schemas.microsoft.com/office/drawing/2014/main" id="{B19251B3-3760-487D-92BF-0C31220C6482}"/>
                </a:ext>
              </a:extLst>
            </p:cNvPr>
            <p:cNvSpPr txBox="1"/>
            <p:nvPr/>
          </p:nvSpPr>
          <p:spPr>
            <a:xfrm>
              <a:off x="3869266" y="1655025"/>
              <a:ext cx="2223877" cy="1685075"/>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F024EBAD-0A2C-4CDB-9D19-2E6369446EF1}"/>
                </a:ext>
              </a:extLst>
            </p:cNvPr>
            <p:cNvSpPr txBox="1"/>
            <p:nvPr/>
          </p:nvSpPr>
          <p:spPr>
            <a:xfrm>
              <a:off x="3869266" y="1660659"/>
              <a:ext cx="2209519" cy="523220"/>
            </a:xfrm>
            <a:prstGeom prst="rect">
              <a:avLst/>
            </a:prstGeom>
            <a:noFill/>
          </p:spPr>
          <p:txBody>
            <a:bodyPr wrap="square" rtlCol="0">
              <a:spAutoFit/>
            </a:bodyPr>
            <a:lstStyle/>
            <a:p>
              <a:pPr algn="ctr"/>
              <a:r>
                <a:rPr lang="en-US" altLang="zh-CN" sz="1400" dirty="0">
                  <a:latin typeface="+mj-lt"/>
                </a:rPr>
                <a:t>Stochastic glossy ref. motion vector </a:t>
              </a:r>
              <a:endParaRPr lang="zh-CN" altLang="en-US" sz="1400" dirty="0">
                <a:latin typeface="+mj-lt"/>
              </a:endParaRPr>
            </a:p>
          </p:txBody>
        </p:sp>
        <p:pic>
          <p:nvPicPr>
            <p:cNvPr id="11" name="图片 10">
              <a:extLst>
                <a:ext uri="{FF2B5EF4-FFF2-40B4-BE49-F238E27FC236}">
                  <a16:creationId xmlns:a16="http://schemas.microsoft.com/office/drawing/2014/main" id="{90F5A0B1-74C7-41F1-8BCE-DB0F2DDBB27D}"/>
                </a:ext>
              </a:extLst>
            </p:cNvPr>
            <p:cNvPicPr>
              <a:picLocks noChangeAspect="1"/>
            </p:cNvPicPr>
            <p:nvPr/>
          </p:nvPicPr>
          <p:blipFill>
            <a:blip r:embed="rId4"/>
            <a:stretch>
              <a:fillRect/>
            </a:stretch>
          </p:blipFill>
          <p:spPr>
            <a:xfrm>
              <a:off x="4164601" y="2114553"/>
              <a:ext cx="1684748" cy="1162695"/>
            </a:xfrm>
            <a:prstGeom prst="rect">
              <a:avLst/>
            </a:prstGeom>
          </p:spPr>
        </p:pic>
      </p:grpSp>
      <p:grpSp>
        <p:nvGrpSpPr>
          <p:cNvPr id="15" name="组合 14">
            <a:extLst>
              <a:ext uri="{FF2B5EF4-FFF2-40B4-BE49-F238E27FC236}">
                <a16:creationId xmlns:a16="http://schemas.microsoft.com/office/drawing/2014/main" id="{F156B45C-011E-4DE0-A808-97DD1064FD44}"/>
              </a:ext>
            </a:extLst>
          </p:cNvPr>
          <p:cNvGrpSpPr/>
          <p:nvPr/>
        </p:nvGrpSpPr>
        <p:grpSpPr>
          <a:xfrm>
            <a:off x="6327117" y="1655023"/>
            <a:ext cx="2209519" cy="1685075"/>
            <a:chOff x="6327117" y="1655023"/>
            <a:chExt cx="2209519" cy="1685075"/>
          </a:xfrm>
        </p:grpSpPr>
        <p:sp>
          <p:nvSpPr>
            <p:cNvPr id="8" name="文本框 7">
              <a:extLst>
                <a:ext uri="{FF2B5EF4-FFF2-40B4-BE49-F238E27FC236}">
                  <a16:creationId xmlns:a16="http://schemas.microsoft.com/office/drawing/2014/main" id="{10298C4D-68F8-4678-A53C-8ACACE2F05C6}"/>
                </a:ext>
              </a:extLst>
            </p:cNvPr>
            <p:cNvSpPr txBox="1"/>
            <p:nvPr/>
          </p:nvSpPr>
          <p:spPr>
            <a:xfrm>
              <a:off x="6327117" y="1655023"/>
              <a:ext cx="2209519" cy="1685075"/>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9" name="文本框 8">
              <a:extLst>
                <a:ext uri="{FF2B5EF4-FFF2-40B4-BE49-F238E27FC236}">
                  <a16:creationId xmlns:a16="http://schemas.microsoft.com/office/drawing/2014/main" id="{435DB2E5-073B-44EE-B1F1-BDEA4568A6B6}"/>
                </a:ext>
              </a:extLst>
            </p:cNvPr>
            <p:cNvSpPr txBox="1"/>
            <p:nvPr/>
          </p:nvSpPr>
          <p:spPr>
            <a:xfrm>
              <a:off x="6359524" y="1655690"/>
              <a:ext cx="2144704" cy="307777"/>
            </a:xfrm>
            <a:prstGeom prst="rect">
              <a:avLst/>
            </a:prstGeom>
            <a:noFill/>
          </p:spPr>
          <p:txBody>
            <a:bodyPr wrap="square" rtlCol="0">
              <a:spAutoFit/>
            </a:bodyPr>
            <a:lstStyle/>
            <a:p>
              <a:pPr algn="ctr"/>
              <a:r>
                <a:rPr lang="en-US" altLang="zh-CN" sz="1400" dirty="0">
                  <a:latin typeface="+mj-lt"/>
                </a:rPr>
                <a:t>Dual motion vector</a:t>
              </a:r>
              <a:endParaRPr lang="zh-CN" altLang="en-US" sz="1400" dirty="0">
                <a:latin typeface="+mj-lt"/>
              </a:endParaRPr>
            </a:p>
          </p:txBody>
        </p:sp>
        <p:pic>
          <p:nvPicPr>
            <p:cNvPr id="14" name="图片 13">
              <a:extLst>
                <a:ext uri="{FF2B5EF4-FFF2-40B4-BE49-F238E27FC236}">
                  <a16:creationId xmlns:a16="http://schemas.microsoft.com/office/drawing/2014/main" id="{75B71462-65C7-490D-B30B-1B64D26C4AE3}"/>
                </a:ext>
              </a:extLst>
            </p:cNvPr>
            <p:cNvPicPr>
              <a:picLocks noChangeAspect="1"/>
            </p:cNvPicPr>
            <p:nvPr/>
          </p:nvPicPr>
          <p:blipFill>
            <a:blip r:embed="rId5"/>
            <a:stretch>
              <a:fillRect/>
            </a:stretch>
          </p:blipFill>
          <p:spPr>
            <a:xfrm>
              <a:off x="6484783" y="2183879"/>
              <a:ext cx="1884792" cy="966560"/>
            </a:xfrm>
            <a:prstGeom prst="rect">
              <a:avLst/>
            </a:prstGeom>
          </p:spPr>
        </p:pic>
      </p:grpSp>
    </p:spTree>
    <p:extLst>
      <p:ext uri="{BB962C8B-B14F-4D97-AF65-F5344CB8AC3E}">
        <p14:creationId xmlns:p14="http://schemas.microsoft.com/office/powerpoint/2010/main" val="2773918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5620BE-D545-49B6-88C3-F3C0A3BD0A1B}"/>
              </a:ext>
            </a:extLst>
          </p:cNvPr>
          <p:cNvSpPr>
            <a:spLocks noGrp="1"/>
          </p:cNvSpPr>
          <p:nvPr>
            <p:ph type="title"/>
          </p:nvPr>
        </p:nvSpPr>
        <p:spPr/>
        <p:txBody>
          <a:bodyPr/>
          <a:lstStyle/>
          <a:p>
            <a:r>
              <a:rPr lang="en-US" altLang="zh-CN" dirty="0"/>
              <a:t>Future work</a:t>
            </a:r>
            <a:endParaRPr lang="zh-CN" altLang="en-US" dirty="0"/>
          </a:p>
        </p:txBody>
      </p:sp>
      <p:sp>
        <p:nvSpPr>
          <p:cNvPr id="3" name="文本框 2">
            <a:extLst>
              <a:ext uri="{FF2B5EF4-FFF2-40B4-BE49-F238E27FC236}">
                <a16:creationId xmlns:a16="http://schemas.microsoft.com/office/drawing/2014/main" id="{1E7CDC2D-63BA-45D8-8EB6-62D86F6F8F74}"/>
              </a:ext>
            </a:extLst>
          </p:cNvPr>
          <p:cNvSpPr txBox="1"/>
          <p:nvPr/>
        </p:nvSpPr>
        <p:spPr>
          <a:xfrm>
            <a:off x="1016000" y="1123950"/>
            <a:ext cx="7981950" cy="1718419"/>
          </a:xfrm>
          <a:prstGeom prst="rect">
            <a:avLst/>
          </a:prstGeom>
          <a:noFill/>
        </p:spPr>
        <p:txBody>
          <a:bodyPr wrap="square" rtlCol="0">
            <a:spAutoFit/>
          </a:bodyPr>
          <a:lstStyle/>
          <a:p>
            <a:pPr marL="176213" indent="-176213">
              <a:lnSpc>
                <a:spcPct val="150000"/>
              </a:lnSpc>
              <a:buFont typeface="Arial" panose="020B0604020202020204" pitchFamily="34" charset="0"/>
              <a:buChar char="•"/>
            </a:pPr>
            <a:r>
              <a:rPr lang="en-US" altLang="zh-CN" dirty="0"/>
              <a:t>Temporally reliable motion vector for distribution effects</a:t>
            </a:r>
          </a:p>
          <a:p>
            <a:pPr marL="633413" lvl="1" indent="-176213">
              <a:lnSpc>
                <a:spcPct val="150000"/>
              </a:lnSpc>
              <a:buFont typeface="Arial" panose="020B0604020202020204" pitchFamily="34" charset="0"/>
              <a:buChar char="•"/>
            </a:pPr>
            <a:r>
              <a:rPr lang="en-US" altLang="zh-CN" dirty="0"/>
              <a:t>Motion blur, depth of field, etc.</a:t>
            </a:r>
          </a:p>
          <a:p>
            <a:pPr marL="176213" indent="-176213">
              <a:lnSpc>
                <a:spcPct val="150000"/>
              </a:lnSpc>
              <a:buFont typeface="Arial" panose="020B0604020202020204" pitchFamily="34" charset="0"/>
              <a:buChar char="•"/>
            </a:pPr>
            <a:r>
              <a:rPr lang="en-US" altLang="zh-CN" dirty="0"/>
              <a:t>Study non-exponential temporal falloffs</a:t>
            </a:r>
          </a:p>
          <a:p>
            <a:pPr marL="176213" indent="-176213">
              <a:lnSpc>
                <a:spcPct val="150000"/>
              </a:lnSpc>
              <a:buFont typeface="Arial" panose="020B0604020202020204" pitchFamily="34" charset="0"/>
              <a:buChar char="•"/>
            </a:pPr>
            <a:r>
              <a:rPr lang="en-US" altLang="zh-CN" dirty="0"/>
              <a:t>Machine learning</a:t>
            </a:r>
          </a:p>
        </p:txBody>
      </p:sp>
    </p:spTree>
    <p:extLst>
      <p:ext uri="{BB962C8B-B14F-4D97-AF65-F5344CB8AC3E}">
        <p14:creationId xmlns:p14="http://schemas.microsoft.com/office/powerpoint/2010/main" val="213597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06E7BFB-F492-4F73-ABAA-281FB5A08E33}"/>
              </a:ext>
            </a:extLst>
          </p:cNvPr>
          <p:cNvSpPr/>
          <p:nvPr/>
        </p:nvSpPr>
        <p:spPr>
          <a:xfrm>
            <a:off x="-185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68B8A484-0580-4901-9065-62FEC8330EED}"/>
              </a:ext>
            </a:extLst>
          </p:cNvPr>
          <p:cNvSpPr>
            <a:spLocks noGrp="1"/>
          </p:cNvSpPr>
          <p:nvPr>
            <p:ph type="ctrTitle"/>
          </p:nvPr>
        </p:nvSpPr>
        <p:spPr>
          <a:xfrm>
            <a:off x="679764" y="3615213"/>
            <a:ext cx="10832466" cy="499004"/>
          </a:xfrm>
        </p:spPr>
        <p:txBody>
          <a:bodyPr>
            <a:noAutofit/>
          </a:bodyPr>
          <a:lstStyle/>
          <a:p>
            <a:r>
              <a:rPr lang="en-US" altLang="zh-CN" sz="2800" spc="-40" dirty="0">
                <a:latin typeface="Avenir Heavy" panose="020B0703020203020204" pitchFamily="34" charset="0"/>
              </a:rPr>
              <a:t>Temporally Reliable Motion Vectors for Real-time Ray Tracing</a:t>
            </a:r>
            <a:endParaRPr lang="zh-CN" altLang="en-US" sz="2800" spc="-40" dirty="0">
              <a:latin typeface="Avenir Heavy" panose="020B0703020203020204" pitchFamily="34" charset="0"/>
            </a:endParaRPr>
          </a:p>
        </p:txBody>
      </p:sp>
      <p:sp>
        <p:nvSpPr>
          <p:cNvPr id="12" name="文本框 11">
            <a:extLst>
              <a:ext uri="{FF2B5EF4-FFF2-40B4-BE49-F238E27FC236}">
                <a16:creationId xmlns:a16="http://schemas.microsoft.com/office/drawing/2014/main" id="{8AFE6A13-2CD3-4B14-A036-FB7F061BBC96}"/>
              </a:ext>
            </a:extLst>
          </p:cNvPr>
          <p:cNvSpPr txBox="1"/>
          <p:nvPr/>
        </p:nvSpPr>
        <p:spPr>
          <a:xfrm>
            <a:off x="1113364" y="4270022"/>
            <a:ext cx="7190106" cy="429605"/>
          </a:xfrm>
          <a:prstGeom prst="rect">
            <a:avLst/>
          </a:prstGeom>
          <a:noFill/>
        </p:spPr>
        <p:txBody>
          <a:bodyPr wrap="square" rtlCol="0">
            <a:spAutoFit/>
          </a:bodyPr>
          <a:lstStyle/>
          <a:p>
            <a:pPr>
              <a:lnSpc>
                <a:spcPts val="2800"/>
              </a:lnSpc>
            </a:pPr>
            <a:r>
              <a:rPr lang="en-US" altLang="zh-CN" sz="1600" dirty="0"/>
              <a:t>Zheng Zeng</a:t>
            </a:r>
            <a:r>
              <a:rPr lang="en-US" altLang="zh-CN" sz="1600" baseline="30000" dirty="0"/>
              <a:t>1</a:t>
            </a:r>
            <a:r>
              <a:rPr lang="en-US" altLang="zh-CN" sz="1600" dirty="0"/>
              <a:t>, Shiqiu Liu</a:t>
            </a:r>
            <a:r>
              <a:rPr lang="en-US" altLang="zh-CN" sz="1600" baseline="30000" dirty="0"/>
              <a:t>2</a:t>
            </a:r>
            <a:r>
              <a:rPr lang="en-US" altLang="zh-CN" sz="1600" dirty="0"/>
              <a:t>, Jinglei Yang</a:t>
            </a:r>
            <a:r>
              <a:rPr lang="en-US" altLang="zh-CN" sz="1600" baseline="30000" dirty="0"/>
              <a:t>3</a:t>
            </a:r>
            <a:r>
              <a:rPr lang="en-US" altLang="zh-CN" sz="1600" dirty="0"/>
              <a:t>, Lu Wang</a:t>
            </a:r>
            <a:r>
              <a:rPr lang="en-US" altLang="zh-CN" sz="1600" baseline="30000" dirty="0"/>
              <a:t>1 </a:t>
            </a:r>
            <a:r>
              <a:rPr lang="en-US" altLang="zh-CN" sz="1600" dirty="0"/>
              <a:t>and Ling-Qi Yan</a:t>
            </a:r>
            <a:r>
              <a:rPr lang="en-US" altLang="zh-CN" sz="1600" baseline="30000" dirty="0"/>
              <a:t>3</a:t>
            </a:r>
            <a:endParaRPr lang="zh-CN" altLang="en-US" sz="1600" baseline="30000" dirty="0"/>
          </a:p>
        </p:txBody>
      </p:sp>
      <p:pic>
        <p:nvPicPr>
          <p:cNvPr id="14" name="图片 13">
            <a:extLst>
              <a:ext uri="{FF2B5EF4-FFF2-40B4-BE49-F238E27FC236}">
                <a16:creationId xmlns:a16="http://schemas.microsoft.com/office/drawing/2014/main" id="{9512C202-748B-4519-BEF5-B5D967B63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614" y="4927666"/>
            <a:ext cx="899316" cy="890568"/>
          </a:xfrm>
          <a:prstGeom prst="rect">
            <a:avLst/>
          </a:prstGeom>
        </p:spPr>
      </p:pic>
      <p:pic>
        <p:nvPicPr>
          <p:cNvPr id="16" name="图片 15">
            <a:extLst>
              <a:ext uri="{FF2B5EF4-FFF2-40B4-BE49-F238E27FC236}">
                <a16:creationId xmlns:a16="http://schemas.microsoft.com/office/drawing/2014/main" id="{0DAF8C44-7887-4FD7-B573-EC78DDB3D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870" y="5013912"/>
            <a:ext cx="972632" cy="718076"/>
          </a:xfrm>
          <a:prstGeom prst="rect">
            <a:avLst/>
          </a:prstGeom>
        </p:spPr>
      </p:pic>
      <p:pic>
        <p:nvPicPr>
          <p:cNvPr id="18" name="图片 17">
            <a:extLst>
              <a:ext uri="{FF2B5EF4-FFF2-40B4-BE49-F238E27FC236}">
                <a16:creationId xmlns:a16="http://schemas.microsoft.com/office/drawing/2014/main" id="{6B5E58D9-2EBB-42C4-A9B4-D72F46F62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442" y="4914013"/>
            <a:ext cx="904221" cy="904221"/>
          </a:xfrm>
          <a:prstGeom prst="rect">
            <a:avLst/>
          </a:prstGeom>
        </p:spPr>
      </p:pic>
      <p:pic>
        <p:nvPicPr>
          <p:cNvPr id="20" name="图片 19">
            <a:extLst>
              <a:ext uri="{FF2B5EF4-FFF2-40B4-BE49-F238E27FC236}">
                <a16:creationId xmlns:a16="http://schemas.microsoft.com/office/drawing/2014/main" id="{B5C381F2-BC1E-4552-8447-DB2D3DD68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8016" y="4228627"/>
            <a:ext cx="5961161" cy="1858433"/>
          </a:xfrm>
          <a:prstGeom prst="rect">
            <a:avLst/>
          </a:prstGeom>
        </p:spPr>
      </p:pic>
      <p:pic>
        <p:nvPicPr>
          <p:cNvPr id="10" name="图片 9">
            <a:extLst>
              <a:ext uri="{FF2B5EF4-FFF2-40B4-BE49-F238E27FC236}">
                <a16:creationId xmlns:a16="http://schemas.microsoft.com/office/drawing/2014/main" id="{5D722799-5FDE-4881-8A68-9CEDB4D308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817" y="644527"/>
            <a:ext cx="9832651" cy="2656401"/>
          </a:xfrm>
          <a:prstGeom prst="rect">
            <a:avLst/>
          </a:prstGeom>
        </p:spPr>
      </p:pic>
    </p:spTree>
    <p:extLst>
      <p:ext uri="{BB962C8B-B14F-4D97-AF65-F5344CB8AC3E}">
        <p14:creationId xmlns:p14="http://schemas.microsoft.com/office/powerpoint/2010/main" val="2601560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C65A1-1FD6-4362-96B2-63245F44F26C}"/>
              </a:ext>
            </a:extLst>
          </p:cNvPr>
          <p:cNvSpPr>
            <a:spLocks noGrp="1"/>
          </p:cNvSpPr>
          <p:nvPr>
            <p:ph type="title"/>
          </p:nvPr>
        </p:nvSpPr>
        <p:spPr/>
        <p:txBody>
          <a:bodyPr/>
          <a:lstStyle/>
          <a:p>
            <a:r>
              <a:rPr lang="en-US" altLang="zh-CN" dirty="0"/>
              <a:t>Potential improvements</a:t>
            </a:r>
          </a:p>
        </p:txBody>
      </p:sp>
      <p:sp>
        <p:nvSpPr>
          <p:cNvPr id="3" name="文本框 2">
            <a:extLst>
              <a:ext uri="{FF2B5EF4-FFF2-40B4-BE49-F238E27FC236}">
                <a16:creationId xmlns:a16="http://schemas.microsoft.com/office/drawing/2014/main" id="{21E53282-808C-41E7-AEA7-D09756B68C3D}"/>
              </a:ext>
            </a:extLst>
          </p:cNvPr>
          <p:cNvSpPr txBox="1"/>
          <p:nvPr/>
        </p:nvSpPr>
        <p:spPr>
          <a:xfrm>
            <a:off x="912779" y="1112226"/>
            <a:ext cx="6884376" cy="369332"/>
          </a:xfrm>
          <a:prstGeom prst="rect">
            <a:avLst/>
          </a:prstGeom>
          <a:noFill/>
        </p:spPr>
        <p:txBody>
          <a:bodyPr wrap="square" rtlCol="0">
            <a:spAutoFit/>
          </a:bodyPr>
          <a:lstStyle/>
          <a:p>
            <a:r>
              <a:rPr lang="en-US" altLang="zh-CN" dirty="0"/>
              <a:t>Gain Potential improvements with orthogonal approaches: </a:t>
            </a:r>
            <a:endParaRPr lang="zh-CN" altLang="en-US" dirty="0"/>
          </a:p>
        </p:txBody>
      </p:sp>
      <p:sp>
        <p:nvSpPr>
          <p:cNvPr id="11" name="文本框 10">
            <a:extLst>
              <a:ext uri="{FF2B5EF4-FFF2-40B4-BE49-F238E27FC236}">
                <a16:creationId xmlns:a16="http://schemas.microsoft.com/office/drawing/2014/main" id="{AA9926F2-6D7E-4D4B-919B-CC636563EEA9}"/>
              </a:ext>
            </a:extLst>
          </p:cNvPr>
          <p:cNvSpPr txBox="1"/>
          <p:nvPr/>
        </p:nvSpPr>
        <p:spPr>
          <a:xfrm>
            <a:off x="9705492" y="2993608"/>
            <a:ext cx="380512" cy="369332"/>
          </a:xfrm>
          <a:prstGeom prst="rect">
            <a:avLst/>
          </a:prstGeom>
          <a:noFill/>
          <a:ln>
            <a:noFill/>
          </a:ln>
        </p:spPr>
        <p:txBody>
          <a:bodyPr wrap="square" rtlCol="0">
            <a:spAutoFit/>
          </a:bodyPr>
          <a:lstStyle/>
          <a:p>
            <a:pPr algn="ctr"/>
            <a:r>
              <a:rPr lang="en-US" altLang="zh-CN" dirty="0">
                <a:latin typeface="+mj-lt"/>
              </a:rPr>
              <a:t>…</a:t>
            </a:r>
            <a:endParaRPr lang="zh-CN" altLang="en-US" dirty="0">
              <a:latin typeface="+mj-lt"/>
            </a:endParaRPr>
          </a:p>
        </p:txBody>
      </p:sp>
      <p:grpSp>
        <p:nvGrpSpPr>
          <p:cNvPr id="21" name="组合 20">
            <a:extLst>
              <a:ext uri="{FF2B5EF4-FFF2-40B4-BE49-F238E27FC236}">
                <a16:creationId xmlns:a16="http://schemas.microsoft.com/office/drawing/2014/main" id="{F72FE22E-4C84-4370-B7E0-A894874DA740}"/>
              </a:ext>
            </a:extLst>
          </p:cNvPr>
          <p:cNvGrpSpPr/>
          <p:nvPr/>
        </p:nvGrpSpPr>
        <p:grpSpPr>
          <a:xfrm>
            <a:off x="6744509" y="1655025"/>
            <a:ext cx="2768602" cy="3292720"/>
            <a:chOff x="6744509" y="1655025"/>
            <a:chExt cx="2768602" cy="3292720"/>
          </a:xfrm>
        </p:grpSpPr>
        <p:sp>
          <p:nvSpPr>
            <p:cNvPr id="6" name="文本框 5">
              <a:extLst>
                <a:ext uri="{FF2B5EF4-FFF2-40B4-BE49-F238E27FC236}">
                  <a16:creationId xmlns:a16="http://schemas.microsoft.com/office/drawing/2014/main" id="{BA1A9447-DD67-4205-9C3B-E7B4F09C294D}"/>
                </a:ext>
              </a:extLst>
            </p:cNvPr>
            <p:cNvSpPr txBox="1"/>
            <p:nvPr/>
          </p:nvSpPr>
          <p:spPr>
            <a:xfrm>
              <a:off x="6779451" y="1655025"/>
              <a:ext cx="2708031" cy="3292720"/>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D528C39-8834-4D5F-8F3B-3E0BF0ABBC6C}"/>
                    </a:ext>
                  </a:extLst>
                </p:cNvPr>
                <p:cNvSpPr txBox="1"/>
                <p:nvPr/>
              </p:nvSpPr>
              <p:spPr>
                <a:xfrm>
                  <a:off x="7175448" y="1655025"/>
                  <a:ext cx="1916035" cy="523220"/>
                </a:xfrm>
                <a:prstGeom prst="rect">
                  <a:avLst/>
                </a:prstGeom>
                <a:noFill/>
                <a:ln>
                  <a:noFill/>
                </a:ln>
              </p:spPr>
              <p:txBody>
                <a:bodyPr wrap="square" rtlCol="0">
                  <a:spAutoFit/>
                </a:bodyPr>
                <a:lstStyle/>
                <a:p>
                  <a:pPr algn="ctr"/>
                  <a:r>
                    <a:rPr lang="en-US" altLang="zh-CN" sz="1400" dirty="0">
                      <a:solidFill>
                        <a:schemeClr val="tx1"/>
                      </a:solidFill>
                      <a:latin typeface="+mj-lt"/>
                    </a:rPr>
                    <a:t>Dynamically select blending factor </a:t>
                  </a:r>
                  <a14:m>
                    <m:oMath xmlns:m="http://schemas.openxmlformats.org/officeDocument/2006/math">
                      <m:r>
                        <a:rPr lang="en-US" altLang="zh-CN" sz="1400" b="0" i="1" smtClean="0">
                          <a:solidFill>
                            <a:schemeClr val="tx1"/>
                          </a:solidFill>
                          <a:latin typeface="Cambria Math" panose="02040503050406030204" pitchFamily="18" charset="0"/>
                        </a:rPr>
                        <m:t>𝛼</m:t>
                      </m:r>
                    </m:oMath>
                  </a14:m>
                  <a:endParaRPr lang="zh-CN" altLang="en-US" sz="1400" dirty="0">
                    <a:solidFill>
                      <a:schemeClr val="tx1"/>
                    </a:solidFill>
                    <a:latin typeface="+mj-lt"/>
                  </a:endParaRPr>
                </a:p>
              </p:txBody>
            </p:sp>
          </mc:Choice>
          <mc:Fallback xmlns="">
            <p:sp>
              <p:nvSpPr>
                <p:cNvPr id="9" name="文本框 8">
                  <a:extLst>
                    <a:ext uri="{FF2B5EF4-FFF2-40B4-BE49-F238E27FC236}">
                      <a16:creationId xmlns:a16="http://schemas.microsoft.com/office/drawing/2014/main" id="{CD528C39-8834-4D5F-8F3B-3E0BF0ABBC6C}"/>
                    </a:ext>
                  </a:extLst>
                </p:cNvPr>
                <p:cNvSpPr txBox="1">
                  <a:spLocks noRot="1" noChangeAspect="1" noMove="1" noResize="1" noEditPoints="1" noAdjustHandles="1" noChangeArrowheads="1" noChangeShapeType="1" noTextEdit="1"/>
                </p:cNvSpPr>
                <p:nvPr/>
              </p:nvSpPr>
              <p:spPr>
                <a:xfrm>
                  <a:off x="7175448" y="1655025"/>
                  <a:ext cx="1916035" cy="523220"/>
                </a:xfrm>
                <a:prstGeom prst="rect">
                  <a:avLst/>
                </a:prstGeom>
                <a:blipFill>
                  <a:blip r:embed="rId3"/>
                  <a:stretch>
                    <a:fillRect t="-2326" b="-11628"/>
                  </a:stretch>
                </a:blipFill>
                <a:ln>
                  <a:noFill/>
                </a:ln>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6ABDA243-BA39-48F8-A610-337AF311720D}"/>
                </a:ext>
              </a:extLst>
            </p:cNvPr>
            <p:cNvSpPr txBox="1"/>
            <p:nvPr/>
          </p:nvSpPr>
          <p:spPr>
            <a:xfrm>
              <a:off x="6744509" y="3494054"/>
              <a:ext cx="2768602" cy="523220"/>
            </a:xfrm>
            <a:prstGeom prst="rect">
              <a:avLst/>
            </a:prstGeom>
            <a:noFill/>
          </p:spPr>
          <p:txBody>
            <a:bodyPr wrap="square" rtlCol="0">
              <a:spAutoFit/>
            </a:bodyPr>
            <a:lstStyle/>
            <a:p>
              <a:pPr algn="ctr"/>
              <a:r>
                <a:rPr lang="en-US" altLang="zh-CN" sz="1400" dirty="0"/>
                <a:t>A-SVGF</a:t>
              </a:r>
            </a:p>
            <a:p>
              <a:pPr algn="ctr"/>
              <a:r>
                <a:rPr lang="en-US" altLang="zh-CN" sz="1400" dirty="0">
                  <a:solidFill>
                    <a:schemeClr val="tx1">
                      <a:lumMod val="50000"/>
                      <a:lumOff val="50000"/>
                    </a:schemeClr>
                  </a:solidFill>
                </a:rPr>
                <a:t> </a:t>
              </a:r>
              <a:r>
                <a:rPr lang="en-US" altLang="zh-CN" sz="1400" dirty="0">
                  <a:solidFill>
                    <a:schemeClr val="accent3"/>
                  </a:solidFill>
                </a:rPr>
                <a:t>[Schied et al. 2018]</a:t>
              </a:r>
            </a:p>
          </p:txBody>
        </p:sp>
        <p:pic>
          <p:nvPicPr>
            <p:cNvPr id="13" name="图片 12">
              <a:extLst>
                <a:ext uri="{FF2B5EF4-FFF2-40B4-BE49-F238E27FC236}">
                  <a16:creationId xmlns:a16="http://schemas.microsoft.com/office/drawing/2014/main" id="{635B170F-F3B0-4E8E-A073-ABA866A1D632}"/>
                </a:ext>
              </a:extLst>
            </p:cNvPr>
            <p:cNvPicPr>
              <a:picLocks noChangeAspect="1"/>
            </p:cNvPicPr>
            <p:nvPr/>
          </p:nvPicPr>
          <p:blipFill>
            <a:blip r:embed="rId4"/>
            <a:stretch>
              <a:fillRect/>
            </a:stretch>
          </p:blipFill>
          <p:spPr>
            <a:xfrm>
              <a:off x="7048729" y="2322776"/>
              <a:ext cx="2160163" cy="1134259"/>
            </a:xfrm>
            <a:prstGeom prst="rect">
              <a:avLst/>
            </a:prstGeom>
          </p:spPr>
        </p:pic>
      </p:grpSp>
      <p:grpSp>
        <p:nvGrpSpPr>
          <p:cNvPr id="20" name="组合 19">
            <a:extLst>
              <a:ext uri="{FF2B5EF4-FFF2-40B4-BE49-F238E27FC236}">
                <a16:creationId xmlns:a16="http://schemas.microsoft.com/office/drawing/2014/main" id="{0DAE683F-2FDF-4C1C-982C-10F6E6A81002}"/>
              </a:ext>
            </a:extLst>
          </p:cNvPr>
          <p:cNvGrpSpPr/>
          <p:nvPr/>
        </p:nvGrpSpPr>
        <p:grpSpPr>
          <a:xfrm>
            <a:off x="3802029" y="1655025"/>
            <a:ext cx="2796203" cy="3292720"/>
            <a:chOff x="3802029" y="1655025"/>
            <a:chExt cx="2796203" cy="3292720"/>
          </a:xfrm>
        </p:grpSpPr>
        <p:sp>
          <p:nvSpPr>
            <p:cNvPr id="5" name="文本框 4">
              <a:extLst>
                <a:ext uri="{FF2B5EF4-FFF2-40B4-BE49-F238E27FC236}">
                  <a16:creationId xmlns:a16="http://schemas.microsoft.com/office/drawing/2014/main" id="{635410FD-FB6B-40EF-9733-EAA5541D20BE}"/>
                </a:ext>
              </a:extLst>
            </p:cNvPr>
            <p:cNvSpPr txBox="1"/>
            <p:nvPr/>
          </p:nvSpPr>
          <p:spPr>
            <a:xfrm>
              <a:off x="3802029" y="1655025"/>
              <a:ext cx="2796203" cy="3292720"/>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8" name="文本框 7">
              <a:extLst>
                <a:ext uri="{FF2B5EF4-FFF2-40B4-BE49-F238E27FC236}">
                  <a16:creationId xmlns:a16="http://schemas.microsoft.com/office/drawing/2014/main" id="{0FF6C927-37F0-4547-9E59-C73F5E9606DF}"/>
                </a:ext>
              </a:extLst>
            </p:cNvPr>
            <p:cNvSpPr txBox="1"/>
            <p:nvPr/>
          </p:nvSpPr>
          <p:spPr>
            <a:xfrm>
              <a:off x="3887675" y="1655025"/>
              <a:ext cx="2624909" cy="523220"/>
            </a:xfrm>
            <a:prstGeom prst="rect">
              <a:avLst/>
            </a:prstGeom>
            <a:noFill/>
            <a:ln>
              <a:noFill/>
            </a:ln>
          </p:spPr>
          <p:txBody>
            <a:bodyPr wrap="square" rtlCol="0">
              <a:spAutoFit/>
            </a:bodyPr>
            <a:lstStyle/>
            <a:p>
              <a:pPr algn="ctr"/>
              <a:r>
                <a:rPr lang="en-US" altLang="zh-CN" sz="1400" dirty="0">
                  <a:latin typeface="+mj-lt"/>
                </a:rPr>
                <a:t>Help us to find more accurate motion vectors</a:t>
              </a:r>
              <a:endParaRPr lang="zh-CN" altLang="en-US" sz="1400" dirty="0">
                <a:latin typeface="+mj-lt"/>
              </a:endParaRPr>
            </a:p>
          </p:txBody>
        </p:sp>
        <p:sp>
          <p:nvSpPr>
            <p:cNvPr id="14" name="文本框 13">
              <a:extLst>
                <a:ext uri="{FF2B5EF4-FFF2-40B4-BE49-F238E27FC236}">
                  <a16:creationId xmlns:a16="http://schemas.microsoft.com/office/drawing/2014/main" id="{6B260934-5F7E-40D1-96C9-407D0CF12861}"/>
                </a:ext>
              </a:extLst>
            </p:cNvPr>
            <p:cNvSpPr txBox="1"/>
            <p:nvPr/>
          </p:nvSpPr>
          <p:spPr>
            <a:xfrm>
              <a:off x="3815828" y="3679318"/>
              <a:ext cx="2768602" cy="738664"/>
            </a:xfrm>
            <a:prstGeom prst="rect">
              <a:avLst/>
            </a:prstGeom>
            <a:noFill/>
          </p:spPr>
          <p:txBody>
            <a:bodyPr wrap="square" rtlCol="0">
              <a:spAutoFit/>
            </a:bodyPr>
            <a:lstStyle/>
            <a:p>
              <a:pPr algn="ctr"/>
              <a:r>
                <a:rPr lang="en-US" altLang="zh-CN" sz="1400" dirty="0"/>
                <a:t>Finding the mirror-reflected images by curved reflectors </a:t>
              </a:r>
              <a:r>
                <a:rPr lang="en-US" altLang="zh-CN" sz="1400" dirty="0">
                  <a:solidFill>
                    <a:schemeClr val="tx1">
                      <a:lumMod val="50000"/>
                      <a:lumOff val="50000"/>
                    </a:schemeClr>
                  </a:solidFill>
                </a:rPr>
                <a:t> </a:t>
              </a:r>
              <a:r>
                <a:rPr lang="en-US" altLang="zh-CN" sz="1400" dirty="0">
                  <a:solidFill>
                    <a:schemeClr val="accent3"/>
                  </a:solidFill>
                </a:rPr>
                <a:t>[</a:t>
              </a:r>
              <a:r>
                <a:rPr lang="en-US" altLang="zh-CN" sz="1400" dirty="0" err="1">
                  <a:solidFill>
                    <a:schemeClr val="accent3"/>
                  </a:solidFill>
                </a:rPr>
                <a:t>Hirvonen</a:t>
              </a:r>
              <a:r>
                <a:rPr lang="en-US" altLang="zh-CN" sz="1400" dirty="0">
                  <a:solidFill>
                    <a:schemeClr val="accent3"/>
                  </a:solidFill>
                </a:rPr>
                <a:t> et al. 2019]</a:t>
              </a:r>
            </a:p>
          </p:txBody>
        </p:sp>
        <p:pic>
          <p:nvPicPr>
            <p:cNvPr id="10" name="图片 9">
              <a:extLst>
                <a:ext uri="{FF2B5EF4-FFF2-40B4-BE49-F238E27FC236}">
                  <a16:creationId xmlns:a16="http://schemas.microsoft.com/office/drawing/2014/main" id="{69B88163-A25A-46CA-8DBA-A16ADB9E7661}"/>
                </a:ext>
              </a:extLst>
            </p:cNvPr>
            <p:cNvPicPr>
              <a:picLocks noChangeAspect="1"/>
            </p:cNvPicPr>
            <p:nvPr/>
          </p:nvPicPr>
          <p:blipFill>
            <a:blip r:embed="rId5"/>
            <a:stretch>
              <a:fillRect/>
            </a:stretch>
          </p:blipFill>
          <p:spPr>
            <a:xfrm>
              <a:off x="4416504" y="2266629"/>
              <a:ext cx="1567250" cy="1412689"/>
            </a:xfrm>
            <a:prstGeom prst="rect">
              <a:avLst/>
            </a:prstGeom>
          </p:spPr>
        </p:pic>
      </p:grpSp>
      <p:grpSp>
        <p:nvGrpSpPr>
          <p:cNvPr id="19" name="组合 18">
            <a:extLst>
              <a:ext uri="{FF2B5EF4-FFF2-40B4-BE49-F238E27FC236}">
                <a16:creationId xmlns:a16="http://schemas.microsoft.com/office/drawing/2014/main" id="{F584E2FE-9227-44C1-A4B9-C2C735A44D33}"/>
              </a:ext>
            </a:extLst>
          </p:cNvPr>
          <p:cNvGrpSpPr/>
          <p:nvPr/>
        </p:nvGrpSpPr>
        <p:grpSpPr>
          <a:xfrm>
            <a:off x="882492" y="1655025"/>
            <a:ext cx="2768602" cy="3292720"/>
            <a:chOff x="882492" y="1655025"/>
            <a:chExt cx="2768602" cy="3292720"/>
          </a:xfrm>
        </p:grpSpPr>
        <p:sp>
          <p:nvSpPr>
            <p:cNvPr id="4" name="文本框 3">
              <a:extLst>
                <a:ext uri="{FF2B5EF4-FFF2-40B4-BE49-F238E27FC236}">
                  <a16:creationId xmlns:a16="http://schemas.microsoft.com/office/drawing/2014/main" id="{C9A0C725-40C0-4BBA-8877-D6D043D1EDDE}"/>
                </a:ext>
              </a:extLst>
            </p:cNvPr>
            <p:cNvSpPr txBox="1"/>
            <p:nvPr/>
          </p:nvSpPr>
          <p:spPr>
            <a:xfrm>
              <a:off x="912779" y="1655025"/>
              <a:ext cx="2708031" cy="3292720"/>
            </a:xfrm>
            <a:prstGeom prst="roundRect">
              <a:avLst>
                <a:gd name="adj" fmla="val 2236"/>
              </a:avLst>
            </a:prstGeom>
            <a:solidFill>
              <a:schemeClr val="bg1"/>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2B02D9CA-E821-4508-B8B6-5412A2D39023}"/>
                </a:ext>
              </a:extLst>
            </p:cNvPr>
            <p:cNvSpPr txBox="1"/>
            <p:nvPr/>
          </p:nvSpPr>
          <p:spPr>
            <a:xfrm>
              <a:off x="1346837" y="1655025"/>
              <a:ext cx="1839913" cy="307777"/>
            </a:xfrm>
            <a:prstGeom prst="rect">
              <a:avLst/>
            </a:prstGeom>
            <a:noFill/>
            <a:ln>
              <a:noFill/>
            </a:ln>
          </p:spPr>
          <p:txBody>
            <a:bodyPr wrap="square" rtlCol="0">
              <a:spAutoFit/>
            </a:bodyPr>
            <a:lstStyle/>
            <a:p>
              <a:pPr algn="ctr"/>
              <a:r>
                <a:rPr lang="en-US" altLang="zh-CN" sz="1400" dirty="0">
                  <a:latin typeface="+mj-lt"/>
                </a:rPr>
                <a:t>Better spatial filter</a:t>
              </a:r>
              <a:endParaRPr lang="zh-CN" altLang="en-US" sz="1400" dirty="0">
                <a:latin typeface="+mj-lt"/>
              </a:endParaRPr>
            </a:p>
          </p:txBody>
        </p:sp>
        <p:sp>
          <p:nvSpPr>
            <p:cNvPr id="15" name="文本框 14">
              <a:extLst>
                <a:ext uri="{FF2B5EF4-FFF2-40B4-BE49-F238E27FC236}">
                  <a16:creationId xmlns:a16="http://schemas.microsoft.com/office/drawing/2014/main" id="{AB136D0C-BCFC-44FE-9B45-3B8AD783DCA5}"/>
                </a:ext>
              </a:extLst>
            </p:cNvPr>
            <p:cNvSpPr txBox="1"/>
            <p:nvPr/>
          </p:nvSpPr>
          <p:spPr>
            <a:xfrm>
              <a:off x="882492" y="2740454"/>
              <a:ext cx="2768602" cy="523220"/>
            </a:xfrm>
            <a:prstGeom prst="rect">
              <a:avLst/>
            </a:prstGeom>
            <a:noFill/>
          </p:spPr>
          <p:txBody>
            <a:bodyPr wrap="square" rtlCol="0">
              <a:spAutoFit/>
            </a:bodyPr>
            <a:lstStyle/>
            <a:p>
              <a:pPr algn="ctr"/>
              <a:r>
                <a:rPr lang="en-US" altLang="zh-CN" sz="1400" dirty="0"/>
                <a:t>Blue noise sampling patterns  </a:t>
              </a:r>
              <a:r>
                <a:rPr lang="en-US" altLang="zh-CN" sz="1400" dirty="0">
                  <a:solidFill>
                    <a:schemeClr val="tx1">
                      <a:lumMod val="50000"/>
                      <a:lumOff val="50000"/>
                    </a:schemeClr>
                  </a:solidFill>
                </a:rPr>
                <a:t> </a:t>
              </a:r>
              <a:r>
                <a:rPr lang="en-US" altLang="zh-CN" sz="1400" dirty="0">
                  <a:solidFill>
                    <a:schemeClr val="accent3"/>
                  </a:solidFill>
                </a:rPr>
                <a:t>[Heitz et al. 2019]</a:t>
              </a:r>
            </a:p>
          </p:txBody>
        </p:sp>
        <p:sp>
          <p:nvSpPr>
            <p:cNvPr id="16" name="文本框 15">
              <a:extLst>
                <a:ext uri="{FF2B5EF4-FFF2-40B4-BE49-F238E27FC236}">
                  <a16:creationId xmlns:a16="http://schemas.microsoft.com/office/drawing/2014/main" id="{D0E045D4-E691-4D72-92EE-D9660274F84C}"/>
                </a:ext>
              </a:extLst>
            </p:cNvPr>
            <p:cNvSpPr txBox="1"/>
            <p:nvPr/>
          </p:nvSpPr>
          <p:spPr>
            <a:xfrm>
              <a:off x="882492" y="4417982"/>
              <a:ext cx="2768602" cy="523220"/>
            </a:xfrm>
            <a:prstGeom prst="rect">
              <a:avLst/>
            </a:prstGeom>
            <a:noFill/>
          </p:spPr>
          <p:txBody>
            <a:bodyPr wrap="square" rtlCol="0">
              <a:spAutoFit/>
            </a:bodyPr>
            <a:lstStyle/>
            <a:p>
              <a:pPr algn="ctr"/>
              <a:r>
                <a:rPr lang="en-US" altLang="zh-CN" sz="1400" dirty="0"/>
                <a:t>Better shadow estimators </a:t>
              </a:r>
            </a:p>
            <a:p>
              <a:pPr algn="ctr"/>
              <a:r>
                <a:rPr lang="en-US" altLang="zh-CN" sz="1400" dirty="0">
                  <a:solidFill>
                    <a:schemeClr val="accent3"/>
                  </a:solidFill>
                </a:rPr>
                <a:t>[Heitz et al. 2018]</a:t>
              </a:r>
            </a:p>
          </p:txBody>
        </p:sp>
        <p:pic>
          <p:nvPicPr>
            <p:cNvPr id="17" name="图片 16">
              <a:extLst>
                <a:ext uri="{FF2B5EF4-FFF2-40B4-BE49-F238E27FC236}">
                  <a16:creationId xmlns:a16="http://schemas.microsoft.com/office/drawing/2014/main" id="{16C2A537-12C7-44F9-9428-13DEE97E34D3}"/>
                </a:ext>
              </a:extLst>
            </p:cNvPr>
            <p:cNvPicPr>
              <a:picLocks noChangeAspect="1"/>
            </p:cNvPicPr>
            <p:nvPr/>
          </p:nvPicPr>
          <p:blipFill>
            <a:blip r:embed="rId6"/>
            <a:stretch>
              <a:fillRect/>
            </a:stretch>
          </p:blipFill>
          <p:spPr>
            <a:xfrm>
              <a:off x="1097146" y="3324226"/>
              <a:ext cx="2339294" cy="1077790"/>
            </a:xfrm>
            <a:prstGeom prst="rect">
              <a:avLst/>
            </a:prstGeom>
          </p:spPr>
        </p:pic>
        <p:pic>
          <p:nvPicPr>
            <p:cNvPr id="18" name="图片 17">
              <a:extLst>
                <a:ext uri="{FF2B5EF4-FFF2-40B4-BE49-F238E27FC236}">
                  <a16:creationId xmlns:a16="http://schemas.microsoft.com/office/drawing/2014/main" id="{7EA18ADC-6404-4876-9BAD-DEA6CEB98E6B}"/>
                </a:ext>
              </a:extLst>
            </p:cNvPr>
            <p:cNvPicPr>
              <a:picLocks noChangeAspect="1"/>
            </p:cNvPicPr>
            <p:nvPr/>
          </p:nvPicPr>
          <p:blipFill>
            <a:blip r:embed="rId7"/>
            <a:stretch>
              <a:fillRect/>
            </a:stretch>
          </p:blipFill>
          <p:spPr>
            <a:xfrm>
              <a:off x="1192937" y="1985888"/>
              <a:ext cx="2147712" cy="739928"/>
            </a:xfrm>
            <a:prstGeom prst="rect">
              <a:avLst/>
            </a:prstGeom>
          </p:spPr>
        </p:pic>
      </p:grpSp>
    </p:spTree>
    <p:extLst>
      <p:ext uri="{BB962C8B-B14F-4D97-AF65-F5344CB8AC3E}">
        <p14:creationId xmlns:p14="http://schemas.microsoft.com/office/powerpoint/2010/main" val="2812499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25BEF610-043D-4E9A-9ECB-3EF5F91E8A41}"/>
              </a:ext>
            </a:extLst>
          </p:cNvPr>
          <p:cNvSpPr/>
          <p:nvPr/>
        </p:nvSpPr>
        <p:spPr>
          <a:xfrm>
            <a:off x="2578774" y="4045894"/>
            <a:ext cx="6844293" cy="775365"/>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5">
            <a:extLst>
              <a:ext uri="{FF2B5EF4-FFF2-40B4-BE49-F238E27FC236}">
                <a16:creationId xmlns:a16="http://schemas.microsoft.com/office/drawing/2014/main" id="{B49718BD-5A6D-435F-9DF7-A59A8F120FF9}"/>
              </a:ext>
            </a:extLst>
          </p:cNvPr>
          <p:cNvPicPr>
            <a:picLocks noChangeAspect="1"/>
          </p:cNvPicPr>
          <p:nvPr/>
        </p:nvPicPr>
        <p:blipFill rotWithShape="1">
          <a:blip r:embed="rId3">
            <a:extLst>
              <a:ext uri="{28A0092B-C50C-407E-A947-70E740481C1C}">
                <a14:useLocalDpi xmlns:a14="http://schemas.microsoft.com/office/drawing/2010/main" val="0"/>
              </a:ext>
            </a:extLst>
          </a:blip>
          <a:srcRect l="68812" t="72223" r="16438" b="12999"/>
          <a:stretch/>
        </p:blipFill>
        <p:spPr>
          <a:xfrm>
            <a:off x="4899780" y="1236928"/>
            <a:ext cx="2840836" cy="1897200"/>
          </a:xfrm>
          <a:prstGeom prst="rect">
            <a:avLst/>
          </a:prstGeom>
          <a:ln w="19050">
            <a:solidFill>
              <a:schemeClr val="tx1"/>
            </a:solidFill>
          </a:ln>
        </p:spPr>
      </p:pic>
      <p:pic>
        <p:nvPicPr>
          <p:cNvPr id="19" name="图片 18">
            <a:extLst>
              <a:ext uri="{FF2B5EF4-FFF2-40B4-BE49-F238E27FC236}">
                <a16:creationId xmlns:a16="http://schemas.microsoft.com/office/drawing/2014/main" id="{FAFAF11D-C79C-4203-B5DB-08455744D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780" y="1239370"/>
            <a:ext cx="2840400" cy="1896059"/>
          </a:xfrm>
          <a:prstGeom prst="rect">
            <a:avLst/>
          </a:prstGeom>
          <a:ln w="19050">
            <a:solidFill>
              <a:schemeClr val="tx1"/>
            </a:solidFill>
          </a:ln>
        </p:spPr>
      </p:pic>
      <p:pic>
        <p:nvPicPr>
          <p:cNvPr id="14" name="图片 13">
            <a:extLst>
              <a:ext uri="{FF2B5EF4-FFF2-40B4-BE49-F238E27FC236}">
                <a16:creationId xmlns:a16="http://schemas.microsoft.com/office/drawing/2014/main" id="{6C77E251-B546-470F-9EF7-ABE79A997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9567" y="1236933"/>
            <a:ext cx="2837156" cy="1893894"/>
          </a:xfrm>
          <a:prstGeom prst="rect">
            <a:avLst/>
          </a:prstGeom>
          <a:ln w="19050">
            <a:solidFill>
              <a:schemeClr val="tx1"/>
            </a:solidFill>
          </a:ln>
        </p:spPr>
      </p:pic>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p:txBody>
          <a:bodyPr/>
          <a:lstStyle/>
          <a:p>
            <a:r>
              <a:rPr lang="en-US" altLang="zh-CN" dirty="0"/>
              <a:t>Temporal filtering</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8749C-A240-467C-96C7-37655604532A}"/>
                  </a:ext>
                </a:extLst>
              </p:cNvPr>
              <p:cNvSpPr txBox="1"/>
              <p:nvPr/>
            </p:nvSpPr>
            <p:spPr>
              <a:xfrm>
                <a:off x="4659038" y="3214694"/>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84E8749C-A240-467C-96C7-37655604532A}"/>
                  </a:ext>
                </a:extLst>
              </p:cNvPr>
              <p:cNvSpPr txBox="1">
                <a:spLocks noRot="1" noChangeAspect="1" noMove="1" noResize="1" noEditPoints="1" noAdjustHandles="1" noChangeArrowheads="1" noChangeShapeType="1" noTextEdit="1"/>
              </p:cNvSpPr>
              <p:nvPr/>
            </p:nvSpPr>
            <p:spPr>
              <a:xfrm>
                <a:off x="4659038" y="3214694"/>
                <a:ext cx="3322320" cy="307777"/>
              </a:xfrm>
              <a:prstGeom prst="rect">
                <a:avLst/>
              </a:prstGeom>
              <a:blipFill>
                <a:blip r:embed="rId6"/>
                <a:stretch>
                  <a:fillRect t="-1961"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2271179F-0D2A-4574-A03B-F1FCF46C04AA}"/>
                  </a:ext>
                </a:extLst>
              </p:cNvPr>
              <p:cNvSpPr txBox="1"/>
              <p:nvPr/>
            </p:nvSpPr>
            <p:spPr>
              <a:xfrm>
                <a:off x="8237399" y="3214694"/>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2271179F-0D2A-4574-A03B-F1FCF46C04AA}"/>
                  </a:ext>
                </a:extLst>
              </p:cNvPr>
              <p:cNvSpPr txBox="1">
                <a:spLocks noRot="1" noChangeAspect="1" noMove="1" noResize="1" noEditPoints="1" noAdjustHandles="1" noChangeArrowheads="1" noChangeShapeType="1" noTextEdit="1"/>
              </p:cNvSpPr>
              <p:nvPr/>
            </p:nvSpPr>
            <p:spPr>
              <a:xfrm>
                <a:off x="8237399" y="3214694"/>
                <a:ext cx="3322320" cy="307777"/>
              </a:xfrm>
              <a:prstGeom prst="rect">
                <a:avLst/>
              </a:prstGeom>
              <a:blipFill>
                <a:blip r:embed="rId7"/>
                <a:stretch>
                  <a:fillRect t="-1961" b="-19608"/>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67AA9433-51EE-4703-B1AB-980605B29605}"/>
              </a:ext>
            </a:extLst>
          </p:cNvPr>
          <p:cNvSpPr/>
          <p:nvPr/>
        </p:nvSpPr>
        <p:spPr>
          <a:xfrm>
            <a:off x="6580844" y="2151995"/>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DC18A2F-1074-43BA-84DC-DDD514D1CD0C}"/>
              </a:ext>
            </a:extLst>
          </p:cNvPr>
          <p:cNvSpPr/>
          <p:nvPr/>
        </p:nvSpPr>
        <p:spPr>
          <a:xfrm>
            <a:off x="10938114" y="2228184"/>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40B5D82D-E2A2-458D-AAC9-E269DBA68968}"/>
              </a:ext>
            </a:extLst>
          </p:cNvPr>
          <p:cNvSpPr/>
          <p:nvPr/>
        </p:nvSpPr>
        <p:spPr>
          <a:xfrm>
            <a:off x="5053923" y="3789740"/>
            <a:ext cx="431165" cy="431165"/>
          </a:xfrm>
          <a:prstGeom prst="rect">
            <a:avLst/>
          </a:prstGeom>
          <a:solidFill>
            <a:srgbClr val="313131"/>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403C446C-FBF4-4D3E-88B4-AD9FCC7DB8E1}"/>
              </a:ext>
            </a:extLst>
          </p:cNvPr>
          <p:cNvCxnSpPr>
            <a:cxnSpLocks/>
          </p:cNvCxnSpPr>
          <p:nvPr/>
        </p:nvCxnSpPr>
        <p:spPr>
          <a:xfrm flipH="1">
            <a:off x="5281711" y="2218670"/>
            <a:ext cx="1332471" cy="150634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CD1E8DDC-45FD-4A8F-8299-4EB7927BC8E1}"/>
              </a:ext>
            </a:extLst>
          </p:cNvPr>
          <p:cNvSpPr/>
          <p:nvPr/>
        </p:nvSpPr>
        <p:spPr>
          <a:xfrm>
            <a:off x="8290118" y="3797457"/>
            <a:ext cx="431165" cy="431165"/>
          </a:xfrm>
          <a:prstGeom prst="rect">
            <a:avLst/>
          </a:prstGeom>
          <a:solidFill>
            <a:srgbClr val="78737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a:extLst>
              <a:ext uri="{FF2B5EF4-FFF2-40B4-BE49-F238E27FC236}">
                <a16:creationId xmlns:a16="http://schemas.microsoft.com/office/drawing/2014/main" id="{E26307FA-0E4A-4A2C-A96A-5B3A696ED5E4}"/>
              </a:ext>
            </a:extLst>
          </p:cNvPr>
          <p:cNvCxnSpPr>
            <a:cxnSpLocks/>
          </p:cNvCxnSpPr>
          <p:nvPr/>
        </p:nvCxnSpPr>
        <p:spPr>
          <a:xfrm flipH="1">
            <a:off x="8514098" y="2294859"/>
            <a:ext cx="2457354" cy="143015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15E981A8-4AF7-42C1-946F-D1D36050FFF7}"/>
                  </a:ext>
                </a:extLst>
              </p:cNvPr>
              <p:cNvSpPr txBox="1"/>
              <p:nvPr/>
            </p:nvSpPr>
            <p:spPr>
              <a:xfrm>
                <a:off x="4822092" y="4220627"/>
                <a:ext cx="89482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sSub>
                            <m:sSubPr>
                              <m:ctrlPr>
                                <a:rPr lang="en-US" altLang="zh-CN" sz="2800" b="0" i="1" smtClean="0">
                                  <a:latin typeface="Cambria Math" panose="02040503050406030204" pitchFamily="18" charset="0"/>
                                </a:rPr>
                              </m:ctrlPr>
                            </m:sSubPr>
                            <m:e>
                              <m:acc>
                                <m:accPr>
                                  <m:chr m:val="̃"/>
                                  <m:ctrlPr>
                                    <a:rPr lang="en-US" altLang="zh-CN" sz="2800" b="0" i="1" smtClean="0">
                                      <a:latin typeface="Cambria Math" panose="02040503050406030204" pitchFamily="18" charset="0"/>
                                    </a:rPr>
                                  </m:ctrlPr>
                                </m:accPr>
                                <m:e>
                                  <m:r>
                                    <a:rPr lang="en-US" altLang="zh-CN" sz="2800" i="1">
                                      <a:latin typeface="Cambria Math" panose="02040503050406030204" pitchFamily="18" charset="0"/>
                                    </a:rPr>
                                    <m:t>𝑐</m:t>
                                  </m:r>
                                </m:e>
                              </m:acc>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oMath>
                  </m:oMathPara>
                </a14:m>
                <a:endParaRPr lang="zh-CN" altLang="en-US" sz="2800" i="1" dirty="0"/>
              </a:p>
            </p:txBody>
          </p:sp>
        </mc:Choice>
        <mc:Fallback xmlns="">
          <p:sp>
            <p:nvSpPr>
              <p:cNvPr id="28" name="文本框 27">
                <a:extLst>
                  <a:ext uri="{FF2B5EF4-FFF2-40B4-BE49-F238E27FC236}">
                    <a16:creationId xmlns:a16="http://schemas.microsoft.com/office/drawing/2014/main" id="{15E981A8-4AF7-42C1-946F-D1D36050FFF7}"/>
                  </a:ext>
                </a:extLst>
              </p:cNvPr>
              <p:cNvSpPr txBox="1">
                <a:spLocks noRot="1" noChangeAspect="1" noMove="1" noResize="1" noEditPoints="1" noAdjustHandles="1" noChangeArrowheads="1" noChangeShapeType="1" noTextEdit="1"/>
              </p:cNvSpPr>
              <p:nvPr/>
            </p:nvSpPr>
            <p:spPr>
              <a:xfrm>
                <a:off x="4822092" y="4220627"/>
                <a:ext cx="894825" cy="430887"/>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A30CE592-92E0-464A-A4C9-F3A654AEA808}"/>
                  </a:ext>
                </a:extLst>
              </p:cNvPr>
              <p:cNvSpPr txBox="1"/>
              <p:nvPr/>
            </p:nvSpPr>
            <p:spPr>
              <a:xfrm>
                <a:off x="7757378" y="4220627"/>
                <a:ext cx="1496646" cy="4387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sSub>
                            <m:sSubPr>
                              <m:ctrlPr>
                                <a:rPr lang="en-US" altLang="zh-CN" sz="2800" b="0" i="1" smtClean="0">
                                  <a:latin typeface="Cambria Math" panose="02040503050406030204" pitchFamily="18" charset="0"/>
                                </a:rPr>
                              </m:ctrlPr>
                            </m:sSubPr>
                            <m:e>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𝑐</m:t>
                                  </m:r>
                                </m:e>
                              </m:acc>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r>
                            <a:rPr lang="en-US" altLang="zh-CN" sz="2800" i="1">
                              <a:latin typeface="Cambria Math" panose="02040503050406030204" pitchFamily="18" charset="0"/>
                            </a:rPr>
                            <m:t>−</m:t>
                          </m:r>
                          <m:r>
                            <a:rPr lang="en-US" altLang="zh-CN" sz="2800" i="1" smtClean="0">
                              <a:latin typeface="Cambria Math" panose="02040503050406030204" pitchFamily="18" charset="0"/>
                            </a:rPr>
                            <m:t>1</m:t>
                          </m:r>
                        </m:sub>
                      </m:sSub>
                      <m:r>
                        <a:rPr lang="en-US" altLang="zh-CN" sz="2800" b="0" i="1" smtClean="0">
                          <a:latin typeface="Cambria Math" panose="02040503050406030204" pitchFamily="18" charset="0"/>
                        </a:rPr>
                        <m:t>)</m:t>
                      </m:r>
                    </m:oMath>
                  </m:oMathPara>
                </a14:m>
                <a:endParaRPr lang="zh-CN" altLang="en-US" sz="2800" i="1" dirty="0"/>
              </a:p>
            </p:txBody>
          </p:sp>
        </mc:Choice>
        <mc:Fallback xmlns="">
          <p:sp>
            <p:nvSpPr>
              <p:cNvPr id="30" name="文本框 29">
                <a:extLst>
                  <a:ext uri="{FF2B5EF4-FFF2-40B4-BE49-F238E27FC236}">
                    <a16:creationId xmlns:a16="http://schemas.microsoft.com/office/drawing/2014/main" id="{A30CE592-92E0-464A-A4C9-F3A654AEA808}"/>
                  </a:ext>
                </a:extLst>
              </p:cNvPr>
              <p:cNvSpPr txBox="1">
                <a:spLocks noRot="1" noChangeAspect="1" noMove="1" noResize="1" noEditPoints="1" noAdjustHandles="1" noChangeArrowheads="1" noChangeShapeType="1" noTextEdit="1"/>
              </p:cNvSpPr>
              <p:nvPr/>
            </p:nvSpPr>
            <p:spPr>
              <a:xfrm>
                <a:off x="7757378" y="4220627"/>
                <a:ext cx="1496646" cy="438785"/>
              </a:xfrm>
              <a:prstGeom prst="rect">
                <a:avLst/>
              </a:prstGeom>
              <a:blipFill>
                <a:blip r:embed="rId9"/>
                <a:stretch>
                  <a:fillRect/>
                </a:stretch>
              </a:blipFill>
            </p:spPr>
            <p:txBody>
              <a:bodyPr/>
              <a:lstStyle/>
              <a:p>
                <a:r>
                  <a:rPr lang="zh-CN" altLang="en-US">
                    <a:noFill/>
                  </a:rPr>
                  <a:t> </a:t>
                </a:r>
              </a:p>
            </p:txBody>
          </p:sp>
        </mc:Fallback>
      </mc:AlternateContent>
      <p:sp>
        <p:nvSpPr>
          <p:cNvPr id="13" name="箭头: 右 12">
            <a:extLst>
              <a:ext uri="{FF2B5EF4-FFF2-40B4-BE49-F238E27FC236}">
                <a16:creationId xmlns:a16="http://schemas.microsoft.com/office/drawing/2014/main" id="{BE83B9ED-5CA6-4379-97AC-A9C112274146}"/>
              </a:ext>
            </a:extLst>
          </p:cNvPr>
          <p:cNvSpPr/>
          <p:nvPr/>
        </p:nvSpPr>
        <p:spPr>
          <a:xfrm rot="10800000">
            <a:off x="9421244" y="1618860"/>
            <a:ext cx="695727" cy="755650"/>
          </a:xfrm>
          <a:prstGeom prst="rightArrow">
            <a:avLst/>
          </a:prstGeom>
          <a:solidFill>
            <a:schemeClr val="accent2">
              <a:alpha val="50000"/>
            </a:schemeClr>
          </a:solidFill>
          <a:ln w="190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ln w="22225">
                <a:solidFill>
                  <a:schemeClr val="accent2"/>
                </a:solidFill>
                <a:prstDash val="solid"/>
              </a:ln>
              <a:solidFill>
                <a:schemeClr val="accent2">
                  <a:lumMod val="40000"/>
                  <a:lumOff val="60000"/>
                </a:schemeClr>
              </a:solidFill>
            </a:endParaRPr>
          </a:p>
        </p:txBody>
      </p:sp>
      <p:sp>
        <p:nvSpPr>
          <p:cNvPr id="32" name="文本框 31">
            <a:extLst>
              <a:ext uri="{FF2B5EF4-FFF2-40B4-BE49-F238E27FC236}">
                <a16:creationId xmlns:a16="http://schemas.microsoft.com/office/drawing/2014/main" id="{43F06AAC-5ADC-4428-B3DB-DE24C5ABCF82}"/>
              </a:ext>
            </a:extLst>
          </p:cNvPr>
          <p:cNvSpPr txBox="1"/>
          <p:nvPr/>
        </p:nvSpPr>
        <p:spPr>
          <a:xfrm>
            <a:off x="5225313" y="2918861"/>
            <a:ext cx="1481297" cy="306467"/>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200" dirty="0"/>
              <a:t>*</a:t>
            </a:r>
            <a:r>
              <a:rPr lang="en-US" altLang="zh-CN" sz="1200" dirty="0"/>
              <a:t>Spatial filtering</a:t>
            </a:r>
            <a:endParaRPr lang="zh-CN" altLang="en-US" sz="1200" dirty="0"/>
          </a:p>
        </p:txBody>
      </p:sp>
    </p:spTree>
    <p:extLst>
      <p:ext uri="{BB962C8B-B14F-4D97-AF65-F5344CB8AC3E}">
        <p14:creationId xmlns:p14="http://schemas.microsoft.com/office/powerpoint/2010/main" val="4059181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
                                        <p:tgtEl>
                                          <p:spTgt spid="19"/>
                                        </p:tgtEl>
                                      </p:cBhvr>
                                    </p:animEffect>
                                  </p:childTnLst>
                                </p:cTn>
                              </p:par>
                            </p:childTnLst>
                          </p:cTn>
                        </p:par>
                        <p:par>
                          <p:cTn id="8" fill="hold">
                            <p:stCondLst>
                              <p:cond delay="1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51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par>
                          <p:cTn id="19" fill="hold">
                            <p:stCondLst>
                              <p:cond delay="1010"/>
                            </p:stCondLst>
                            <p:childTnLst>
                              <p:par>
                                <p:cTn id="20" presetID="22" presetClass="entr" presetSubtype="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510"/>
                            </p:stCondLst>
                            <p:childTnLst>
                              <p:par>
                                <p:cTn id="24" presetID="22"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par>
                          <p:cTn id="46" fill="hold">
                            <p:stCondLst>
                              <p:cond delay="1500"/>
                            </p:stCondLst>
                            <p:childTnLst>
                              <p:par>
                                <p:cTn id="47" presetID="22" presetClass="entr" presetSubtype="1"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par>
                          <p:cTn id="54" fill="hold">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p:bldP spid="15" grpId="0" animBg="1"/>
      <p:bldP spid="25" grpId="0" animBg="1"/>
      <p:bldP spid="21" grpId="0" animBg="1"/>
      <p:bldP spid="24" grpId="0" animBg="1"/>
      <p:bldP spid="28" grpId="0"/>
      <p:bldP spid="30" grpId="0"/>
      <p:bldP spid="13"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C03E43EF-BCF1-4A2F-A798-0D35B904F1EA}"/>
              </a:ext>
            </a:extLst>
          </p:cNvPr>
          <p:cNvSpPr/>
          <p:nvPr/>
        </p:nvSpPr>
        <p:spPr>
          <a:xfrm>
            <a:off x="2578774" y="4045894"/>
            <a:ext cx="6844293" cy="775365"/>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片 18">
            <a:extLst>
              <a:ext uri="{FF2B5EF4-FFF2-40B4-BE49-F238E27FC236}">
                <a16:creationId xmlns:a16="http://schemas.microsoft.com/office/drawing/2014/main" id="{FAFAF11D-C79C-4203-B5DB-08455744D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780" y="1236928"/>
            <a:ext cx="2840400" cy="1896059"/>
          </a:xfrm>
          <a:prstGeom prst="rect">
            <a:avLst/>
          </a:prstGeom>
          <a:ln w="19050">
            <a:solidFill>
              <a:schemeClr val="tx1"/>
            </a:solidFill>
          </a:ln>
        </p:spPr>
      </p:pic>
      <p:pic>
        <p:nvPicPr>
          <p:cNvPr id="14" name="图片 13">
            <a:extLst>
              <a:ext uri="{FF2B5EF4-FFF2-40B4-BE49-F238E27FC236}">
                <a16:creationId xmlns:a16="http://schemas.microsoft.com/office/drawing/2014/main" id="{6C77E251-B546-470F-9EF7-ABE79A997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9567" y="1236933"/>
            <a:ext cx="2837156" cy="1893894"/>
          </a:xfrm>
          <a:prstGeom prst="rect">
            <a:avLst/>
          </a:prstGeom>
          <a:ln w="19050">
            <a:solidFill>
              <a:schemeClr val="tx1"/>
            </a:solidFill>
          </a:ln>
        </p:spPr>
      </p:pic>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p:txBody>
          <a:bodyPr/>
          <a:lstStyle/>
          <a:p>
            <a:r>
              <a:rPr lang="en-US" altLang="zh-CN" dirty="0"/>
              <a:t>Temporal filtering</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8749C-A240-467C-96C7-37655604532A}"/>
                  </a:ext>
                </a:extLst>
              </p:cNvPr>
              <p:cNvSpPr txBox="1"/>
              <p:nvPr/>
            </p:nvSpPr>
            <p:spPr>
              <a:xfrm>
                <a:off x="4659038" y="3214694"/>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84E8749C-A240-467C-96C7-37655604532A}"/>
                  </a:ext>
                </a:extLst>
              </p:cNvPr>
              <p:cNvSpPr txBox="1">
                <a:spLocks noRot="1" noChangeAspect="1" noMove="1" noResize="1" noEditPoints="1" noAdjustHandles="1" noChangeArrowheads="1" noChangeShapeType="1" noTextEdit="1"/>
              </p:cNvSpPr>
              <p:nvPr/>
            </p:nvSpPr>
            <p:spPr>
              <a:xfrm>
                <a:off x="4659038" y="3214694"/>
                <a:ext cx="3322320" cy="307777"/>
              </a:xfrm>
              <a:prstGeom prst="rect">
                <a:avLst/>
              </a:prstGeom>
              <a:blipFill>
                <a:blip r:embed="rId5"/>
                <a:stretch>
                  <a:fillRect t="-1961" b="-19608"/>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67AA9433-51EE-4703-B1AB-980605B29605}"/>
              </a:ext>
            </a:extLst>
          </p:cNvPr>
          <p:cNvSpPr/>
          <p:nvPr/>
        </p:nvSpPr>
        <p:spPr>
          <a:xfrm>
            <a:off x="6580844" y="2151995"/>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DC18A2F-1074-43BA-84DC-DDD514D1CD0C}"/>
              </a:ext>
            </a:extLst>
          </p:cNvPr>
          <p:cNvSpPr/>
          <p:nvPr/>
        </p:nvSpPr>
        <p:spPr>
          <a:xfrm>
            <a:off x="10938114" y="2228184"/>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F5137430-C31C-4217-8571-C056C774CE75}"/>
                  </a:ext>
                </a:extLst>
              </p:cNvPr>
              <p:cNvSpPr txBox="1"/>
              <p:nvPr/>
            </p:nvSpPr>
            <p:spPr>
              <a:xfrm>
                <a:off x="4219460" y="4223067"/>
                <a:ext cx="5141485"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800" b="0" i="1" smtClean="0">
                          <a:solidFill>
                            <a:schemeClr val="accent6"/>
                          </a:solidFill>
                          <a:latin typeface="Cambria Math" panose="02040503050406030204" pitchFamily="18" charset="0"/>
                        </a:rPr>
                        <m:t>𝛼</m:t>
                      </m:r>
                      <m:r>
                        <a:rPr lang="en-US" altLang="zh-CN" sz="2800" b="0" i="1" smtClean="0">
                          <a:solidFill>
                            <a:schemeClr val="accent6"/>
                          </a:solidFill>
                          <a:latin typeface="Cambria Math" panose="02040503050406030204" pitchFamily="18" charset="0"/>
                        </a:rPr>
                        <m:t>×</m:t>
                      </m:r>
                      <m:sSub>
                        <m:sSubPr>
                          <m:ctrlPr>
                            <a:rPr lang="en-US" altLang="zh-CN" sz="2800" i="1" smtClean="0">
                              <a:solidFill>
                                <a:schemeClr val="bg1"/>
                              </a:solidFill>
                              <a:latin typeface="Cambria Math" panose="02040503050406030204" pitchFamily="18" charset="0"/>
                            </a:rPr>
                          </m:ctrlPr>
                        </m:sSubPr>
                        <m:e>
                          <m:sSub>
                            <m:sSubPr>
                              <m:ctrlPr>
                                <a:rPr lang="en-US" altLang="zh-CN" sz="2800" i="1">
                                  <a:solidFill>
                                    <a:schemeClr val="bg1"/>
                                  </a:solidFill>
                                  <a:latin typeface="Cambria Math" panose="02040503050406030204" pitchFamily="18" charset="0"/>
                                </a:rPr>
                              </m:ctrlPr>
                            </m:sSubPr>
                            <m:e>
                              <m:r>
                                <m:rPr>
                                  <m:sty m:val="p"/>
                                </m:rPr>
                                <a:rPr lang="en-US" altLang="zh-CN" sz="2800" i="1">
                                  <a:solidFill>
                                    <a:schemeClr val="bg1"/>
                                  </a:solidFill>
                                  <a:latin typeface="Cambria Math" panose="02040503050406030204" pitchFamily="18" charset="0"/>
                                </a:rPr>
                                <m:t>c</m:t>
                              </m:r>
                            </m:e>
                            <m:sub>
                              <m:r>
                                <a:rPr lang="en-US" altLang="zh-CN" sz="2800" i="1">
                                  <a:solidFill>
                                    <a:schemeClr val="bg1"/>
                                  </a:solidFill>
                                  <a:latin typeface="Cambria Math" panose="02040503050406030204" pitchFamily="18" charset="0"/>
                                </a:rPr>
                                <m:t>𝑖</m:t>
                              </m:r>
                            </m:sub>
                          </m:sSub>
                          <m:r>
                            <a:rPr lang="en-US" altLang="zh-CN" sz="2800" i="1">
                              <a:solidFill>
                                <a:schemeClr val="bg1"/>
                              </a:solidFill>
                              <a:latin typeface="Cambria Math" panose="02040503050406030204" pitchFamily="18" charset="0"/>
                            </a:rPr>
                            <m:t>(</m:t>
                          </m:r>
                          <m:r>
                            <a:rPr lang="en-US" altLang="zh-CN" sz="2800" i="1">
                              <a:solidFill>
                                <a:schemeClr val="bg1"/>
                              </a:solidFill>
                              <a:latin typeface="Cambria Math" panose="02040503050406030204" pitchFamily="18" charset="0"/>
                            </a:rPr>
                            <m:t>𝑥</m:t>
                          </m:r>
                        </m:e>
                        <m:sub>
                          <m:r>
                            <a:rPr lang="en-US" altLang="zh-CN" sz="2800" i="1">
                              <a:solidFill>
                                <a:schemeClr val="bg1"/>
                              </a:solidFill>
                              <a:latin typeface="Cambria Math" panose="02040503050406030204" pitchFamily="18" charset="0"/>
                            </a:rPr>
                            <m:t>𝑖</m:t>
                          </m:r>
                        </m:sub>
                      </m:sSub>
                      <m:r>
                        <a:rPr lang="en-US" altLang="zh-CN" sz="2800" i="1">
                          <a:solidFill>
                            <a:schemeClr val="bg1"/>
                          </a:solidFill>
                          <a:latin typeface="Cambria Math" panose="02040503050406030204" pitchFamily="18" charset="0"/>
                        </a:rPr>
                        <m:t>)</m:t>
                      </m:r>
                      <m:r>
                        <a:rPr lang="en-US" altLang="zh-CN" sz="2800" b="0" i="1" smtClean="0">
                          <a:solidFill>
                            <a:schemeClr val="bg1"/>
                          </a:solidFill>
                          <a:latin typeface="Cambria Math" panose="02040503050406030204" pitchFamily="18" charset="0"/>
                        </a:rPr>
                        <m:t> </m:t>
                      </m:r>
                      <m:r>
                        <a:rPr lang="en-US" altLang="zh-CN" sz="2800" b="0" i="1" smtClean="0">
                          <a:solidFill>
                            <a:schemeClr val="accent6"/>
                          </a:solidFill>
                          <a:latin typeface="Cambria Math" panose="02040503050406030204" pitchFamily="18" charset="0"/>
                        </a:rPr>
                        <m:t>+</m:t>
                      </m:r>
                      <m:d>
                        <m:dPr>
                          <m:ctrlPr>
                            <a:rPr lang="en-US" altLang="zh-CN" sz="2800" b="0" i="1" smtClean="0">
                              <a:solidFill>
                                <a:schemeClr val="accent6"/>
                              </a:solidFill>
                              <a:latin typeface="Cambria Math" panose="02040503050406030204" pitchFamily="18" charset="0"/>
                            </a:rPr>
                          </m:ctrlPr>
                        </m:dPr>
                        <m:e>
                          <m:r>
                            <a:rPr lang="en-US" altLang="zh-CN" sz="2800" b="0" i="1" smtClean="0">
                              <a:solidFill>
                                <a:schemeClr val="accent6"/>
                              </a:solidFill>
                              <a:latin typeface="Cambria Math" panose="02040503050406030204" pitchFamily="18" charset="0"/>
                            </a:rPr>
                            <m:t>1−</m:t>
                          </m:r>
                          <m:r>
                            <a:rPr lang="en-US" altLang="zh-CN" sz="2800" b="0" i="1" smtClean="0">
                              <a:solidFill>
                                <a:schemeClr val="accent6"/>
                              </a:solidFill>
                              <a:latin typeface="Cambria Math" panose="02040503050406030204" pitchFamily="18" charset="0"/>
                            </a:rPr>
                            <m:t>𝛼</m:t>
                          </m:r>
                        </m:e>
                      </m:d>
                      <m:r>
                        <a:rPr lang="en-US" altLang="zh-CN" sz="2800" b="0" i="1" smtClean="0">
                          <a:solidFill>
                            <a:schemeClr val="accent6"/>
                          </a:solidFill>
                          <a:latin typeface="Cambria Math" panose="02040503050406030204" pitchFamily="18" charset="0"/>
                        </a:rPr>
                        <m:t>×</m:t>
                      </m:r>
                    </m:oMath>
                  </m:oMathPara>
                </a14:m>
                <a:endParaRPr lang="zh-CN" altLang="en-US" sz="2800" dirty="0"/>
              </a:p>
            </p:txBody>
          </p:sp>
        </mc:Choice>
        <mc:Fallback xmlns="">
          <p:sp>
            <p:nvSpPr>
              <p:cNvPr id="18" name="文本框 17">
                <a:extLst>
                  <a:ext uri="{FF2B5EF4-FFF2-40B4-BE49-F238E27FC236}">
                    <a16:creationId xmlns:a16="http://schemas.microsoft.com/office/drawing/2014/main" id="{F5137430-C31C-4217-8571-C056C774CE75}"/>
                  </a:ext>
                </a:extLst>
              </p:cNvPr>
              <p:cNvSpPr txBox="1">
                <a:spLocks noRot="1" noChangeAspect="1" noMove="1" noResize="1" noEditPoints="1" noAdjustHandles="1" noChangeArrowheads="1" noChangeShapeType="1" noTextEdit="1"/>
              </p:cNvSpPr>
              <p:nvPr/>
            </p:nvSpPr>
            <p:spPr>
              <a:xfrm>
                <a:off x="4219460" y="4223067"/>
                <a:ext cx="5141485" cy="430887"/>
              </a:xfrm>
              <a:prstGeom prst="rect">
                <a:avLst/>
              </a:prstGeom>
              <a:blipFill>
                <a:blip r:embed="rId7"/>
                <a:stretch>
                  <a:fillRect/>
                </a:stretch>
              </a:blipFill>
            </p:spPr>
            <p:txBody>
              <a:bodyPr/>
              <a:lstStyle/>
              <a:p>
                <a:r>
                  <a:rPr lang="zh-CN" altLang="en-US">
                    <a:noFill/>
                  </a:rPr>
                  <a:t> </a:t>
                </a:r>
              </a:p>
            </p:txBody>
          </p:sp>
        </mc:Fallback>
      </mc:AlternateContent>
      <p:sp>
        <p:nvSpPr>
          <p:cNvPr id="27" name="矩形 26">
            <a:extLst>
              <a:ext uri="{FF2B5EF4-FFF2-40B4-BE49-F238E27FC236}">
                <a16:creationId xmlns:a16="http://schemas.microsoft.com/office/drawing/2014/main" id="{678FE5D5-B5C3-4FCC-AB13-C26C943290B3}"/>
              </a:ext>
            </a:extLst>
          </p:cNvPr>
          <p:cNvSpPr/>
          <p:nvPr/>
        </p:nvSpPr>
        <p:spPr>
          <a:xfrm>
            <a:off x="5053923" y="3789740"/>
            <a:ext cx="431165" cy="431165"/>
          </a:xfrm>
          <a:prstGeom prst="rect">
            <a:avLst/>
          </a:prstGeom>
          <a:solidFill>
            <a:srgbClr val="313131"/>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a:extLst>
              <a:ext uri="{FF2B5EF4-FFF2-40B4-BE49-F238E27FC236}">
                <a16:creationId xmlns:a16="http://schemas.microsoft.com/office/drawing/2014/main" id="{3210B85F-C6E5-4E8F-8972-0859242EB00D}"/>
              </a:ext>
            </a:extLst>
          </p:cNvPr>
          <p:cNvCxnSpPr>
            <a:cxnSpLocks/>
          </p:cNvCxnSpPr>
          <p:nvPr/>
        </p:nvCxnSpPr>
        <p:spPr>
          <a:xfrm flipH="1">
            <a:off x="5281711" y="2218670"/>
            <a:ext cx="1332471" cy="150634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0267D5FE-1D05-4D79-8B17-69AC6CAC7538}"/>
              </a:ext>
            </a:extLst>
          </p:cNvPr>
          <p:cNvSpPr/>
          <p:nvPr/>
        </p:nvSpPr>
        <p:spPr>
          <a:xfrm>
            <a:off x="8290118" y="3797457"/>
            <a:ext cx="431165" cy="431165"/>
          </a:xfrm>
          <a:prstGeom prst="rect">
            <a:avLst/>
          </a:prstGeom>
          <a:solidFill>
            <a:srgbClr val="78737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箭头连接符 30">
            <a:extLst>
              <a:ext uri="{FF2B5EF4-FFF2-40B4-BE49-F238E27FC236}">
                <a16:creationId xmlns:a16="http://schemas.microsoft.com/office/drawing/2014/main" id="{7B1A2B99-C1DF-4F04-A879-EA51F3F80E95}"/>
              </a:ext>
            </a:extLst>
          </p:cNvPr>
          <p:cNvCxnSpPr>
            <a:cxnSpLocks/>
          </p:cNvCxnSpPr>
          <p:nvPr/>
        </p:nvCxnSpPr>
        <p:spPr>
          <a:xfrm flipH="1">
            <a:off x="8514098" y="2294859"/>
            <a:ext cx="2457354" cy="143015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BA1AFC6-460C-44AB-A24D-853B1829BFFB}"/>
                  </a:ext>
                </a:extLst>
              </p:cNvPr>
              <p:cNvSpPr txBox="1"/>
              <p:nvPr/>
            </p:nvSpPr>
            <p:spPr>
              <a:xfrm>
                <a:off x="4822092" y="4220627"/>
                <a:ext cx="89482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sSub>
                            <m:sSubPr>
                              <m:ctrlPr>
                                <a:rPr lang="en-US" altLang="zh-CN" sz="2800" i="1">
                                  <a:latin typeface="Cambria Math" panose="02040503050406030204" pitchFamily="18" charset="0"/>
                                </a:rPr>
                              </m:ctrlPr>
                            </m:sSubPr>
                            <m:e>
                              <m:acc>
                                <m:accPr>
                                  <m:chr m:val="̃"/>
                                  <m:ctrlPr>
                                    <a:rPr lang="en-US" altLang="zh-CN" sz="2800" i="1">
                                      <a:latin typeface="Cambria Math" panose="02040503050406030204" pitchFamily="18" charset="0"/>
                                    </a:rPr>
                                  </m:ctrlPr>
                                </m:accPr>
                                <m:e>
                                  <m:r>
                                    <a:rPr lang="en-US" altLang="zh-CN" sz="2800" i="1">
                                      <a:latin typeface="Cambria Math" panose="02040503050406030204" pitchFamily="18" charset="0"/>
                                    </a:rPr>
                                    <m:t>𝑐</m:t>
                                  </m:r>
                                </m:e>
                              </m:acc>
                            </m:e>
                            <m:sub>
                              <m:r>
                                <a:rPr lang="en-US" altLang="zh-CN" sz="2800" i="1">
                                  <a:latin typeface="Cambria Math" panose="02040503050406030204" pitchFamily="18" charset="0"/>
                                </a:rPr>
                                <m:t>𝑖</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32" name="文本框 31">
                <a:extLst>
                  <a:ext uri="{FF2B5EF4-FFF2-40B4-BE49-F238E27FC236}">
                    <a16:creationId xmlns:a16="http://schemas.microsoft.com/office/drawing/2014/main" id="{6BA1AFC6-460C-44AB-A24D-853B1829BFFB}"/>
                  </a:ext>
                </a:extLst>
              </p:cNvPr>
              <p:cNvSpPr txBox="1">
                <a:spLocks noRot="1" noChangeAspect="1" noMove="1" noResize="1" noEditPoints="1" noAdjustHandles="1" noChangeArrowheads="1" noChangeShapeType="1" noTextEdit="1"/>
              </p:cNvSpPr>
              <p:nvPr/>
            </p:nvSpPr>
            <p:spPr>
              <a:xfrm>
                <a:off x="4822092" y="4220627"/>
                <a:ext cx="894825" cy="430887"/>
              </a:xfrm>
              <a:prstGeom prst="rect">
                <a:avLst/>
              </a:prstGeom>
              <a:blipFill>
                <a:blip r:embed="rId8"/>
                <a:stretch>
                  <a:fillRect/>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0D2897BA-3DBC-4AAF-9C18-21A9402254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222" y="1236928"/>
            <a:ext cx="2840400" cy="1896058"/>
          </a:xfrm>
          <a:prstGeom prst="rect">
            <a:avLst/>
          </a:prstGeom>
          <a:ln w="19050">
            <a:solidFill>
              <a:schemeClr val="tx1"/>
            </a:solidFill>
          </a:ln>
        </p:spPr>
      </p:pic>
      <p:cxnSp>
        <p:nvCxnSpPr>
          <p:cNvPr id="21" name="直接箭头连接符 20">
            <a:extLst>
              <a:ext uri="{FF2B5EF4-FFF2-40B4-BE49-F238E27FC236}">
                <a16:creationId xmlns:a16="http://schemas.microsoft.com/office/drawing/2014/main" id="{20962D2F-F296-44FE-AD2C-AC11AFA80B97}"/>
              </a:ext>
            </a:extLst>
          </p:cNvPr>
          <p:cNvCxnSpPr>
            <a:cxnSpLocks/>
          </p:cNvCxnSpPr>
          <p:nvPr/>
        </p:nvCxnSpPr>
        <p:spPr>
          <a:xfrm flipH="1">
            <a:off x="3553677" y="2204046"/>
            <a:ext cx="110536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5A0CFC9F-2BC7-4ABC-948E-84BABD05F454}"/>
                  </a:ext>
                </a:extLst>
              </p:cNvPr>
              <p:cNvSpPr txBox="1"/>
              <p:nvPr/>
            </p:nvSpPr>
            <p:spPr>
              <a:xfrm>
                <a:off x="1453440" y="3214694"/>
                <a:ext cx="886677"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22" name="文本框 21">
                <a:extLst>
                  <a:ext uri="{FF2B5EF4-FFF2-40B4-BE49-F238E27FC236}">
                    <a16:creationId xmlns:a16="http://schemas.microsoft.com/office/drawing/2014/main" id="{5A0CFC9F-2BC7-4ABC-948E-84BABD05F454}"/>
                  </a:ext>
                </a:extLst>
              </p:cNvPr>
              <p:cNvSpPr txBox="1">
                <a:spLocks noRot="1" noChangeAspect="1" noMove="1" noResize="1" noEditPoints="1" noAdjustHandles="1" noChangeArrowheads="1" noChangeShapeType="1" noTextEdit="1"/>
              </p:cNvSpPr>
              <p:nvPr/>
            </p:nvSpPr>
            <p:spPr>
              <a:xfrm>
                <a:off x="1453440" y="3214694"/>
                <a:ext cx="886677" cy="307777"/>
              </a:xfrm>
              <a:prstGeom prst="rect">
                <a:avLst/>
              </a:prstGeom>
              <a:blipFill>
                <a:blip r:embed="rId10"/>
                <a:stretch>
                  <a:fillRect t="-1961" b="-19608"/>
                </a:stretch>
              </a:blipFill>
            </p:spPr>
            <p:txBody>
              <a:bodyPr/>
              <a:lstStyle/>
              <a:p>
                <a:r>
                  <a:rPr lang="zh-CN" altLang="en-US">
                    <a:noFill/>
                  </a:rPr>
                  <a:t> </a:t>
                </a:r>
              </a:p>
            </p:txBody>
          </p:sp>
        </mc:Fallback>
      </mc:AlternateContent>
      <p:sp>
        <p:nvSpPr>
          <p:cNvPr id="23" name="矩形 22">
            <a:extLst>
              <a:ext uri="{FF2B5EF4-FFF2-40B4-BE49-F238E27FC236}">
                <a16:creationId xmlns:a16="http://schemas.microsoft.com/office/drawing/2014/main" id="{B659AB9D-E30F-4C58-9B40-E4EE49C5B1F4}"/>
              </a:ext>
            </a:extLst>
          </p:cNvPr>
          <p:cNvSpPr/>
          <p:nvPr/>
        </p:nvSpPr>
        <p:spPr>
          <a:xfrm>
            <a:off x="2988412" y="3784086"/>
            <a:ext cx="431165" cy="431165"/>
          </a:xfrm>
          <a:prstGeom prst="rect">
            <a:avLst/>
          </a:prstGeom>
          <a:solidFill>
            <a:srgbClr val="78737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360"/>
              </a:solidFill>
            </a:endParaRPr>
          </a:p>
        </p:txBody>
      </p:sp>
      <p:cxnSp>
        <p:nvCxnSpPr>
          <p:cNvPr id="26" name="直接箭头连接符 25">
            <a:extLst>
              <a:ext uri="{FF2B5EF4-FFF2-40B4-BE49-F238E27FC236}">
                <a16:creationId xmlns:a16="http://schemas.microsoft.com/office/drawing/2014/main" id="{1506AA84-700C-492B-BF91-3EB8EF14836E}"/>
              </a:ext>
            </a:extLst>
          </p:cNvPr>
          <p:cNvCxnSpPr>
            <a:cxnSpLocks/>
          </p:cNvCxnSpPr>
          <p:nvPr/>
        </p:nvCxnSpPr>
        <p:spPr>
          <a:xfrm flipH="1" flipV="1">
            <a:off x="2264833" y="2260600"/>
            <a:ext cx="938093" cy="146441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131589D0-5272-4892-A06E-DF80D2AA9B43}"/>
              </a:ext>
            </a:extLst>
          </p:cNvPr>
          <p:cNvSpPr/>
          <p:nvPr/>
        </p:nvSpPr>
        <p:spPr>
          <a:xfrm>
            <a:off x="2173091" y="2151995"/>
            <a:ext cx="55760" cy="63489"/>
          </a:xfrm>
          <a:prstGeom prst="rect">
            <a:avLst/>
          </a:prstGeom>
          <a:solidFill>
            <a:srgbClr val="78737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78FEEF55-BC04-4A28-9ED6-5F5F50CDB909}"/>
                  </a:ext>
                </a:extLst>
              </p:cNvPr>
              <p:cNvSpPr txBox="1"/>
              <p:nvPr/>
            </p:nvSpPr>
            <p:spPr>
              <a:xfrm>
                <a:off x="2831054" y="4223067"/>
                <a:ext cx="1267221"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sz="2800" b="0" i="1" smtClean="0">
                              <a:latin typeface="Cambria Math" panose="02040503050406030204" pitchFamily="18" charset="0"/>
                            </a:rPr>
                          </m:ctrlPr>
                        </m:sSubPr>
                        <m:e>
                          <m:sSub>
                            <m:sSubPr>
                              <m:ctrlPr>
                                <a:rPr lang="en-US" altLang="zh-CN" sz="2800" b="0" i="1" smtClean="0">
                                  <a:latin typeface="Cambria Math" panose="02040503050406030204" pitchFamily="18" charset="0"/>
                                </a:rPr>
                              </m:ctrlPr>
                            </m:sSubPr>
                            <m:e>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𝑐</m:t>
                                  </m:r>
                                </m:e>
                              </m:acc>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r>
                        <a:rPr lang="en-US" altLang="zh-CN" sz="2800" b="0" i="1" smtClean="0">
                          <a:solidFill>
                            <a:schemeClr val="accent6"/>
                          </a:solidFill>
                          <a:latin typeface="Cambria Math" panose="02040503050406030204" pitchFamily="18" charset="0"/>
                        </a:rPr>
                        <m:t>=</m:t>
                      </m:r>
                    </m:oMath>
                  </m:oMathPara>
                </a14:m>
                <a:endParaRPr lang="zh-CN" altLang="en-US" sz="2800" dirty="0"/>
              </a:p>
            </p:txBody>
          </p:sp>
        </mc:Choice>
        <mc:Fallback xmlns="">
          <p:sp>
            <p:nvSpPr>
              <p:cNvPr id="35" name="文本框 34">
                <a:extLst>
                  <a:ext uri="{FF2B5EF4-FFF2-40B4-BE49-F238E27FC236}">
                    <a16:creationId xmlns:a16="http://schemas.microsoft.com/office/drawing/2014/main" id="{78FEEF55-BC04-4A28-9ED6-5F5F50CDB909}"/>
                  </a:ext>
                </a:extLst>
              </p:cNvPr>
              <p:cNvSpPr txBox="1">
                <a:spLocks noRot="1" noChangeAspect="1" noMove="1" noResize="1" noEditPoints="1" noAdjustHandles="1" noChangeArrowheads="1" noChangeShapeType="1" noTextEdit="1"/>
              </p:cNvSpPr>
              <p:nvPr/>
            </p:nvSpPr>
            <p:spPr>
              <a:xfrm>
                <a:off x="2831054" y="4223067"/>
                <a:ext cx="1267221" cy="430887"/>
              </a:xfrm>
              <a:prstGeom prst="rect">
                <a:avLst/>
              </a:prstGeom>
              <a:blipFill>
                <a:blip r:embed="rId11"/>
                <a:stretch>
                  <a:fillRect/>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A2B67339-EFFE-4CA5-B90D-F430603A9B9A}"/>
              </a:ext>
            </a:extLst>
          </p:cNvPr>
          <p:cNvSpPr txBox="1"/>
          <p:nvPr/>
        </p:nvSpPr>
        <p:spPr>
          <a:xfrm>
            <a:off x="5495691" y="3538705"/>
            <a:ext cx="2969158"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latin typeface="Avenir" panose="020B0503020203020204" pitchFamily="34" charset="0"/>
              </a:rPr>
              <a:t>How to find such correspondence?</a:t>
            </a:r>
            <a:endParaRPr lang="zh-CN" altLang="en-US" sz="1400" dirty="0">
              <a:latin typeface="Avenir" panose="020B0503020203020204" pitchFamily="34" charset="0"/>
            </a:endParaRPr>
          </a:p>
        </p:txBody>
      </p:sp>
      <p:pic>
        <p:nvPicPr>
          <p:cNvPr id="45" name="图片 44">
            <a:extLst>
              <a:ext uri="{FF2B5EF4-FFF2-40B4-BE49-F238E27FC236}">
                <a16:creationId xmlns:a16="http://schemas.microsoft.com/office/drawing/2014/main" id="{59C980FE-8AFA-4361-BE59-9A857975D53E}"/>
              </a:ext>
            </a:extLst>
          </p:cNvPr>
          <p:cNvPicPr>
            <a:picLocks noChangeAspect="1"/>
          </p:cNvPicPr>
          <p:nvPr/>
        </p:nvPicPr>
        <p:blipFill rotWithShape="1">
          <a:blip r:embed="rId9">
            <a:clrChange>
              <a:clrFrom>
                <a:srgbClr val="6C6661"/>
              </a:clrFrom>
              <a:clrTo>
                <a:srgbClr val="6C6661">
                  <a:alpha val="0"/>
                </a:srgbClr>
              </a:clrTo>
            </a:clrChange>
            <a:extLst>
              <a:ext uri="{28A0092B-C50C-407E-A947-70E740481C1C}">
                <a14:useLocalDpi xmlns:a14="http://schemas.microsoft.com/office/drawing/2010/main" val="0"/>
              </a:ext>
            </a:extLst>
          </a:blip>
          <a:srcRect l="-102761" t="-100925" r="102761" b="100925"/>
          <a:stretch/>
        </p:blipFill>
        <p:spPr>
          <a:xfrm>
            <a:off x="499222" y="1235710"/>
            <a:ext cx="2840400" cy="1896058"/>
          </a:xfrm>
          <a:prstGeom prst="rect">
            <a:avLst/>
          </a:prstGeom>
          <a:ln w="19050">
            <a:solidFill>
              <a:schemeClr val="tx1"/>
            </a:solidFill>
          </a:ln>
        </p:spPr>
      </p:pic>
      <p:sp>
        <p:nvSpPr>
          <p:cNvPr id="46" name="箭头: 右 45">
            <a:extLst>
              <a:ext uri="{FF2B5EF4-FFF2-40B4-BE49-F238E27FC236}">
                <a16:creationId xmlns:a16="http://schemas.microsoft.com/office/drawing/2014/main" id="{C974BBF4-4F94-44DD-9FE2-CDF8426A25D9}"/>
              </a:ext>
            </a:extLst>
          </p:cNvPr>
          <p:cNvSpPr/>
          <p:nvPr/>
        </p:nvSpPr>
        <p:spPr>
          <a:xfrm rot="10800000">
            <a:off x="9421244" y="1618860"/>
            <a:ext cx="695727" cy="755650"/>
          </a:xfrm>
          <a:prstGeom prst="rightArrow">
            <a:avLst/>
          </a:prstGeom>
          <a:solidFill>
            <a:schemeClr val="accent2">
              <a:alpha val="50000"/>
            </a:schemeClr>
          </a:solidFill>
          <a:ln w="190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ln w="22225">
                <a:solidFill>
                  <a:schemeClr val="accent2"/>
                </a:solidFill>
                <a:prstDash val="solid"/>
              </a:ln>
              <a:solidFill>
                <a:schemeClr val="accent2">
                  <a:lumMod val="40000"/>
                  <a:lumOff val="60000"/>
                </a:schemeClr>
              </a:solidFill>
            </a:endParaRPr>
          </a:p>
        </p:txBody>
      </p:sp>
      <p:sp>
        <p:nvSpPr>
          <p:cNvPr id="47" name="矩形 46">
            <a:extLst>
              <a:ext uri="{FF2B5EF4-FFF2-40B4-BE49-F238E27FC236}">
                <a16:creationId xmlns:a16="http://schemas.microsoft.com/office/drawing/2014/main" id="{1B74157C-5C11-4453-923D-D6678B1FFA2C}"/>
              </a:ext>
            </a:extLst>
          </p:cNvPr>
          <p:cNvSpPr/>
          <p:nvPr/>
        </p:nvSpPr>
        <p:spPr>
          <a:xfrm>
            <a:off x="2380170" y="1299077"/>
            <a:ext cx="7375823" cy="2201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832A522E-B5EA-4FAE-AA29-FC252AFD0574}"/>
                  </a:ext>
                </a:extLst>
              </p:cNvPr>
              <p:cNvSpPr txBox="1"/>
              <p:nvPr/>
            </p:nvSpPr>
            <p:spPr>
              <a:xfrm>
                <a:off x="7757378" y="4220627"/>
                <a:ext cx="1496646" cy="4387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sSub>
                            <m:sSubPr>
                              <m:ctrlPr>
                                <a:rPr lang="en-US" altLang="zh-CN" sz="2800" b="0" i="1" smtClean="0">
                                  <a:latin typeface="Cambria Math" panose="02040503050406030204" pitchFamily="18" charset="0"/>
                                </a:rPr>
                              </m:ctrlPr>
                            </m:sSubPr>
                            <m:e>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𝑐</m:t>
                                  </m:r>
                                </m:e>
                              </m:acc>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r>
                            <a:rPr lang="en-US" altLang="zh-CN" sz="2800" i="1">
                              <a:latin typeface="Cambria Math" panose="02040503050406030204" pitchFamily="18" charset="0"/>
                            </a:rPr>
                            <m:t>−</m:t>
                          </m:r>
                          <m:r>
                            <a:rPr lang="en-US" altLang="zh-CN" sz="2800" i="1" smtClean="0">
                              <a:latin typeface="Cambria Math" panose="02040503050406030204" pitchFamily="18" charset="0"/>
                            </a:rPr>
                            <m:t>1</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48" name="文本框 47">
                <a:extLst>
                  <a:ext uri="{FF2B5EF4-FFF2-40B4-BE49-F238E27FC236}">
                    <a16:creationId xmlns:a16="http://schemas.microsoft.com/office/drawing/2014/main" id="{832A522E-B5EA-4FAE-AA29-FC252AFD0574}"/>
                  </a:ext>
                </a:extLst>
              </p:cNvPr>
              <p:cNvSpPr txBox="1">
                <a:spLocks noRot="1" noChangeAspect="1" noMove="1" noResize="1" noEditPoints="1" noAdjustHandles="1" noChangeArrowheads="1" noChangeShapeType="1" noTextEdit="1"/>
              </p:cNvSpPr>
              <p:nvPr/>
            </p:nvSpPr>
            <p:spPr>
              <a:xfrm>
                <a:off x="7757378" y="4220627"/>
                <a:ext cx="1496646" cy="438785"/>
              </a:xfrm>
              <a:prstGeom prst="rect">
                <a:avLst/>
              </a:prstGeom>
              <a:blipFill>
                <a:blip r:embed="rId12"/>
                <a:stretch>
                  <a:fillRect/>
                </a:stretch>
              </a:blipFill>
            </p:spPr>
            <p:txBody>
              <a:bodyPr/>
              <a:lstStyle/>
              <a:p>
                <a:r>
                  <a:rPr lang="zh-CN" altLang="en-US">
                    <a:noFill/>
                  </a:rPr>
                  <a:t> </a:t>
                </a:r>
              </a:p>
            </p:txBody>
          </p:sp>
        </mc:Fallback>
      </mc:AlternateContent>
      <p:sp>
        <p:nvSpPr>
          <p:cNvPr id="50" name="文本框 49">
            <a:extLst>
              <a:ext uri="{FF2B5EF4-FFF2-40B4-BE49-F238E27FC236}">
                <a16:creationId xmlns:a16="http://schemas.microsoft.com/office/drawing/2014/main" id="{86AC9AC2-4845-4E7D-A472-124A876CC9B7}"/>
              </a:ext>
            </a:extLst>
          </p:cNvPr>
          <p:cNvSpPr txBox="1"/>
          <p:nvPr/>
        </p:nvSpPr>
        <p:spPr>
          <a:xfrm>
            <a:off x="5225313" y="2918861"/>
            <a:ext cx="1481297" cy="306467"/>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200" dirty="0"/>
              <a:t>*Spatial filtering</a:t>
            </a:r>
            <a:endParaRPr lang="zh-CN" altLang="en-US" sz="1200" dirty="0"/>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EB0DACEA-B5B4-4CED-83E8-7604B62D5467}"/>
                  </a:ext>
                </a:extLst>
              </p:cNvPr>
              <p:cNvSpPr txBox="1"/>
              <p:nvPr/>
            </p:nvSpPr>
            <p:spPr>
              <a:xfrm>
                <a:off x="8237399" y="3214694"/>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Times New Roman" panose="02020603050405020304" pitchFamily="18" charset="0"/>
                  <a:cs typeface="Times New Roman" panose="02020603050405020304" pitchFamily="18" charset="0"/>
                </a:endParaRPr>
              </a:p>
            </p:txBody>
          </p:sp>
        </mc:Choice>
        <mc:Fallback xmlns="">
          <p:sp>
            <p:nvSpPr>
              <p:cNvPr id="33" name="文本框 32">
                <a:extLst>
                  <a:ext uri="{FF2B5EF4-FFF2-40B4-BE49-F238E27FC236}">
                    <a16:creationId xmlns:a16="http://schemas.microsoft.com/office/drawing/2014/main" id="{EB0DACEA-B5B4-4CED-83E8-7604B62D5467}"/>
                  </a:ext>
                </a:extLst>
              </p:cNvPr>
              <p:cNvSpPr txBox="1">
                <a:spLocks noRot="1" noChangeAspect="1" noMove="1" noResize="1" noEditPoints="1" noAdjustHandles="1" noChangeArrowheads="1" noChangeShapeType="1" noTextEdit="1"/>
              </p:cNvSpPr>
              <p:nvPr/>
            </p:nvSpPr>
            <p:spPr>
              <a:xfrm>
                <a:off x="8237399" y="3214694"/>
                <a:ext cx="3322320" cy="307777"/>
              </a:xfrm>
              <a:prstGeom prst="rect">
                <a:avLst/>
              </a:prstGeom>
              <a:blipFill>
                <a:blip r:embed="rId13"/>
                <a:stretch>
                  <a:fillRect t="-1961" b="-196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9511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right)">
                                      <p:cBhvr>
                                        <p:cTn id="19" dur="500"/>
                                        <p:tgtEl>
                                          <p:spTgt spid="4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par>
                          <p:cTn id="31" fill="hold">
                            <p:stCondLst>
                              <p:cond delay="2000"/>
                            </p:stCondLst>
                            <p:childTnLst>
                              <p:par>
                                <p:cTn id="32" presetID="22" presetClass="entr" presetSubtype="2"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animBg="1"/>
      <p:bldP spid="29" grpId="0" animBg="1"/>
      <p:bldP spid="35" grpId="0"/>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E8F0D24-4B7A-41AB-BDB9-0446B3D49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232" y="1868331"/>
            <a:ext cx="2346965" cy="1566675"/>
          </a:xfrm>
          <a:prstGeom prst="rect">
            <a:avLst/>
          </a:prstGeom>
          <a:ln w="19050">
            <a:solidFill>
              <a:schemeClr val="tx1"/>
            </a:solidFill>
          </a:ln>
        </p:spPr>
      </p:pic>
      <p:pic>
        <p:nvPicPr>
          <p:cNvPr id="5" name="图片 4">
            <a:extLst>
              <a:ext uri="{FF2B5EF4-FFF2-40B4-BE49-F238E27FC236}">
                <a16:creationId xmlns:a16="http://schemas.microsoft.com/office/drawing/2014/main" id="{2F4E8254-DEFC-461C-BF1D-EB0790397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8168" y="1858505"/>
            <a:ext cx="2346965" cy="1566675"/>
          </a:xfrm>
          <a:prstGeom prst="rect">
            <a:avLst/>
          </a:prstGeom>
          <a:ln w="19050">
            <a:solidFill>
              <a:schemeClr val="tx1"/>
            </a:solidFill>
          </a:ln>
        </p:spPr>
      </p:pic>
      <p:pic>
        <p:nvPicPr>
          <p:cNvPr id="19" name="图片 18">
            <a:extLst>
              <a:ext uri="{FF2B5EF4-FFF2-40B4-BE49-F238E27FC236}">
                <a16:creationId xmlns:a16="http://schemas.microsoft.com/office/drawing/2014/main" id="{FAFAF11D-C79C-4203-B5DB-08455744D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879" y="1535101"/>
            <a:ext cx="2840400" cy="1896059"/>
          </a:xfrm>
          <a:prstGeom prst="rect">
            <a:avLst/>
          </a:prstGeom>
          <a:ln w="19050">
            <a:solidFill>
              <a:schemeClr val="tx1"/>
            </a:solidFill>
          </a:ln>
        </p:spPr>
      </p:pic>
      <p:pic>
        <p:nvPicPr>
          <p:cNvPr id="14" name="图片 13">
            <a:extLst>
              <a:ext uri="{FF2B5EF4-FFF2-40B4-BE49-F238E27FC236}">
                <a16:creationId xmlns:a16="http://schemas.microsoft.com/office/drawing/2014/main" id="{6C77E251-B546-470F-9EF7-ABE79A997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6041" y="1535106"/>
            <a:ext cx="2837156" cy="1893894"/>
          </a:xfrm>
          <a:prstGeom prst="rect">
            <a:avLst/>
          </a:prstGeom>
          <a:ln w="19050">
            <a:solidFill>
              <a:schemeClr val="tx1"/>
            </a:solidFill>
          </a:ln>
        </p:spPr>
      </p:pic>
      <p:sp>
        <p:nvSpPr>
          <p:cNvPr id="60" name="矩形 59">
            <a:extLst>
              <a:ext uri="{FF2B5EF4-FFF2-40B4-BE49-F238E27FC236}">
                <a16:creationId xmlns:a16="http://schemas.microsoft.com/office/drawing/2014/main" id="{0F156671-DC21-4FE3-869C-B06F15F78917}"/>
              </a:ext>
            </a:extLst>
          </p:cNvPr>
          <p:cNvSpPr/>
          <p:nvPr/>
        </p:nvSpPr>
        <p:spPr>
          <a:xfrm>
            <a:off x="2380170" y="1299077"/>
            <a:ext cx="7375823" cy="2201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a:extLst>
              <a:ext uri="{FF2B5EF4-FFF2-40B4-BE49-F238E27FC236}">
                <a16:creationId xmlns:a16="http://schemas.microsoft.com/office/drawing/2014/main" id="{B64967B1-55E8-4895-9F7F-78451EB3BAA9}"/>
              </a:ext>
            </a:extLst>
          </p:cNvPr>
          <p:cNvSpPr/>
          <p:nvPr/>
        </p:nvSpPr>
        <p:spPr>
          <a:xfrm>
            <a:off x="4359383" y="3891295"/>
            <a:ext cx="3417398" cy="722427"/>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Back-projection</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8749C-A240-467C-96C7-37655604532A}"/>
                  </a:ext>
                </a:extLst>
              </p:cNvPr>
              <p:cNvSpPr txBox="1"/>
              <p:nvPr/>
            </p:nvSpPr>
            <p:spPr>
              <a:xfrm>
                <a:off x="2651137" y="3512867"/>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84E8749C-A240-467C-96C7-37655604532A}"/>
                  </a:ext>
                </a:extLst>
              </p:cNvPr>
              <p:cNvSpPr txBox="1">
                <a:spLocks noRot="1" noChangeAspect="1" noMove="1" noResize="1" noEditPoints="1" noAdjustHandles="1" noChangeArrowheads="1" noChangeShapeType="1" noTextEdit="1"/>
              </p:cNvSpPr>
              <p:nvPr/>
            </p:nvSpPr>
            <p:spPr>
              <a:xfrm>
                <a:off x="2651137" y="3512867"/>
                <a:ext cx="3322320" cy="307777"/>
              </a:xfrm>
              <a:prstGeom prst="rect">
                <a:avLst/>
              </a:prstGeom>
              <a:blipFill>
                <a:blip r:embed="rId7"/>
                <a:stretch>
                  <a:fillRect t="-1961"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2271179F-0D2A-4574-A03B-F1FCF46C04AA}"/>
                  </a:ext>
                </a:extLst>
              </p:cNvPr>
              <p:cNvSpPr txBox="1"/>
              <p:nvPr/>
            </p:nvSpPr>
            <p:spPr>
              <a:xfrm>
                <a:off x="5973457" y="3512867"/>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2271179F-0D2A-4574-A03B-F1FCF46C04AA}"/>
                  </a:ext>
                </a:extLst>
              </p:cNvPr>
              <p:cNvSpPr txBox="1">
                <a:spLocks noRot="1" noChangeAspect="1" noMove="1" noResize="1" noEditPoints="1" noAdjustHandles="1" noChangeArrowheads="1" noChangeShapeType="1" noTextEdit="1"/>
              </p:cNvSpPr>
              <p:nvPr/>
            </p:nvSpPr>
            <p:spPr>
              <a:xfrm>
                <a:off x="5973457" y="3512867"/>
                <a:ext cx="3322320" cy="307777"/>
              </a:xfrm>
              <a:prstGeom prst="rect">
                <a:avLst/>
              </a:prstGeom>
              <a:blipFill>
                <a:blip r:embed="rId8"/>
                <a:stretch>
                  <a:fillRect t="-1961" b="-19608"/>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67AA9433-51EE-4703-B1AB-980605B29605}"/>
              </a:ext>
            </a:extLst>
          </p:cNvPr>
          <p:cNvSpPr/>
          <p:nvPr/>
        </p:nvSpPr>
        <p:spPr>
          <a:xfrm>
            <a:off x="4572943" y="2450168"/>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DC18A2F-1074-43BA-84DC-DDD514D1CD0C}"/>
              </a:ext>
            </a:extLst>
          </p:cNvPr>
          <p:cNvSpPr/>
          <p:nvPr/>
        </p:nvSpPr>
        <p:spPr>
          <a:xfrm>
            <a:off x="8714588" y="2526357"/>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7A3EB4BE-6F6B-4533-B857-188E565F8B27}"/>
              </a:ext>
            </a:extLst>
          </p:cNvPr>
          <p:cNvSpPr txBox="1"/>
          <p:nvPr/>
        </p:nvSpPr>
        <p:spPr>
          <a:xfrm>
            <a:off x="4488878" y="1020466"/>
            <a:ext cx="2969158" cy="340519"/>
          </a:xfrm>
          <a:prstGeom prst="roundRect">
            <a:avLst/>
          </a:prstGeom>
          <a:solidFill>
            <a:schemeClr val="accent1">
              <a:lumMod val="10000"/>
              <a:lumOff val="9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t>How to find such correspondence?</a:t>
            </a:r>
            <a:endParaRPr lang="zh-CN" altLang="en-US" sz="1400" dirty="0"/>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C368918B-6D50-4596-99C5-A8E0BDED4D50}"/>
                  </a:ext>
                </a:extLst>
              </p:cNvPr>
              <p:cNvSpPr txBox="1"/>
              <p:nvPr/>
            </p:nvSpPr>
            <p:spPr>
              <a:xfrm>
                <a:off x="1269464" y="5727932"/>
                <a:ext cx="2048310" cy="307777"/>
              </a:xfrm>
              <a:prstGeom prst="rect">
                <a:avLst/>
              </a:prstGeom>
              <a:noFill/>
            </p:spPr>
            <p:txBody>
              <a:bodyPr wrap="square" rtlCol="0">
                <a:spAutoFit/>
              </a:bodyPr>
              <a:lstStyle/>
              <a:p>
                <a:pPr algn="ctr"/>
                <a:r>
                  <a:rPr lang="en-US" altLang="zh-CN" sz="1400" dirty="0">
                    <a:latin typeface="+mj-lt"/>
                  </a:rPr>
                  <a:t>World space (Frame </a:t>
                </a:r>
                <a14:m>
                  <m:oMath xmlns:m="http://schemas.openxmlformats.org/officeDocument/2006/math">
                    <m:r>
                      <a:rPr lang="en-US" altLang="zh-CN" sz="1400" b="0" i="1" smtClean="0">
                        <a:latin typeface="Cambria Math" panose="02040503050406030204" pitchFamily="18" charset="0"/>
                      </a:rPr>
                      <m:t>𝑖</m:t>
                    </m:r>
                  </m:oMath>
                </a14:m>
                <a:r>
                  <a:rPr lang="en-US" altLang="zh-CN" sz="1400" dirty="0">
                    <a:latin typeface="+mj-lt"/>
                  </a:rPr>
                  <a:t>)</a:t>
                </a:r>
                <a:endParaRPr lang="zh-CN" altLang="en-US" sz="1400" dirty="0">
                  <a:latin typeface="+mj-lt"/>
                </a:endParaRPr>
              </a:p>
            </p:txBody>
          </p:sp>
        </mc:Choice>
        <mc:Fallback xmlns="">
          <p:sp>
            <p:nvSpPr>
              <p:cNvPr id="34" name="文本框 33">
                <a:extLst>
                  <a:ext uri="{FF2B5EF4-FFF2-40B4-BE49-F238E27FC236}">
                    <a16:creationId xmlns:a16="http://schemas.microsoft.com/office/drawing/2014/main" id="{C368918B-6D50-4596-99C5-A8E0BDED4D50}"/>
                  </a:ext>
                </a:extLst>
              </p:cNvPr>
              <p:cNvSpPr txBox="1">
                <a:spLocks noRot="1" noChangeAspect="1" noMove="1" noResize="1" noEditPoints="1" noAdjustHandles="1" noChangeArrowheads="1" noChangeShapeType="1" noTextEdit="1"/>
              </p:cNvSpPr>
              <p:nvPr/>
            </p:nvSpPr>
            <p:spPr>
              <a:xfrm>
                <a:off x="1269464" y="5727932"/>
                <a:ext cx="2048310" cy="307777"/>
              </a:xfrm>
              <a:prstGeom prst="rect">
                <a:avLst/>
              </a:prstGeom>
              <a:blipFill>
                <a:blip r:embed="rId9"/>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8986F698-8537-40C6-B8C3-F8651B2465E8}"/>
                  </a:ext>
                </a:extLst>
              </p:cNvPr>
              <p:cNvSpPr txBox="1"/>
              <p:nvPr/>
            </p:nvSpPr>
            <p:spPr>
              <a:xfrm>
                <a:off x="8897330" y="5692090"/>
                <a:ext cx="2304000" cy="307777"/>
              </a:xfrm>
              <a:prstGeom prst="rect">
                <a:avLst/>
              </a:prstGeom>
              <a:noFill/>
            </p:spPr>
            <p:txBody>
              <a:bodyPr wrap="square" rtlCol="0">
                <a:spAutoFit/>
              </a:bodyPr>
              <a:lstStyle/>
              <a:p>
                <a:pPr algn="ctr"/>
                <a:r>
                  <a:rPr lang="en-US" altLang="zh-CN" sz="1400" dirty="0">
                    <a:latin typeface="+mj-lt"/>
                  </a:rPr>
                  <a:t>World space (Frame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r>
                  <a:rPr lang="en-US" altLang="zh-CN" sz="1400" dirty="0">
                    <a:latin typeface="+mj-lt"/>
                  </a:rPr>
                  <a:t>)</a:t>
                </a:r>
                <a:endParaRPr lang="zh-CN" altLang="en-US" sz="1400" dirty="0">
                  <a:latin typeface="+mj-lt"/>
                </a:endParaRPr>
              </a:p>
            </p:txBody>
          </p:sp>
        </mc:Choice>
        <mc:Fallback xmlns="">
          <p:sp>
            <p:nvSpPr>
              <p:cNvPr id="36" name="文本框 35">
                <a:extLst>
                  <a:ext uri="{FF2B5EF4-FFF2-40B4-BE49-F238E27FC236}">
                    <a16:creationId xmlns:a16="http://schemas.microsoft.com/office/drawing/2014/main" id="{8986F698-8537-40C6-B8C3-F8651B2465E8}"/>
                  </a:ext>
                </a:extLst>
              </p:cNvPr>
              <p:cNvSpPr txBox="1">
                <a:spLocks noRot="1" noChangeAspect="1" noMove="1" noResize="1" noEditPoints="1" noAdjustHandles="1" noChangeArrowheads="1" noChangeShapeType="1" noTextEdit="1"/>
              </p:cNvSpPr>
              <p:nvPr/>
            </p:nvSpPr>
            <p:spPr>
              <a:xfrm>
                <a:off x="8897330" y="5692090"/>
                <a:ext cx="2304000" cy="307777"/>
              </a:xfrm>
              <a:prstGeom prst="rect">
                <a:avLst/>
              </a:prstGeom>
              <a:blipFill>
                <a:blip r:embed="rId10"/>
                <a:stretch>
                  <a:fillRect l="-2122" t="-4000" r="-2122" b="-20000"/>
                </a:stretch>
              </a:blipFill>
            </p:spPr>
            <p:txBody>
              <a:bodyPr/>
              <a:lstStyle/>
              <a:p>
                <a:r>
                  <a:rPr lang="zh-CN" altLang="en-US">
                    <a:noFill/>
                  </a:rPr>
                  <a:t> </a:t>
                </a:r>
              </a:p>
            </p:txBody>
          </p:sp>
        </mc:Fallback>
      </mc:AlternateContent>
      <p:cxnSp>
        <p:nvCxnSpPr>
          <p:cNvPr id="10" name="直接箭头连接符 9">
            <a:extLst>
              <a:ext uri="{FF2B5EF4-FFF2-40B4-BE49-F238E27FC236}">
                <a16:creationId xmlns:a16="http://schemas.microsoft.com/office/drawing/2014/main" id="{3C7A1342-B469-4E3E-AC26-13B9C5DB3EF3}"/>
              </a:ext>
            </a:extLst>
          </p:cNvPr>
          <p:cNvCxnSpPr>
            <a:cxnSpLocks/>
          </p:cNvCxnSpPr>
          <p:nvPr/>
        </p:nvCxnSpPr>
        <p:spPr>
          <a:xfrm flipH="1">
            <a:off x="2326502" y="2526357"/>
            <a:ext cx="2263752" cy="239805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E766A6A-0932-4D49-A04B-74DBFB80F24D}"/>
                  </a:ext>
                </a:extLst>
              </p:cNvPr>
              <p:cNvSpPr txBox="1"/>
              <p:nvPr/>
            </p:nvSpPr>
            <p:spPr>
              <a:xfrm>
                <a:off x="3605714" y="2045072"/>
                <a:ext cx="1000566"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sub>
                    </m:sSub>
                  </m:oMath>
                </a14:m>
                <a:endParaRPr lang="zh-CN" altLang="en-US" sz="1400" dirty="0"/>
              </a:p>
            </p:txBody>
          </p:sp>
        </mc:Choice>
        <mc:Fallback xmlns="">
          <p:sp>
            <p:nvSpPr>
              <p:cNvPr id="37" name="文本框 36">
                <a:extLst>
                  <a:ext uri="{FF2B5EF4-FFF2-40B4-BE49-F238E27FC236}">
                    <a16:creationId xmlns:a16="http://schemas.microsoft.com/office/drawing/2014/main" id="{4E766A6A-0932-4D49-A04B-74DBFB80F24D}"/>
                  </a:ext>
                </a:extLst>
              </p:cNvPr>
              <p:cNvSpPr txBox="1">
                <a:spLocks noRot="1" noChangeAspect="1" noMove="1" noResize="1" noEditPoints="1" noAdjustHandles="1" noChangeArrowheads="1" noChangeShapeType="1" noTextEdit="1"/>
              </p:cNvSpPr>
              <p:nvPr/>
            </p:nvSpPr>
            <p:spPr>
              <a:xfrm>
                <a:off x="3605714" y="2045072"/>
                <a:ext cx="1000566" cy="340519"/>
              </a:xfrm>
              <a:prstGeom prst="roundRect">
                <a:avLst/>
              </a:prstGeom>
              <a:blipFill>
                <a:blip r:embed="rId11"/>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53791C75-B2E9-472F-8D19-FF45D523AD1F}"/>
                  </a:ext>
                </a:extLst>
              </p:cNvPr>
              <p:cNvSpPr txBox="1"/>
              <p:nvPr/>
            </p:nvSpPr>
            <p:spPr>
              <a:xfrm>
                <a:off x="619952" y="4996552"/>
                <a:ext cx="1589847"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Shading point: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sub>
                    </m:sSub>
                  </m:oMath>
                </a14:m>
                <a:endParaRPr lang="zh-CN" altLang="en-US" sz="1400" dirty="0"/>
              </a:p>
            </p:txBody>
          </p:sp>
        </mc:Choice>
        <mc:Fallback xmlns="">
          <p:sp>
            <p:nvSpPr>
              <p:cNvPr id="38" name="文本框 37">
                <a:extLst>
                  <a:ext uri="{FF2B5EF4-FFF2-40B4-BE49-F238E27FC236}">
                    <a16:creationId xmlns:a16="http://schemas.microsoft.com/office/drawing/2014/main" id="{53791C75-B2E9-472F-8D19-FF45D523AD1F}"/>
                  </a:ext>
                </a:extLst>
              </p:cNvPr>
              <p:cNvSpPr txBox="1">
                <a:spLocks noRot="1" noChangeAspect="1" noMove="1" noResize="1" noEditPoints="1" noAdjustHandles="1" noChangeArrowheads="1" noChangeShapeType="1" noTextEdit="1"/>
              </p:cNvSpPr>
              <p:nvPr/>
            </p:nvSpPr>
            <p:spPr>
              <a:xfrm>
                <a:off x="619952" y="4996552"/>
                <a:ext cx="1589847" cy="340519"/>
              </a:xfrm>
              <a:prstGeom prst="roundRect">
                <a:avLst/>
              </a:prstGeom>
              <a:blipFill>
                <a:blip r:embed="rId12"/>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sp>
        <p:nvSpPr>
          <p:cNvPr id="13" name="椭圆 12">
            <a:extLst>
              <a:ext uri="{FF2B5EF4-FFF2-40B4-BE49-F238E27FC236}">
                <a16:creationId xmlns:a16="http://schemas.microsoft.com/office/drawing/2014/main" id="{E91E5420-118C-47F1-AB23-2900B83521E8}"/>
              </a:ext>
            </a:extLst>
          </p:cNvPr>
          <p:cNvSpPr/>
          <p:nvPr/>
        </p:nvSpPr>
        <p:spPr>
          <a:xfrm>
            <a:off x="10775775" y="5008564"/>
            <a:ext cx="66040" cy="66040"/>
          </a:xfrm>
          <a:prstGeom prst="ellipse">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F4595CC9-6916-4206-8FBC-3535849F857E}"/>
                  </a:ext>
                </a:extLst>
              </p:cNvPr>
              <p:cNvSpPr txBox="1"/>
              <p:nvPr/>
            </p:nvSpPr>
            <p:spPr>
              <a:xfrm>
                <a:off x="9098696" y="5142626"/>
                <a:ext cx="1750073"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Shading point: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𝑠</m:t>
                        </m:r>
                      </m:e>
                      <m:sub>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sub>
                    </m:sSub>
                  </m:oMath>
                </a14:m>
                <a:endParaRPr lang="zh-CN" altLang="en-US" sz="1400" dirty="0"/>
              </a:p>
            </p:txBody>
          </p:sp>
        </mc:Choice>
        <mc:Fallback xmlns="">
          <p:sp>
            <p:nvSpPr>
              <p:cNvPr id="39" name="文本框 38">
                <a:extLst>
                  <a:ext uri="{FF2B5EF4-FFF2-40B4-BE49-F238E27FC236}">
                    <a16:creationId xmlns:a16="http://schemas.microsoft.com/office/drawing/2014/main" id="{F4595CC9-6916-4206-8FBC-3535849F857E}"/>
                  </a:ext>
                </a:extLst>
              </p:cNvPr>
              <p:cNvSpPr txBox="1">
                <a:spLocks noRot="1" noChangeAspect="1" noMove="1" noResize="1" noEditPoints="1" noAdjustHandles="1" noChangeArrowheads="1" noChangeShapeType="1" noTextEdit="1"/>
              </p:cNvSpPr>
              <p:nvPr/>
            </p:nvSpPr>
            <p:spPr>
              <a:xfrm>
                <a:off x="9098696" y="5142626"/>
                <a:ext cx="1750073" cy="340519"/>
              </a:xfrm>
              <a:prstGeom prst="roundRect">
                <a:avLst/>
              </a:prstGeom>
              <a:blipFill>
                <a:blip r:embed="rId13"/>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cxnSp>
        <p:nvCxnSpPr>
          <p:cNvPr id="40" name="直接箭头连接符 39">
            <a:extLst>
              <a:ext uri="{FF2B5EF4-FFF2-40B4-BE49-F238E27FC236}">
                <a16:creationId xmlns:a16="http://schemas.microsoft.com/office/drawing/2014/main" id="{0ADD003B-2120-428B-B850-A483BF5A4CA7}"/>
              </a:ext>
            </a:extLst>
          </p:cNvPr>
          <p:cNvCxnSpPr>
            <a:cxnSpLocks/>
          </p:cNvCxnSpPr>
          <p:nvPr/>
        </p:nvCxnSpPr>
        <p:spPr>
          <a:xfrm>
            <a:off x="2347383" y="4966051"/>
            <a:ext cx="8405284" cy="7553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4" name="椭圆 43">
            <a:extLst>
              <a:ext uri="{FF2B5EF4-FFF2-40B4-BE49-F238E27FC236}">
                <a16:creationId xmlns:a16="http://schemas.microsoft.com/office/drawing/2014/main" id="{4A0226A4-76D7-4C15-95FF-DB65A79D700A}"/>
              </a:ext>
            </a:extLst>
          </p:cNvPr>
          <p:cNvSpPr/>
          <p:nvPr/>
        </p:nvSpPr>
        <p:spPr>
          <a:xfrm>
            <a:off x="2260599" y="4933031"/>
            <a:ext cx="66040" cy="66040"/>
          </a:xfrm>
          <a:prstGeom prst="ellipse">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02B5447B-1D9C-4184-BC23-DCDC8D00EDE2}"/>
                  </a:ext>
                </a:extLst>
              </p:cNvPr>
              <p:cNvSpPr/>
              <p:nvPr/>
            </p:nvSpPr>
            <p:spPr>
              <a:xfrm>
                <a:off x="6648539" y="3986856"/>
                <a:ext cx="797102" cy="48090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sz="2400" b="0" i="1" dirty="0" smtClean="0">
                              <a:solidFill>
                                <a:schemeClr val="accent2"/>
                              </a:solidFill>
                              <a:latin typeface="Cambria Math" panose="02040503050406030204" pitchFamily="18" charset="0"/>
                            </a:rPr>
                          </m:ctrlPr>
                        </m:sSubSupPr>
                        <m:e>
                          <m:r>
                            <a:rPr lang="en-US" altLang="zh-CN" sz="2400" b="0" i="1" dirty="0" smtClean="0">
                              <a:solidFill>
                                <a:schemeClr val="accent2"/>
                              </a:solidFill>
                              <a:latin typeface="Cambria Math" panose="02040503050406030204" pitchFamily="18" charset="0"/>
                            </a:rPr>
                            <m:t>𝑃</m:t>
                          </m:r>
                        </m:e>
                        <m:sub>
                          <m:r>
                            <a:rPr lang="en-US" altLang="zh-CN" sz="2400" b="0" i="1" dirty="0" smtClean="0">
                              <a:solidFill>
                                <a:schemeClr val="accent2"/>
                              </a:solidFill>
                              <a:latin typeface="Cambria Math" panose="02040503050406030204" pitchFamily="18" charset="0"/>
                            </a:rPr>
                            <m:t>𝑖</m:t>
                          </m:r>
                        </m:sub>
                        <m:sup>
                          <m:r>
                            <a:rPr lang="en-US" altLang="zh-CN" sz="2400" b="0" i="1" dirty="0" smtClean="0">
                              <a:solidFill>
                                <a:schemeClr val="accent2"/>
                              </a:solidFill>
                              <a:latin typeface="Cambria Math" panose="02040503050406030204" pitchFamily="18" charset="0"/>
                            </a:rPr>
                            <m:t>−1</m:t>
                          </m:r>
                        </m:sup>
                      </m:sSubSup>
                    </m:oMath>
                  </m:oMathPara>
                </a14:m>
                <a:endParaRPr lang="zh-CN" altLang="en-US" sz="2400" i="1" dirty="0">
                  <a:solidFill>
                    <a:schemeClr val="accent4"/>
                  </a:solidFill>
                </a:endParaRPr>
              </a:p>
            </p:txBody>
          </p:sp>
        </mc:Choice>
        <mc:Fallback xmlns="">
          <p:sp>
            <p:nvSpPr>
              <p:cNvPr id="46" name="矩形 45">
                <a:extLst>
                  <a:ext uri="{FF2B5EF4-FFF2-40B4-BE49-F238E27FC236}">
                    <a16:creationId xmlns:a16="http://schemas.microsoft.com/office/drawing/2014/main" id="{02B5447B-1D9C-4184-BC23-DCDC8D00EDE2}"/>
                  </a:ext>
                </a:extLst>
              </p:cNvPr>
              <p:cNvSpPr>
                <a:spLocks noRot="1" noChangeAspect="1" noMove="1" noResize="1" noEditPoints="1" noAdjustHandles="1" noChangeArrowheads="1" noChangeShapeType="1" noTextEdit="1"/>
              </p:cNvSpPr>
              <p:nvPr/>
            </p:nvSpPr>
            <p:spPr>
              <a:xfrm>
                <a:off x="6648539" y="3986856"/>
                <a:ext cx="797102" cy="480901"/>
              </a:xfrm>
              <a:prstGeom prst="rect">
                <a:avLst/>
              </a:prstGeom>
              <a:blipFill>
                <a:blip r:embed="rId14"/>
                <a:stretch>
                  <a:fillRect l="-769" b="-3797"/>
                </a:stretch>
              </a:blipFill>
            </p:spPr>
            <p:txBody>
              <a:bodyPr/>
              <a:lstStyle/>
              <a:p>
                <a:r>
                  <a:rPr lang="zh-CN" altLang="en-US">
                    <a:noFill/>
                  </a:rPr>
                  <a:t> </a:t>
                </a:r>
              </a:p>
            </p:txBody>
          </p:sp>
        </mc:Fallback>
      </mc:AlternateContent>
      <p:cxnSp>
        <p:nvCxnSpPr>
          <p:cNvPr id="47" name="直接箭头连接符 46">
            <a:extLst>
              <a:ext uri="{FF2B5EF4-FFF2-40B4-BE49-F238E27FC236}">
                <a16:creationId xmlns:a16="http://schemas.microsoft.com/office/drawing/2014/main" id="{49B9CA3A-48A1-4328-A92E-4FB6009DEC68}"/>
              </a:ext>
            </a:extLst>
          </p:cNvPr>
          <p:cNvCxnSpPr>
            <a:cxnSpLocks/>
          </p:cNvCxnSpPr>
          <p:nvPr/>
        </p:nvCxnSpPr>
        <p:spPr>
          <a:xfrm flipH="1" flipV="1">
            <a:off x="8781263" y="2636281"/>
            <a:ext cx="1992148" cy="236027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E9A1DE9B-FDD0-455E-9FE8-EE28C83CCFBE}"/>
                  </a:ext>
                </a:extLst>
              </p:cNvPr>
              <p:cNvSpPr txBox="1"/>
              <p:nvPr/>
            </p:nvSpPr>
            <p:spPr>
              <a:xfrm>
                <a:off x="8757920" y="2045072"/>
                <a:ext cx="1054800"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sub>
                    </m:sSub>
                  </m:oMath>
                </a14:m>
                <a:endParaRPr lang="zh-CN" altLang="en-US" sz="1400" dirty="0"/>
              </a:p>
            </p:txBody>
          </p:sp>
        </mc:Choice>
        <mc:Fallback xmlns="">
          <p:sp>
            <p:nvSpPr>
              <p:cNvPr id="51" name="文本框 50">
                <a:extLst>
                  <a:ext uri="{FF2B5EF4-FFF2-40B4-BE49-F238E27FC236}">
                    <a16:creationId xmlns:a16="http://schemas.microsoft.com/office/drawing/2014/main" id="{E9A1DE9B-FDD0-455E-9FE8-EE28C83CCFBE}"/>
                  </a:ext>
                </a:extLst>
              </p:cNvPr>
              <p:cNvSpPr txBox="1">
                <a:spLocks noRot="1" noChangeAspect="1" noMove="1" noResize="1" noEditPoints="1" noAdjustHandles="1" noChangeArrowheads="1" noChangeShapeType="1" noTextEdit="1"/>
              </p:cNvSpPr>
              <p:nvPr/>
            </p:nvSpPr>
            <p:spPr>
              <a:xfrm>
                <a:off x="8757920" y="2045072"/>
                <a:ext cx="1054800" cy="340519"/>
              </a:xfrm>
              <a:prstGeom prst="roundRect">
                <a:avLst/>
              </a:prstGeom>
              <a:blipFill>
                <a:blip r:embed="rId15"/>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A26CF1D1-61B9-44B3-B155-F3B2174BCB09}"/>
                  </a:ext>
                </a:extLst>
              </p:cNvPr>
              <p:cNvSpPr txBox="1"/>
              <p:nvPr/>
            </p:nvSpPr>
            <p:spPr>
              <a:xfrm>
                <a:off x="2982162" y="3512867"/>
                <a:ext cx="403456" cy="352863"/>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sz="1400" b="0" i="1" smtClean="0">
                              <a:latin typeface="Cambria Math" panose="02040503050406030204" pitchFamily="18" charset="0"/>
                            </a:rPr>
                          </m:ctrlPr>
                        </m:sSubSupPr>
                        <m:e>
                          <m:r>
                            <a:rPr lang="en-US" altLang="zh-CN" sz="1400" i="1">
                              <a:latin typeface="Cambria Math" panose="02040503050406030204" pitchFamily="18" charset="0"/>
                            </a:rPr>
                            <m:t>𝑃</m:t>
                          </m:r>
                        </m:e>
                        <m:sub>
                          <m:r>
                            <a:rPr lang="en-US" altLang="zh-CN" sz="1400" b="0" i="1" smtClean="0">
                              <a:latin typeface="Cambria Math" panose="02040503050406030204" pitchFamily="18" charset="0"/>
                            </a:rPr>
                            <m:t>𝑖</m:t>
                          </m:r>
                        </m:sub>
                        <m:sup>
                          <m:r>
                            <a:rPr lang="en-US" altLang="zh-CN" sz="1400" b="0" i="1" smtClean="0">
                              <a:latin typeface="Cambria Math" panose="02040503050406030204" pitchFamily="18" charset="0"/>
                            </a:rPr>
                            <m:t>−1</m:t>
                          </m:r>
                        </m:sup>
                      </m:sSubSup>
                    </m:oMath>
                  </m:oMathPara>
                </a14:m>
                <a:endParaRPr lang="zh-CN" altLang="en-US" sz="1400" i="1" dirty="0"/>
              </a:p>
            </p:txBody>
          </p:sp>
        </mc:Choice>
        <mc:Fallback xmlns="">
          <p:sp>
            <p:nvSpPr>
              <p:cNvPr id="52" name="文本框 51">
                <a:extLst>
                  <a:ext uri="{FF2B5EF4-FFF2-40B4-BE49-F238E27FC236}">
                    <a16:creationId xmlns:a16="http://schemas.microsoft.com/office/drawing/2014/main" id="{A26CF1D1-61B9-44B3-B155-F3B2174BCB09}"/>
                  </a:ext>
                </a:extLst>
              </p:cNvPr>
              <p:cNvSpPr txBox="1">
                <a:spLocks noRot="1" noChangeAspect="1" noMove="1" noResize="1" noEditPoints="1" noAdjustHandles="1" noChangeArrowheads="1" noChangeShapeType="1" noTextEdit="1"/>
              </p:cNvSpPr>
              <p:nvPr/>
            </p:nvSpPr>
            <p:spPr>
              <a:xfrm>
                <a:off x="2982162" y="3512867"/>
                <a:ext cx="403456" cy="352863"/>
              </a:xfrm>
              <a:prstGeom prst="roundRect">
                <a:avLst/>
              </a:prstGeom>
              <a:blipFill>
                <a:blip r:embed="rId16"/>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12299AB4-4E84-49C6-BA87-236360951492}"/>
                  </a:ext>
                </a:extLst>
              </p:cNvPr>
              <p:cNvSpPr txBox="1"/>
              <p:nvPr/>
            </p:nvSpPr>
            <p:spPr>
              <a:xfrm>
                <a:off x="9832866" y="3512867"/>
                <a:ext cx="403456" cy="34200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𝑃</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Sub>
                    </m:oMath>
                  </m:oMathPara>
                </a14:m>
                <a:endParaRPr lang="zh-CN" altLang="en-US" sz="1400" i="1" dirty="0"/>
              </a:p>
            </p:txBody>
          </p:sp>
        </mc:Choice>
        <mc:Fallback xmlns="">
          <p:sp>
            <p:nvSpPr>
              <p:cNvPr id="53" name="文本框 52">
                <a:extLst>
                  <a:ext uri="{FF2B5EF4-FFF2-40B4-BE49-F238E27FC236}">
                    <a16:creationId xmlns:a16="http://schemas.microsoft.com/office/drawing/2014/main" id="{12299AB4-4E84-49C6-BA87-236360951492}"/>
                  </a:ext>
                </a:extLst>
              </p:cNvPr>
              <p:cNvSpPr txBox="1">
                <a:spLocks noRot="1" noChangeAspect="1" noMove="1" noResize="1" noEditPoints="1" noAdjustHandles="1" noChangeArrowheads="1" noChangeShapeType="1" noTextEdit="1"/>
              </p:cNvSpPr>
              <p:nvPr/>
            </p:nvSpPr>
            <p:spPr>
              <a:xfrm>
                <a:off x="9832866" y="3512867"/>
                <a:ext cx="403456" cy="342009"/>
              </a:xfrm>
              <a:prstGeom prst="roundRect">
                <a:avLst/>
              </a:prstGeom>
              <a:blipFill>
                <a:blip r:embed="rId17"/>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DF127FE5-2AEF-49D7-B509-4815F8F8D5A2}"/>
                  </a:ext>
                </a:extLst>
              </p:cNvPr>
              <p:cNvSpPr txBox="1"/>
              <p:nvPr/>
            </p:nvSpPr>
            <p:spPr>
              <a:xfrm>
                <a:off x="5042687" y="5074604"/>
                <a:ext cx="1861540"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dirty="0">
                    <a:solidFill>
                      <a:schemeClr val="tx1"/>
                    </a:solidFill>
                  </a:rPr>
                  <a:t>Transformation: </a:t>
                </a:r>
                <a14:m>
                  <m:oMath xmlns:m="http://schemas.openxmlformats.org/officeDocument/2006/math">
                    <m:sSup>
                      <m:sSupPr>
                        <m:ctrlPr>
                          <a:rPr lang="en-US" altLang="zh-CN" sz="1400" i="1" dirty="0" smtClean="0">
                            <a:solidFill>
                              <a:schemeClr val="tx1"/>
                            </a:solidFill>
                            <a:latin typeface="Cambria Math" panose="02040503050406030204" pitchFamily="18" charset="0"/>
                          </a:rPr>
                        </m:ctrlPr>
                      </m:sSupPr>
                      <m:e>
                        <m:r>
                          <a:rPr lang="en-US" altLang="zh-CN" sz="1400" i="1" dirty="0">
                            <a:solidFill>
                              <a:schemeClr val="tx1"/>
                            </a:solidFill>
                            <a:latin typeface="Cambria Math" panose="02040503050406030204" pitchFamily="18" charset="0"/>
                          </a:rPr>
                          <m:t>𝑇</m:t>
                        </m:r>
                      </m:e>
                      <m:sup>
                        <m:r>
                          <a:rPr lang="en-US" altLang="zh-CN" sz="1400" i="1" dirty="0">
                            <a:solidFill>
                              <a:schemeClr val="tx1"/>
                            </a:solidFill>
                            <a:latin typeface="Cambria Math" panose="02040503050406030204" pitchFamily="18" charset="0"/>
                          </a:rPr>
                          <m:t>−1</m:t>
                        </m:r>
                      </m:sup>
                    </m:sSup>
                  </m:oMath>
                </a14:m>
                <a:endParaRPr lang="zh-CN" altLang="en-US" sz="1400" i="1" dirty="0">
                  <a:solidFill>
                    <a:schemeClr val="tx1"/>
                  </a:solidFill>
                </a:endParaRPr>
              </a:p>
            </p:txBody>
          </p:sp>
        </mc:Choice>
        <mc:Fallback xmlns="">
          <p:sp>
            <p:nvSpPr>
              <p:cNvPr id="54" name="文本框 53">
                <a:extLst>
                  <a:ext uri="{FF2B5EF4-FFF2-40B4-BE49-F238E27FC236}">
                    <a16:creationId xmlns:a16="http://schemas.microsoft.com/office/drawing/2014/main" id="{DF127FE5-2AEF-49D7-B509-4815F8F8D5A2}"/>
                  </a:ext>
                </a:extLst>
              </p:cNvPr>
              <p:cNvSpPr txBox="1">
                <a:spLocks noRot="1" noChangeAspect="1" noMove="1" noResize="1" noEditPoints="1" noAdjustHandles="1" noChangeArrowheads="1" noChangeShapeType="1" noTextEdit="1"/>
              </p:cNvSpPr>
              <p:nvPr/>
            </p:nvSpPr>
            <p:spPr>
              <a:xfrm>
                <a:off x="5042687" y="5074604"/>
                <a:ext cx="1861540" cy="340519"/>
              </a:xfrm>
              <a:prstGeom prst="roundRect">
                <a:avLst/>
              </a:prstGeom>
              <a:blipFill>
                <a:blip r:embed="rId18"/>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矩形 55">
                <a:extLst>
                  <a:ext uri="{FF2B5EF4-FFF2-40B4-BE49-F238E27FC236}">
                    <a16:creationId xmlns:a16="http://schemas.microsoft.com/office/drawing/2014/main" id="{7F735343-3004-4397-9A0D-505B7724D341}"/>
                  </a:ext>
                </a:extLst>
              </p:cNvPr>
              <p:cNvSpPr/>
              <p:nvPr/>
            </p:nvSpPr>
            <p:spPr>
              <a:xfrm>
                <a:off x="6151694" y="4003197"/>
                <a:ext cx="574725"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dirty="0">
                              <a:solidFill>
                                <a:schemeClr val="accent4"/>
                              </a:solidFill>
                              <a:latin typeface="Cambria Math" panose="02040503050406030204" pitchFamily="18" charset="0"/>
                            </a:rPr>
                          </m:ctrlPr>
                        </m:sSupPr>
                        <m:e>
                          <m:r>
                            <a:rPr lang="en-US" altLang="zh-CN" sz="2400" i="1" dirty="0">
                              <a:solidFill>
                                <a:schemeClr val="accent4"/>
                              </a:solidFill>
                              <a:latin typeface="Cambria Math" panose="02040503050406030204" pitchFamily="18" charset="0"/>
                            </a:rPr>
                            <m:t>𝑇</m:t>
                          </m:r>
                        </m:e>
                        <m:sup>
                          <m:r>
                            <a:rPr lang="en-US" altLang="zh-CN" sz="2400" i="1" dirty="0">
                              <a:solidFill>
                                <a:schemeClr val="accent4"/>
                              </a:solidFill>
                              <a:latin typeface="Cambria Math" panose="02040503050406030204" pitchFamily="18" charset="0"/>
                            </a:rPr>
                            <m:t>−1</m:t>
                          </m:r>
                        </m:sup>
                      </m:sSup>
                    </m:oMath>
                  </m:oMathPara>
                </a14:m>
                <a:endParaRPr lang="zh-CN" altLang="en-US" sz="2400" i="1" dirty="0"/>
              </a:p>
            </p:txBody>
          </p:sp>
        </mc:Choice>
        <mc:Fallback xmlns="">
          <p:sp>
            <p:nvSpPr>
              <p:cNvPr id="56" name="矩形 55">
                <a:extLst>
                  <a:ext uri="{FF2B5EF4-FFF2-40B4-BE49-F238E27FC236}">
                    <a16:creationId xmlns:a16="http://schemas.microsoft.com/office/drawing/2014/main" id="{7F735343-3004-4397-9A0D-505B7724D341}"/>
                  </a:ext>
                </a:extLst>
              </p:cNvPr>
              <p:cNvSpPr>
                <a:spLocks noRot="1" noChangeAspect="1" noMove="1" noResize="1" noEditPoints="1" noAdjustHandles="1" noChangeArrowheads="1" noChangeShapeType="1" noTextEdit="1"/>
              </p:cNvSpPr>
              <p:nvPr/>
            </p:nvSpPr>
            <p:spPr>
              <a:xfrm>
                <a:off x="6151694" y="4003197"/>
                <a:ext cx="574725" cy="461665"/>
              </a:xfrm>
              <a:prstGeom prst="rect">
                <a:avLst/>
              </a:prstGeom>
              <a:blipFill>
                <a:blip r:embed="rId19"/>
                <a:stretch>
                  <a:fillRect l="-2128" r="-14894"/>
                </a:stretch>
              </a:blipFill>
            </p:spPr>
            <p:txBody>
              <a:bodyPr/>
              <a:lstStyle/>
              <a:p>
                <a:r>
                  <a:rPr lang="zh-CN" altLang="en-US">
                    <a:noFill/>
                  </a:rPr>
                  <a:t> </a:t>
                </a:r>
              </a:p>
            </p:txBody>
          </p:sp>
        </mc:Fallback>
      </mc:AlternateContent>
      <p:sp>
        <p:nvSpPr>
          <p:cNvPr id="62" name="箭头: 右 61">
            <a:extLst>
              <a:ext uri="{FF2B5EF4-FFF2-40B4-BE49-F238E27FC236}">
                <a16:creationId xmlns:a16="http://schemas.microsoft.com/office/drawing/2014/main" id="{FA2C88ED-CCA4-44F3-BACC-4C169251DB45}"/>
              </a:ext>
            </a:extLst>
          </p:cNvPr>
          <p:cNvSpPr/>
          <p:nvPr/>
        </p:nvSpPr>
        <p:spPr>
          <a:xfrm rot="10800000">
            <a:off x="7198965" y="1918481"/>
            <a:ext cx="695727" cy="755650"/>
          </a:xfrm>
          <a:prstGeom prst="rightArrow">
            <a:avLst/>
          </a:prstGeom>
          <a:solidFill>
            <a:schemeClr val="accent2">
              <a:alpha val="50000"/>
            </a:schemeClr>
          </a:solidFill>
          <a:ln w="190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ln w="22225">
                <a:solidFill>
                  <a:schemeClr val="accent2"/>
                </a:solidFill>
                <a:prstDash val="solid"/>
              </a:ln>
              <a:solidFill>
                <a:schemeClr val="accent2">
                  <a:lumMod val="40000"/>
                  <a:lumOff val="60000"/>
                </a:schemeClr>
              </a:solidFill>
            </a:endParaRPr>
          </a:p>
        </p:txBody>
      </p:sp>
      <mc:AlternateContent xmlns:mc="http://schemas.openxmlformats.org/markup-compatibility/2006" xmlns:a14="http://schemas.microsoft.com/office/drawing/2010/main">
        <mc:Choice Requires="a14">
          <p:sp>
            <p:nvSpPr>
              <p:cNvPr id="57" name="矩形 56">
                <a:extLst>
                  <a:ext uri="{FF2B5EF4-FFF2-40B4-BE49-F238E27FC236}">
                    <a16:creationId xmlns:a16="http://schemas.microsoft.com/office/drawing/2014/main" id="{C48FAE2A-AE5F-4D52-AD2F-FDA20FDE60AB}"/>
                  </a:ext>
                </a:extLst>
              </p:cNvPr>
              <p:cNvSpPr/>
              <p:nvPr/>
            </p:nvSpPr>
            <p:spPr>
              <a:xfrm>
                <a:off x="5207481" y="3995655"/>
                <a:ext cx="113434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a:solidFill>
                                <a:schemeClr val="accent2"/>
                              </a:solidFill>
                              <a:latin typeface="Cambria Math" panose="02040503050406030204" pitchFamily="18" charset="0"/>
                            </a:rPr>
                          </m:ctrlPr>
                        </m:sSubPr>
                        <m:e>
                          <m:r>
                            <a:rPr lang="en-US" altLang="zh-CN" sz="2400" i="1" dirty="0">
                              <a:latin typeface="Cambria Math" panose="02040503050406030204" pitchFamily="18" charset="0"/>
                            </a:rPr>
                            <m:t>=</m:t>
                          </m:r>
                          <m:r>
                            <a:rPr lang="en-US" altLang="zh-CN" sz="2400" i="1" dirty="0">
                              <a:solidFill>
                                <a:schemeClr val="accent2"/>
                              </a:solidFill>
                              <a:latin typeface="Cambria Math" panose="02040503050406030204" pitchFamily="18" charset="0"/>
                            </a:rPr>
                            <m:t>𝑃</m:t>
                          </m:r>
                        </m:e>
                        <m:sub>
                          <m:r>
                            <a:rPr lang="en-US" altLang="zh-CN" sz="2400" i="1" dirty="0">
                              <a:solidFill>
                                <a:schemeClr val="accent2"/>
                              </a:solidFill>
                              <a:latin typeface="Cambria Math" panose="02040503050406030204" pitchFamily="18" charset="0"/>
                            </a:rPr>
                            <m:t>𝑖</m:t>
                          </m:r>
                          <m:r>
                            <a:rPr lang="en-US" altLang="zh-CN" sz="2400" i="1" dirty="0">
                              <a:solidFill>
                                <a:schemeClr val="accent2"/>
                              </a:solidFill>
                              <a:latin typeface="Cambria Math" panose="02040503050406030204" pitchFamily="18" charset="0"/>
                            </a:rPr>
                            <m:t>−1</m:t>
                          </m:r>
                        </m:sub>
                      </m:sSub>
                    </m:oMath>
                  </m:oMathPara>
                </a14:m>
                <a:endParaRPr lang="zh-CN" altLang="en-US" i="1" dirty="0"/>
              </a:p>
            </p:txBody>
          </p:sp>
        </mc:Choice>
        <mc:Fallback xmlns="">
          <p:sp>
            <p:nvSpPr>
              <p:cNvPr id="57" name="矩形 56">
                <a:extLst>
                  <a:ext uri="{FF2B5EF4-FFF2-40B4-BE49-F238E27FC236}">
                    <a16:creationId xmlns:a16="http://schemas.microsoft.com/office/drawing/2014/main" id="{C48FAE2A-AE5F-4D52-AD2F-FDA20FDE60AB}"/>
                  </a:ext>
                </a:extLst>
              </p:cNvPr>
              <p:cNvSpPr>
                <a:spLocks noRot="1" noChangeAspect="1" noMove="1" noResize="1" noEditPoints="1" noAdjustHandles="1" noChangeArrowheads="1" noChangeShapeType="1" noTextEdit="1"/>
              </p:cNvSpPr>
              <p:nvPr/>
            </p:nvSpPr>
            <p:spPr>
              <a:xfrm>
                <a:off x="5207481" y="3995655"/>
                <a:ext cx="1134349" cy="461665"/>
              </a:xfrm>
              <a:prstGeom prst="rect">
                <a:avLst/>
              </a:prstGeom>
              <a:blipFill>
                <a:blip r:embed="rId20"/>
                <a:stretch>
                  <a:fillRect b="-1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矩形 57">
                <a:extLst>
                  <a:ext uri="{FF2B5EF4-FFF2-40B4-BE49-F238E27FC236}">
                    <a16:creationId xmlns:a16="http://schemas.microsoft.com/office/drawing/2014/main" id="{858C8E01-2C90-44D4-87E5-23F3DDFB9D66}"/>
                  </a:ext>
                </a:extLst>
              </p:cNvPr>
              <p:cNvSpPr/>
              <p:nvPr/>
            </p:nvSpPr>
            <p:spPr>
              <a:xfrm>
                <a:off x="4613402" y="3991121"/>
                <a:ext cx="82246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r>
                            <a:rPr lang="en-US" altLang="zh-CN" sz="2400" i="1" dirty="0">
                              <a:latin typeface="Cambria Math" panose="02040503050406030204" pitchFamily="18" charset="0"/>
                            </a:rPr>
                            <m:t>−1</m:t>
                          </m:r>
                        </m:sub>
                      </m:sSub>
                    </m:oMath>
                  </m:oMathPara>
                </a14:m>
                <a:endParaRPr lang="zh-CN" altLang="en-US" sz="2400" dirty="0"/>
              </a:p>
            </p:txBody>
          </p:sp>
        </mc:Choice>
        <mc:Fallback xmlns="">
          <p:sp>
            <p:nvSpPr>
              <p:cNvPr id="58" name="矩形 57">
                <a:extLst>
                  <a:ext uri="{FF2B5EF4-FFF2-40B4-BE49-F238E27FC236}">
                    <a16:creationId xmlns:a16="http://schemas.microsoft.com/office/drawing/2014/main" id="{858C8E01-2C90-44D4-87E5-23F3DDFB9D66}"/>
                  </a:ext>
                </a:extLst>
              </p:cNvPr>
              <p:cNvSpPr>
                <a:spLocks noRot="1" noChangeAspect="1" noMove="1" noResize="1" noEditPoints="1" noAdjustHandles="1" noChangeArrowheads="1" noChangeShapeType="1" noTextEdit="1"/>
              </p:cNvSpPr>
              <p:nvPr/>
            </p:nvSpPr>
            <p:spPr>
              <a:xfrm>
                <a:off x="4613402" y="3991121"/>
                <a:ext cx="822469" cy="461665"/>
              </a:xfrm>
              <a:prstGeom prst="rect">
                <a:avLst/>
              </a:prstGeom>
              <a:blipFill>
                <a:blip r:embed="rId21"/>
                <a:stretch>
                  <a:fillRect b="-1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93D1805D-DFCD-4DF9-875B-CCA2784D300F}"/>
                  </a:ext>
                </a:extLst>
              </p:cNvPr>
              <p:cNvSpPr/>
              <p:nvPr/>
            </p:nvSpPr>
            <p:spPr>
              <a:xfrm>
                <a:off x="7133500" y="3994207"/>
                <a:ext cx="5291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𝑥</m:t>
                          </m:r>
                        </m:e>
                        <m:sub>
                          <m:r>
                            <a:rPr lang="en-US" altLang="zh-CN" sz="2400" i="1" dirty="0">
                              <a:latin typeface="Cambria Math" panose="02040503050406030204" pitchFamily="18" charset="0"/>
                            </a:rPr>
                            <m:t>𝑖</m:t>
                          </m:r>
                        </m:sub>
                      </m:sSub>
                    </m:oMath>
                  </m:oMathPara>
                </a14:m>
                <a:endParaRPr lang="zh-CN" altLang="en-US" sz="2400" dirty="0"/>
              </a:p>
            </p:txBody>
          </p:sp>
        </mc:Choice>
        <mc:Fallback xmlns="">
          <p:sp>
            <p:nvSpPr>
              <p:cNvPr id="59" name="矩形 58">
                <a:extLst>
                  <a:ext uri="{FF2B5EF4-FFF2-40B4-BE49-F238E27FC236}">
                    <a16:creationId xmlns:a16="http://schemas.microsoft.com/office/drawing/2014/main" id="{93D1805D-DFCD-4DF9-875B-CCA2784D300F}"/>
                  </a:ext>
                </a:extLst>
              </p:cNvPr>
              <p:cNvSpPr>
                <a:spLocks noRot="1" noChangeAspect="1" noMove="1" noResize="1" noEditPoints="1" noAdjustHandles="1" noChangeArrowheads="1" noChangeShapeType="1" noTextEdit="1"/>
              </p:cNvSpPr>
              <p:nvPr/>
            </p:nvSpPr>
            <p:spPr>
              <a:xfrm>
                <a:off x="7133500" y="3994207"/>
                <a:ext cx="529119" cy="461665"/>
              </a:xfrm>
              <a:prstGeom prst="rect">
                <a:avLst/>
              </a:prstGeom>
              <a:blipFill>
                <a:blip r:embed="rId22"/>
                <a:stretch>
                  <a:fillRect b="-1316"/>
                </a:stretch>
              </a:blipFill>
            </p:spPr>
            <p:txBody>
              <a:bodyPr/>
              <a:lstStyle/>
              <a:p>
                <a:r>
                  <a:rPr lang="zh-CN" altLang="en-US">
                    <a:noFill/>
                  </a:rPr>
                  <a:t> </a:t>
                </a:r>
              </a:p>
            </p:txBody>
          </p:sp>
        </mc:Fallback>
      </mc:AlternateContent>
      <p:sp>
        <p:nvSpPr>
          <p:cNvPr id="3" name="箭头: 右 2">
            <a:extLst>
              <a:ext uri="{FF2B5EF4-FFF2-40B4-BE49-F238E27FC236}">
                <a16:creationId xmlns:a16="http://schemas.microsoft.com/office/drawing/2014/main" id="{57F4FCC3-94D8-4BDE-AA49-16564D088615}"/>
              </a:ext>
            </a:extLst>
          </p:cNvPr>
          <p:cNvSpPr/>
          <p:nvPr/>
        </p:nvSpPr>
        <p:spPr>
          <a:xfrm rot="60000">
            <a:off x="4702732" y="2434345"/>
            <a:ext cx="3966850" cy="167332"/>
          </a:xfrm>
          <a:prstGeom prst="rightArrow">
            <a:avLst>
              <a:gd name="adj1" fmla="val 50000"/>
              <a:gd name="adj2" fmla="val 85074"/>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349959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decel="100000" fill="hold" nodeType="clickEffect">
                                  <p:stCondLst>
                                    <p:cond delay="0"/>
                                  </p:stCondLst>
                                  <p:childTnLst>
                                    <p:animMotion origin="layout" path="M -2.91667E-6 4.81481E-6 L -0.14765 0.32939 " pathEditMode="relative" rAng="0" ptsTypes="AA">
                                      <p:cBhvr>
                                        <p:cTn id="13" dur="750" fill="hold"/>
                                        <p:tgtEl>
                                          <p:spTgt spid="5"/>
                                        </p:tgtEl>
                                        <p:attrNameLst>
                                          <p:attrName>ppt_x</p:attrName>
                                          <p:attrName>ppt_y</p:attrName>
                                        </p:attrNameLst>
                                      </p:cBhvr>
                                      <p:rCtr x="-7383" y="16458"/>
                                    </p:animMotion>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25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up)">
                                      <p:cBhvr>
                                        <p:cTn id="24" dur="500"/>
                                        <p:tgtEl>
                                          <p:spTgt spid="52"/>
                                        </p:tgtEl>
                                      </p:cBhvr>
                                    </p:animEffect>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2250"/>
                            </p:stCondLst>
                            <p:childTnLst>
                              <p:par>
                                <p:cTn id="35" presetID="10" presetClass="entr" presetSubtype="0"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decel="100000" fill="hold" nodeType="clickEffect">
                                  <p:stCondLst>
                                    <p:cond delay="0"/>
                                  </p:stCondLst>
                                  <p:childTnLst>
                                    <p:animMotion origin="layout" path="M -3.95833E-6 -4.07407E-6 L 0.16771 0.32292 " pathEditMode="relative" rAng="0" ptsTypes="AA">
                                      <p:cBhvr>
                                        <p:cTn id="48" dur="750" fill="hold"/>
                                        <p:tgtEl>
                                          <p:spTgt spid="7"/>
                                        </p:tgtEl>
                                        <p:attrNameLst>
                                          <p:attrName>ppt_x</p:attrName>
                                          <p:attrName>ppt_y</p:attrName>
                                        </p:attrNameLst>
                                      </p:cBhvr>
                                      <p:rCtr x="8385" y="16134"/>
                                    </p:animMotion>
                                  </p:childTnLst>
                                </p:cTn>
                              </p:par>
                            </p:childTnLst>
                          </p:cTn>
                        </p:par>
                        <p:par>
                          <p:cTn id="49" fill="hold">
                            <p:stCondLst>
                              <p:cond delay="750"/>
                            </p:stCondLst>
                            <p:childTnLst>
                              <p:par>
                                <p:cTn id="50" presetID="10" presetClass="entr" presetSubtype="0"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par>
                          <p:cTn id="53" fill="hold">
                            <p:stCondLst>
                              <p:cond delay="1250"/>
                            </p:stCondLst>
                            <p:childTnLst>
                              <p:par>
                                <p:cTn id="54" presetID="22" presetClass="entr" presetSubtype="8"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500"/>
                                        <p:tgtEl>
                                          <p:spTgt spid="54"/>
                                        </p:tgtEl>
                                      </p:cBhvr>
                                    </p:animEffect>
                                  </p:childTnLst>
                                </p:cTn>
                              </p:par>
                            </p:childTnLst>
                          </p:cTn>
                        </p:par>
                        <p:par>
                          <p:cTn id="60" fill="hold">
                            <p:stCondLst>
                              <p:cond delay="1750"/>
                            </p:stCondLst>
                            <p:childTnLst>
                              <p:par>
                                <p:cTn id="61" presetID="10"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par>
                          <p:cTn id="67" fill="hold">
                            <p:stCondLst>
                              <p:cond delay="2250"/>
                            </p:stCondLst>
                            <p:childTnLst>
                              <p:par>
                                <p:cTn id="68" presetID="10" presetClass="entr" presetSubtype="0"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wipe(down)">
                                      <p:cBhvr>
                                        <p:cTn id="78" dur="500"/>
                                        <p:tgtEl>
                                          <p:spTgt spid="53"/>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500"/>
                                        <p:tgtEl>
                                          <p:spTgt spid="5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wipe(left)">
                                      <p:cBhvr>
                                        <p:cTn id="9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4" grpId="0"/>
      <p:bldP spid="36" grpId="0"/>
      <p:bldP spid="37" grpId="0" animBg="1"/>
      <p:bldP spid="38" grpId="0" animBg="1"/>
      <p:bldP spid="13" grpId="0" animBg="1"/>
      <p:bldP spid="39" grpId="0" animBg="1"/>
      <p:bldP spid="44" grpId="0" animBg="1"/>
      <p:bldP spid="46" grpId="0"/>
      <p:bldP spid="51" grpId="0" animBg="1"/>
      <p:bldP spid="52" grpId="0" animBg="1"/>
      <p:bldP spid="53" grpId="0" animBg="1"/>
      <p:bldP spid="54" grpId="0" animBg="1"/>
      <p:bldP spid="56" grpId="0"/>
      <p:bldP spid="57" grpId="0"/>
      <p:bldP spid="58" grpId="0"/>
      <p:bldP spid="59"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C77E251-B546-470F-9EF7-ABE79A997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041" y="1535106"/>
            <a:ext cx="2837156" cy="1893894"/>
          </a:xfrm>
          <a:prstGeom prst="rect">
            <a:avLst/>
          </a:prstGeom>
          <a:noFill/>
          <a:ln w="19050">
            <a:solidFill>
              <a:schemeClr val="tx1"/>
            </a:solidFill>
          </a:ln>
          <a:effectLst/>
        </p:spPr>
      </p:pic>
      <p:sp>
        <p:nvSpPr>
          <p:cNvPr id="42" name="箭头: 右 41">
            <a:extLst>
              <a:ext uri="{FF2B5EF4-FFF2-40B4-BE49-F238E27FC236}">
                <a16:creationId xmlns:a16="http://schemas.microsoft.com/office/drawing/2014/main" id="{BBBC9E7E-494B-41F9-BA4C-10E454B40D66}"/>
              </a:ext>
            </a:extLst>
          </p:cNvPr>
          <p:cNvSpPr/>
          <p:nvPr/>
        </p:nvSpPr>
        <p:spPr>
          <a:xfrm rot="10800000">
            <a:off x="7198965" y="1918481"/>
            <a:ext cx="695727" cy="755650"/>
          </a:xfrm>
          <a:prstGeom prst="rightArrow">
            <a:avLst/>
          </a:prstGeom>
          <a:solidFill>
            <a:schemeClr val="accent2">
              <a:alpha val="50000"/>
            </a:schemeClr>
          </a:solidFill>
          <a:ln w="190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a:ln w="22225">
                <a:solidFill>
                  <a:schemeClr val="accent2"/>
                </a:solidFill>
                <a:prstDash val="solid"/>
              </a:ln>
              <a:solidFill>
                <a:schemeClr val="accent2">
                  <a:lumMod val="40000"/>
                  <a:lumOff val="60000"/>
                </a:schemeClr>
              </a:solidFill>
            </a:endParaRPr>
          </a:p>
        </p:txBody>
      </p:sp>
      <p:pic>
        <p:nvPicPr>
          <p:cNvPr id="19" name="图片 18">
            <a:extLst>
              <a:ext uri="{FF2B5EF4-FFF2-40B4-BE49-F238E27FC236}">
                <a16:creationId xmlns:a16="http://schemas.microsoft.com/office/drawing/2014/main" id="{FAFAF11D-C79C-4203-B5DB-08455744D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879" y="1535101"/>
            <a:ext cx="2840400" cy="1896059"/>
          </a:xfrm>
          <a:prstGeom prst="rect">
            <a:avLst/>
          </a:prstGeom>
          <a:ln w="19050">
            <a:solidFill>
              <a:schemeClr val="tx1"/>
            </a:solidFill>
          </a:ln>
        </p:spPr>
      </p:pic>
      <p:sp>
        <p:nvSpPr>
          <p:cNvPr id="6" name="矩形 5">
            <a:extLst>
              <a:ext uri="{FF2B5EF4-FFF2-40B4-BE49-F238E27FC236}">
                <a16:creationId xmlns:a16="http://schemas.microsoft.com/office/drawing/2014/main" id="{D6591DA7-B903-485F-B916-8C4BC1D25325}"/>
              </a:ext>
            </a:extLst>
          </p:cNvPr>
          <p:cNvSpPr/>
          <p:nvPr/>
        </p:nvSpPr>
        <p:spPr>
          <a:xfrm>
            <a:off x="2380170" y="1299077"/>
            <a:ext cx="7375823" cy="220133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66D374E3-4CC3-43BF-ADEE-AF128341D3C3}"/>
              </a:ext>
            </a:extLst>
          </p:cNvPr>
          <p:cNvSpPr>
            <a:spLocks noGrp="1"/>
          </p:cNvSpPr>
          <p:nvPr>
            <p:ph type="title"/>
          </p:nvPr>
        </p:nvSpPr>
        <p:spPr>
          <a:xfrm>
            <a:off x="912779" y="350515"/>
            <a:ext cx="10606524" cy="588244"/>
          </a:xfrm>
        </p:spPr>
        <p:txBody>
          <a:bodyPr/>
          <a:lstStyle/>
          <a:p>
            <a:r>
              <a:rPr lang="en-US" altLang="zh-CN" dirty="0"/>
              <a:t>Motion vectors</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8749C-A240-467C-96C7-37655604532A}"/>
                  </a:ext>
                </a:extLst>
              </p:cNvPr>
              <p:cNvSpPr txBox="1"/>
              <p:nvPr/>
            </p:nvSpPr>
            <p:spPr>
              <a:xfrm>
                <a:off x="2651137" y="3512867"/>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oMath>
                </a14:m>
                <a:endParaRPr lang="zh-CN" altLang="en-US" sz="1400" i="1" dirty="0">
                  <a:latin typeface="+mj-lt"/>
                </a:endParaRPr>
              </a:p>
            </p:txBody>
          </p:sp>
        </mc:Choice>
        <mc:Fallback xmlns="">
          <p:sp>
            <p:nvSpPr>
              <p:cNvPr id="8" name="文本框 7">
                <a:extLst>
                  <a:ext uri="{FF2B5EF4-FFF2-40B4-BE49-F238E27FC236}">
                    <a16:creationId xmlns:a16="http://schemas.microsoft.com/office/drawing/2014/main" id="{84E8749C-A240-467C-96C7-37655604532A}"/>
                  </a:ext>
                </a:extLst>
              </p:cNvPr>
              <p:cNvSpPr txBox="1">
                <a:spLocks noRot="1" noChangeAspect="1" noMove="1" noResize="1" noEditPoints="1" noAdjustHandles="1" noChangeArrowheads="1" noChangeShapeType="1" noTextEdit="1"/>
              </p:cNvSpPr>
              <p:nvPr/>
            </p:nvSpPr>
            <p:spPr>
              <a:xfrm>
                <a:off x="2651137" y="3512867"/>
                <a:ext cx="3322320" cy="307777"/>
              </a:xfrm>
              <a:prstGeom prst="rect">
                <a:avLst/>
              </a:prstGeom>
              <a:blipFill>
                <a:blip r:embed="rId5"/>
                <a:stretch>
                  <a:fillRect t="-1961"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2271179F-0D2A-4574-A03B-F1FCF46C04AA}"/>
                  </a:ext>
                </a:extLst>
              </p:cNvPr>
              <p:cNvSpPr txBox="1"/>
              <p:nvPr/>
            </p:nvSpPr>
            <p:spPr>
              <a:xfrm>
                <a:off x="5973457" y="3512867"/>
                <a:ext cx="3322320" cy="307777"/>
              </a:xfrm>
              <a:prstGeom prst="rect">
                <a:avLst/>
              </a:prstGeom>
              <a:noFill/>
            </p:spPr>
            <p:txBody>
              <a:bodyPr wrap="square" rtlCol="0">
                <a:spAutoFit/>
              </a:bodyPr>
              <a:lstStyle/>
              <a:p>
                <a:pPr algn="ctr"/>
                <a:r>
                  <a:rPr lang="en-US" altLang="zh-CN" sz="1400" dirty="0">
                    <a:latin typeface="+mj-lt"/>
                  </a:rPr>
                  <a:t>Frame </a:t>
                </a:r>
                <a14:m>
                  <m:oMath xmlns:m="http://schemas.openxmlformats.org/officeDocument/2006/math">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oMath>
                </a14:m>
                <a:endParaRPr lang="zh-CN" altLang="en-US" sz="1400" i="1" dirty="0">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2271179F-0D2A-4574-A03B-F1FCF46C04AA}"/>
                  </a:ext>
                </a:extLst>
              </p:cNvPr>
              <p:cNvSpPr txBox="1">
                <a:spLocks noRot="1" noChangeAspect="1" noMove="1" noResize="1" noEditPoints="1" noAdjustHandles="1" noChangeArrowheads="1" noChangeShapeType="1" noTextEdit="1"/>
              </p:cNvSpPr>
              <p:nvPr/>
            </p:nvSpPr>
            <p:spPr>
              <a:xfrm>
                <a:off x="5973457" y="3512867"/>
                <a:ext cx="3322320" cy="307777"/>
              </a:xfrm>
              <a:prstGeom prst="rect">
                <a:avLst/>
              </a:prstGeom>
              <a:blipFill>
                <a:blip r:embed="rId6"/>
                <a:stretch>
                  <a:fillRect t="-1961" b="-19608"/>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67AA9433-51EE-4703-B1AB-980605B29605}"/>
              </a:ext>
            </a:extLst>
          </p:cNvPr>
          <p:cNvSpPr/>
          <p:nvPr/>
        </p:nvSpPr>
        <p:spPr>
          <a:xfrm>
            <a:off x="4572943" y="2450168"/>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DC18A2F-1074-43BA-84DC-DDD514D1CD0C}"/>
              </a:ext>
            </a:extLst>
          </p:cNvPr>
          <p:cNvSpPr/>
          <p:nvPr/>
        </p:nvSpPr>
        <p:spPr>
          <a:xfrm>
            <a:off x="8714588" y="2526357"/>
            <a:ext cx="66675" cy="6667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箭头: 右 2">
            <a:extLst>
              <a:ext uri="{FF2B5EF4-FFF2-40B4-BE49-F238E27FC236}">
                <a16:creationId xmlns:a16="http://schemas.microsoft.com/office/drawing/2014/main" id="{57F4FCC3-94D8-4BDE-AA49-16564D088615}"/>
              </a:ext>
            </a:extLst>
          </p:cNvPr>
          <p:cNvSpPr/>
          <p:nvPr/>
        </p:nvSpPr>
        <p:spPr>
          <a:xfrm rot="60000">
            <a:off x="4702732" y="2434345"/>
            <a:ext cx="3966850" cy="167332"/>
          </a:xfrm>
          <a:prstGeom prst="rightArrow">
            <a:avLst>
              <a:gd name="adj1" fmla="val 50000"/>
              <a:gd name="adj2" fmla="val 85074"/>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E766A6A-0932-4D49-A04B-74DBFB80F24D}"/>
                  </a:ext>
                </a:extLst>
              </p:cNvPr>
              <p:cNvSpPr txBox="1"/>
              <p:nvPr/>
            </p:nvSpPr>
            <p:spPr>
              <a:xfrm>
                <a:off x="3605714" y="2045072"/>
                <a:ext cx="1000566"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sub>
                    </m:sSub>
                  </m:oMath>
                </a14:m>
                <a:endParaRPr lang="zh-CN" altLang="en-US" sz="1400" dirty="0"/>
              </a:p>
            </p:txBody>
          </p:sp>
        </mc:Choice>
        <mc:Fallback xmlns="">
          <p:sp>
            <p:nvSpPr>
              <p:cNvPr id="37" name="文本框 36">
                <a:extLst>
                  <a:ext uri="{FF2B5EF4-FFF2-40B4-BE49-F238E27FC236}">
                    <a16:creationId xmlns:a16="http://schemas.microsoft.com/office/drawing/2014/main" id="{4E766A6A-0932-4D49-A04B-74DBFB80F24D}"/>
                  </a:ext>
                </a:extLst>
              </p:cNvPr>
              <p:cNvSpPr txBox="1">
                <a:spLocks noRot="1" noChangeAspect="1" noMove="1" noResize="1" noEditPoints="1" noAdjustHandles="1" noChangeArrowheads="1" noChangeShapeType="1" noTextEdit="1"/>
              </p:cNvSpPr>
              <p:nvPr/>
            </p:nvSpPr>
            <p:spPr>
              <a:xfrm>
                <a:off x="3605714" y="2045072"/>
                <a:ext cx="1000566" cy="340519"/>
              </a:xfrm>
              <a:prstGeom prst="roundRect">
                <a:avLst/>
              </a:prstGeom>
              <a:blipFill>
                <a:blip r:embed="rId7"/>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E9A1DE9B-FDD0-455E-9FE8-EE28C83CCFBE}"/>
                  </a:ext>
                </a:extLst>
              </p:cNvPr>
              <p:cNvSpPr txBox="1"/>
              <p:nvPr/>
            </p:nvSpPr>
            <p:spPr>
              <a:xfrm>
                <a:off x="8757920" y="2045072"/>
                <a:ext cx="1053910" cy="34051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Pixel: </a:t>
                </a: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𝑥</m:t>
                        </m:r>
                      </m:e>
                      <m:sub>
                        <m:r>
                          <a:rPr lang="en-US" altLang="zh-CN" sz="1400" b="0" i="1" smtClean="0">
                            <a:latin typeface="Cambria Math" panose="02040503050406030204" pitchFamily="18" charset="0"/>
                          </a:rPr>
                          <m:t>𝑖</m:t>
                        </m:r>
                        <m:r>
                          <a:rPr lang="en-US" altLang="zh-CN" sz="1400" i="1">
                            <a:latin typeface="Cambria Math" panose="02040503050406030204" pitchFamily="18" charset="0"/>
                          </a:rPr>
                          <m:t>−</m:t>
                        </m:r>
                        <m:r>
                          <a:rPr lang="en-US" altLang="zh-CN" sz="1400" i="1" smtClean="0">
                            <a:latin typeface="Cambria Math" panose="02040503050406030204" pitchFamily="18" charset="0"/>
                          </a:rPr>
                          <m:t>1</m:t>
                        </m:r>
                      </m:sub>
                    </m:sSub>
                  </m:oMath>
                </a14:m>
                <a:endParaRPr lang="zh-CN" altLang="en-US" sz="1400" dirty="0"/>
              </a:p>
            </p:txBody>
          </p:sp>
        </mc:Choice>
        <mc:Fallback xmlns="">
          <p:sp>
            <p:nvSpPr>
              <p:cNvPr id="51" name="文本框 50">
                <a:extLst>
                  <a:ext uri="{FF2B5EF4-FFF2-40B4-BE49-F238E27FC236}">
                    <a16:creationId xmlns:a16="http://schemas.microsoft.com/office/drawing/2014/main" id="{E9A1DE9B-FDD0-455E-9FE8-EE28C83CCFBE}"/>
                  </a:ext>
                </a:extLst>
              </p:cNvPr>
              <p:cNvSpPr txBox="1">
                <a:spLocks noRot="1" noChangeAspect="1" noMove="1" noResize="1" noEditPoints="1" noAdjustHandles="1" noChangeArrowheads="1" noChangeShapeType="1" noTextEdit="1"/>
              </p:cNvSpPr>
              <p:nvPr/>
            </p:nvSpPr>
            <p:spPr>
              <a:xfrm>
                <a:off x="8757920" y="2045072"/>
                <a:ext cx="1053910" cy="340519"/>
              </a:xfrm>
              <a:prstGeom prst="roundRect">
                <a:avLst/>
              </a:prstGeom>
              <a:blipFill>
                <a:blip r:embed="rId8"/>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00FED3E7-2085-42EE-B99E-14B3895EDEA9}"/>
                  </a:ext>
                </a:extLst>
              </p:cNvPr>
              <p:cNvSpPr txBox="1"/>
              <p:nvPr/>
            </p:nvSpPr>
            <p:spPr>
              <a:xfrm>
                <a:off x="5738515" y="2735255"/>
                <a:ext cx="2001133" cy="340519"/>
              </a:xfrm>
              <a:prstGeom prst="roundRect">
                <a:avLst/>
              </a:prstGeom>
              <a:solidFill>
                <a:schemeClr val="accent6">
                  <a:lumMod val="20000"/>
                  <a:lumOff val="80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1400" b="0" dirty="0"/>
                  <a:t>Motion vector</a:t>
                </a:r>
                <a:r>
                  <a:rPr lang="en-US" altLang="zh-CN" sz="1400" dirty="0"/>
                  <a:t>:</a:t>
                </a:r>
                <a:r>
                  <a:rPr lang="en-US" altLang="zh-CN" sz="1400" b="0" dirty="0"/>
                  <a:t> </a:t>
                </a:r>
                <a14:m>
                  <m:oMath xmlns:m="http://schemas.openxmlformats.org/officeDocument/2006/math">
                    <m:sSub>
                      <m:sSubPr>
                        <m:ctrlPr>
                          <a:rPr lang="en-US" altLang="zh-CN" sz="1400" i="1" dirty="0">
                            <a:latin typeface="Cambria Math" panose="02040503050406030204" pitchFamily="18" charset="0"/>
                          </a:rPr>
                        </m:ctrlPr>
                      </m:sSubPr>
                      <m:e>
                        <m:r>
                          <a:rPr lang="en-US" altLang="zh-CN" sz="1400" i="1" dirty="0">
                            <a:latin typeface="Cambria Math" panose="02040503050406030204" pitchFamily="18" charset="0"/>
                          </a:rPr>
                          <m:t>𝑚</m:t>
                        </m:r>
                        <m:r>
                          <a:rPr lang="en-US" altLang="zh-CN" sz="1400" i="1" dirty="0">
                            <a:latin typeface="Cambria Math" panose="02040503050406030204" pitchFamily="18" charset="0"/>
                          </a:rPr>
                          <m:t>(</m:t>
                        </m:r>
                        <m:r>
                          <a:rPr lang="en-US" altLang="zh-CN" sz="1400" i="1" dirty="0">
                            <a:latin typeface="Cambria Math" panose="02040503050406030204" pitchFamily="18" charset="0"/>
                          </a:rPr>
                          <m:t>𝑥</m:t>
                        </m:r>
                      </m:e>
                      <m:sub>
                        <m:r>
                          <a:rPr lang="en-US" altLang="zh-CN" sz="1400" i="1" dirty="0">
                            <a:latin typeface="Cambria Math" panose="02040503050406030204" pitchFamily="18" charset="0"/>
                          </a:rPr>
                          <m:t>𝑖</m:t>
                        </m:r>
                      </m:sub>
                    </m:sSub>
                    <m:r>
                      <a:rPr lang="en-US" altLang="zh-CN" sz="1400" i="1" dirty="0">
                        <a:latin typeface="Cambria Math" panose="02040503050406030204" pitchFamily="18" charset="0"/>
                      </a:rPr>
                      <m:t>)</m:t>
                    </m:r>
                  </m:oMath>
                </a14:m>
                <a:endParaRPr lang="en-US" altLang="zh-CN" sz="1400" dirty="0"/>
              </a:p>
            </p:txBody>
          </p:sp>
        </mc:Choice>
        <mc:Fallback xmlns="">
          <p:sp>
            <p:nvSpPr>
              <p:cNvPr id="41" name="文本框 40">
                <a:extLst>
                  <a:ext uri="{FF2B5EF4-FFF2-40B4-BE49-F238E27FC236}">
                    <a16:creationId xmlns:a16="http://schemas.microsoft.com/office/drawing/2014/main" id="{00FED3E7-2085-42EE-B99E-14B3895EDEA9}"/>
                  </a:ext>
                </a:extLst>
              </p:cNvPr>
              <p:cNvSpPr txBox="1">
                <a:spLocks noRot="1" noChangeAspect="1" noMove="1" noResize="1" noEditPoints="1" noAdjustHandles="1" noChangeArrowheads="1" noChangeShapeType="1" noTextEdit="1"/>
              </p:cNvSpPr>
              <p:nvPr/>
            </p:nvSpPr>
            <p:spPr>
              <a:xfrm>
                <a:off x="5738515" y="2735255"/>
                <a:ext cx="2001133" cy="340519"/>
              </a:xfrm>
              <a:prstGeom prst="roundRect">
                <a:avLst/>
              </a:prstGeom>
              <a:blipFill>
                <a:blip r:embed="rId12"/>
                <a:stretch>
                  <a:fillRect/>
                </a:stretch>
              </a:blipFill>
              <a:ln/>
              <a:effectLst>
                <a:outerShdw blurRad="50800" dist="38100" dir="5400000" algn="t" rotWithShape="0">
                  <a:prstClr val="black">
                    <a:alpha val="40000"/>
                  </a:prstClr>
                </a:outerShdw>
              </a:effectLst>
            </p:spPr>
            <p:txBody>
              <a:bodyPr/>
              <a:lstStyle/>
              <a:p>
                <a:r>
                  <a:rPr lang="zh-CN" altLang="en-US">
                    <a:noFill/>
                  </a:rPr>
                  <a:t> </a:t>
                </a:r>
              </a:p>
            </p:txBody>
          </p:sp>
        </mc:Fallback>
      </mc:AlternateContent>
    </p:spTree>
    <p:extLst>
      <p:ext uri="{BB962C8B-B14F-4D97-AF65-F5344CB8AC3E}">
        <p14:creationId xmlns:p14="http://schemas.microsoft.com/office/powerpoint/2010/main" val="18370622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ucsb">
      <a:dk1>
        <a:sysClr val="windowText" lastClr="000000"/>
      </a:dk1>
      <a:lt1>
        <a:sysClr val="window" lastClr="FFFFFF"/>
      </a:lt1>
      <a:dk2>
        <a:srgbClr val="44546A"/>
      </a:dk2>
      <a:lt2>
        <a:srgbClr val="E7E6E6"/>
      </a:lt2>
      <a:accent1>
        <a:srgbClr val="003660"/>
      </a:accent1>
      <a:accent2>
        <a:srgbClr val="FEBC11"/>
      </a:accent2>
      <a:accent3>
        <a:srgbClr val="04859B"/>
      </a:accent3>
      <a:accent4>
        <a:srgbClr val="798D38"/>
      </a:accent4>
      <a:accent5>
        <a:srgbClr val="0BA89A"/>
      </a:accent5>
      <a:accent6>
        <a:srgbClr val="EF5645"/>
      </a:accent6>
      <a:hlink>
        <a:srgbClr val="0563C1"/>
      </a:hlink>
      <a:folHlink>
        <a:srgbClr val="954F72"/>
      </a:folHlink>
    </a:clrScheme>
    <a:fontScheme name="ZZ">
      <a:majorFont>
        <a:latin typeface="Avenir Heavy"/>
        <a:ea typeface="思源黑體"/>
        <a:cs typeface=""/>
      </a:majorFont>
      <a:minorFont>
        <a:latin typeface="Avenir"/>
        <a:ea typeface="思源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8143</TotalTime>
  <Words>5082</Words>
  <Application>Microsoft Office PowerPoint</Application>
  <PresentationFormat>宽屏</PresentationFormat>
  <Paragraphs>767</Paragraphs>
  <Slides>54</Slides>
  <Notes>54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54</vt:i4>
      </vt:variant>
    </vt:vector>
  </HeadingPairs>
  <TitlesOfParts>
    <vt:vector size="62" baseType="lpstr">
      <vt:lpstr>Avenir</vt:lpstr>
      <vt:lpstr>Avenir Heavy</vt:lpstr>
      <vt:lpstr>等线</vt:lpstr>
      <vt:lpstr>思源黑體</vt:lpstr>
      <vt:lpstr>Arial</vt:lpstr>
      <vt:lpstr>Cambria Math</vt:lpstr>
      <vt:lpstr>Times New Roman</vt:lpstr>
      <vt:lpstr>Office 主题​​</vt:lpstr>
      <vt:lpstr>Temporally Reliable Motion Vectors for Real-time Ray Tracing</vt:lpstr>
      <vt:lpstr>Temporally Reliable Motion Vectors for Real-time Ray Tracing</vt:lpstr>
      <vt:lpstr>Background</vt:lpstr>
      <vt:lpstr>Real-time ray tracing</vt:lpstr>
      <vt:lpstr>Temporal filtering</vt:lpstr>
      <vt:lpstr>Temporal filtering</vt:lpstr>
      <vt:lpstr>Temporal filtering</vt:lpstr>
      <vt:lpstr>Back-projection</vt:lpstr>
      <vt:lpstr>Motion vectors</vt:lpstr>
      <vt:lpstr>Motion vectors</vt:lpstr>
      <vt:lpstr>Motion vectors</vt:lpstr>
      <vt:lpstr>Typical failure 1: shadows</vt:lpstr>
      <vt:lpstr>Typical failure 1: shadows</vt:lpstr>
      <vt:lpstr>Typical failure 2: glossy reflections</vt:lpstr>
      <vt:lpstr>Typical failure 2: glossy reflections</vt:lpstr>
      <vt:lpstr>Typical failure 3: occlusions</vt:lpstr>
      <vt:lpstr>Typical failure 3: occlusions</vt:lpstr>
      <vt:lpstr>Previous Work</vt:lpstr>
      <vt:lpstr>Previous work</vt:lpstr>
      <vt:lpstr>Previous work</vt:lpstr>
      <vt:lpstr>Previous work</vt:lpstr>
      <vt:lpstr>Our goal</vt:lpstr>
      <vt:lpstr>Our Method</vt:lpstr>
      <vt:lpstr>Our method</vt:lpstr>
      <vt:lpstr>Our method</vt:lpstr>
      <vt:lpstr>Shadows: where is the temporal correspondence?</vt:lpstr>
      <vt:lpstr>Shadow motion vector: calculation</vt:lpstr>
      <vt:lpstr>Non-planar case</vt:lpstr>
      <vt:lpstr>Non-planar case</vt:lpstr>
      <vt:lpstr>Shadow motion vector: result</vt:lpstr>
      <vt:lpstr>Shadow Motion Vector: Result</vt:lpstr>
      <vt:lpstr>Our method</vt:lpstr>
      <vt:lpstr>Glossy reflections: where is the temporal correspondence? </vt:lpstr>
      <vt:lpstr>Glossy reflections: where is the temporal correspondence? </vt:lpstr>
      <vt:lpstr>Stochastic glossy ref. motion vector: calculation</vt:lpstr>
      <vt:lpstr>Stochastic glossy ref. motion vector: result</vt:lpstr>
      <vt:lpstr>Stochastic Glossy Ref. Motion Vector: Result</vt:lpstr>
      <vt:lpstr>Our method</vt:lpstr>
      <vt:lpstr>Occlusions: where is the temporal correspondence?</vt:lpstr>
      <vt:lpstr>Occlusions: where is the temporal correspondence?</vt:lpstr>
      <vt:lpstr>Dual motion vector: calculation</vt:lpstr>
      <vt:lpstr>Dual motion vector: calculation</vt:lpstr>
      <vt:lpstr>Reusing color vs. incident radiance</vt:lpstr>
      <vt:lpstr>Reusing color vs. incident radiance</vt:lpstr>
      <vt:lpstr>Dual motion vector: result</vt:lpstr>
      <vt:lpstr>Dual Motion Vector: Result</vt:lpstr>
      <vt:lpstr>Discussion</vt:lpstr>
      <vt:lpstr>Performance</vt:lpstr>
      <vt:lpstr>Limitations</vt:lpstr>
      <vt:lpstr>Conclusion</vt:lpstr>
      <vt:lpstr>Conclusion</vt:lpstr>
      <vt:lpstr>Future work</vt:lpstr>
      <vt:lpstr>Temporally Reliable Motion Vectors for Real-time Ray Tracing</vt:lpstr>
      <vt:lpstr>Potential improvements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zengzheng</dc:creator>
  <cp:lastModifiedBy>sduc4</cp:lastModifiedBy>
  <cp:revision>454</cp:revision>
  <cp:lastPrinted>2021-04-04T19:16:24Z</cp:lastPrinted>
  <dcterms:created xsi:type="dcterms:W3CDTF">2021-03-31T01:01:34Z</dcterms:created>
  <dcterms:modified xsi:type="dcterms:W3CDTF">2021-04-15T12:19:40Z</dcterms:modified>
</cp:coreProperties>
</file>